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9" r:id="rId1"/>
  </p:sldMasterIdLst>
  <p:notesMasterIdLst>
    <p:notesMasterId r:id="rId16"/>
  </p:notesMasterIdLst>
  <p:handoutMasterIdLst>
    <p:handoutMasterId r:id="rId17"/>
  </p:handoutMasterIdLst>
  <p:sldIdLst>
    <p:sldId id="310" r:id="rId2"/>
    <p:sldId id="257" r:id="rId3"/>
    <p:sldId id="312" r:id="rId4"/>
    <p:sldId id="313" r:id="rId5"/>
    <p:sldId id="314" r:id="rId6"/>
    <p:sldId id="311" r:id="rId7"/>
    <p:sldId id="304" r:id="rId8"/>
    <p:sldId id="305" r:id="rId9"/>
    <p:sldId id="306" r:id="rId10"/>
    <p:sldId id="307" r:id="rId11"/>
    <p:sldId id="308" r:id="rId12"/>
    <p:sldId id="309" r:id="rId13"/>
    <p:sldId id="315" r:id="rId14"/>
    <p:sldId id="316" r:id="rId15"/>
  </p:sldIdLst>
  <p:sldSz cx="9144000" cy="6858000" type="screen4x3"/>
  <p:notesSz cx="7315200" cy="96012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Arial Narrow" panose="020B0606020202030204" pitchFamily="34" charset="0"/>
      <p:regular r:id="rId22"/>
      <p:bold r:id="rId23"/>
      <p:italic r:id="rId24"/>
      <p:boldItalic r:id="rId25"/>
    </p:embeddedFont>
    <p:embeddedFont>
      <p:font typeface="Roboto Light" panose="020B0604020202020204" charset="0"/>
      <p:regular r:id="rId26"/>
      <p:italic r:id="rId27"/>
    </p:embeddedFont>
    <p:embeddedFont>
      <p:font typeface="Arial Black" panose="020B0A04020102020204" pitchFamily="34" charset="0"/>
      <p:bold r:id="rId28"/>
    </p:embeddedFont>
    <p:embeddedFont>
      <p:font typeface="Roboto" panose="020B0604020202020204" charset="0"/>
      <p:regular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Roboto Condensed" panose="020B060402020202020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29400"/>
    <a:srgbClr val="E48312"/>
    <a:srgbClr val="D99A19"/>
    <a:srgbClr val="94A088"/>
    <a:srgbClr val="A1E156"/>
    <a:srgbClr val="57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3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1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373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8BC1DF4D-EC43-4F4E-9AE5-E36D2EC163E4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AFA8EA6D-2834-46D4-A828-8476E9E2B6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6725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71F64F6A-77CF-47A4-B6A3-D2CE1FE38E5A}" type="datetimeFigureOut">
              <a:rPr lang="en-US" smtClean="0"/>
              <a:t>12/1/2017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51" tIns="47425" rIns="94851" bIns="4742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2183" y="4620250"/>
            <a:ext cx="5850835" cy="3780800"/>
          </a:xfrm>
          <a:prstGeom prst="rect">
            <a:avLst/>
          </a:prstGeom>
        </p:spPr>
        <p:txBody>
          <a:bodyPr vert="horz" lIns="94851" tIns="47425" rIns="94851" bIns="4742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F652A45C-9614-4743-991B-9A0DD2DB93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955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807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68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4708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696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045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659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210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786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1240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20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60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9327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97013" y="1200150"/>
            <a:ext cx="4321175" cy="32400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52A45C-9614-4743-991B-9A0DD2DB93FF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55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gradFill rotWithShape="1"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b="1" cap="small" spc="-38" baseline="0">
                <a:solidFill>
                  <a:srgbClr val="F294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accent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342892" indent="0" algn="ctr">
              <a:buNone/>
              <a:defRPr sz="1800"/>
            </a:lvl2pPr>
            <a:lvl3pPr marL="685783" indent="0" algn="ctr">
              <a:buNone/>
              <a:defRPr sz="1800"/>
            </a:lvl3pPr>
            <a:lvl4pPr marL="1028675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8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2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 userDrawn="1"/>
        </p:nvGrpSpPr>
        <p:grpSpPr>
          <a:xfrm>
            <a:off x="54384" y="5926079"/>
            <a:ext cx="8957556" cy="994443"/>
            <a:chOff x="54384" y="5926077"/>
            <a:chExt cx="8957556" cy="994443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67" b="-16667"/>
            <a:stretch/>
          </p:blipFill>
          <p:spPr>
            <a:xfrm>
              <a:off x="54384" y="5926077"/>
              <a:ext cx="1836939" cy="994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503" b="-16503"/>
            <a:stretch/>
          </p:blipFill>
          <p:spPr>
            <a:xfrm>
              <a:off x="7347155" y="6419429"/>
              <a:ext cx="1664785" cy="438572"/>
            </a:xfrm>
            <a:prstGeom prst="rect">
              <a:avLst/>
            </a:prstGeom>
          </p:spPr>
        </p:pic>
        <p:grpSp>
          <p:nvGrpSpPr>
            <p:cNvPr id="32" name="Group 31"/>
            <p:cNvGrpSpPr/>
            <p:nvPr userDrawn="1"/>
          </p:nvGrpSpPr>
          <p:grpSpPr>
            <a:xfrm>
              <a:off x="2055728" y="5976982"/>
              <a:ext cx="6956212" cy="352475"/>
              <a:chOff x="1607770" y="6035510"/>
              <a:chExt cx="7404170" cy="293947"/>
            </a:xfrm>
          </p:grpSpPr>
          <p:sp>
            <p:nvSpPr>
              <p:cNvPr id="38" name="Rectangle 37"/>
              <p:cNvSpPr/>
              <p:nvPr/>
            </p:nvSpPr>
            <p:spPr>
              <a:xfrm>
                <a:off x="1607770" y="6035510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9" name="Rectangle 38"/>
              <p:cNvSpPr/>
              <p:nvPr/>
            </p:nvSpPr>
            <p:spPr>
              <a:xfrm>
                <a:off x="1607770" y="6281496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40" name="Rectangle 39"/>
              <p:cNvSpPr/>
              <p:nvPr userDrawn="1"/>
            </p:nvSpPr>
            <p:spPr>
              <a:xfrm>
                <a:off x="1607770" y="6158503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33" name="Group 32"/>
            <p:cNvGrpSpPr/>
            <p:nvPr userDrawn="1"/>
          </p:nvGrpSpPr>
          <p:grpSpPr>
            <a:xfrm>
              <a:off x="2055728" y="6400800"/>
              <a:ext cx="5243841" cy="457200"/>
              <a:chOff x="2055728" y="6400800"/>
              <a:chExt cx="5595228" cy="457200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2055728" y="6400800"/>
                <a:ext cx="4892608" cy="4572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5" name="Rectangle 34"/>
              <p:cNvSpPr/>
              <p:nvPr/>
            </p:nvSpPr>
            <p:spPr>
              <a:xfrm>
                <a:off x="7024015" y="6400800"/>
                <a:ext cx="287096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6" name="Rectangle 35"/>
              <p:cNvSpPr/>
              <p:nvPr/>
            </p:nvSpPr>
            <p:spPr>
              <a:xfrm>
                <a:off x="7376062" y="6400800"/>
                <a:ext cx="139164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7" name="Rectangle 36"/>
              <p:cNvSpPr/>
              <p:nvPr userDrawn="1"/>
            </p:nvSpPr>
            <p:spPr>
              <a:xfrm>
                <a:off x="7573649" y="6400800"/>
                <a:ext cx="77307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3901708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21506" y="6459792"/>
            <a:ext cx="6455594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</p:spPr>
        <p:txBody>
          <a:bodyPr/>
          <a:lstStyle/>
          <a:p>
            <a:fld id="{6FB1EA42-5297-4851-A643-D37AE4250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49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1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5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07657" y="6324243"/>
            <a:ext cx="8371489" cy="45719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 userDrawn="1"/>
        </p:nvGrpSpPr>
        <p:grpSpPr>
          <a:xfrm>
            <a:off x="707657" y="6400800"/>
            <a:ext cx="7654806" cy="457200"/>
            <a:chOff x="707656" y="6400800"/>
            <a:chExt cx="7880892" cy="457200"/>
          </a:xfrm>
        </p:grpSpPr>
        <p:sp>
          <p:nvSpPr>
            <p:cNvPr id="9" name="Rectangle 8"/>
            <p:cNvSpPr/>
            <p:nvPr/>
          </p:nvSpPr>
          <p:spPr>
            <a:xfrm>
              <a:off x="707656" y="6400800"/>
              <a:ext cx="7482397" cy="457200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2" name="Group 11"/>
            <p:cNvGrpSpPr/>
            <p:nvPr/>
          </p:nvGrpSpPr>
          <p:grpSpPr>
            <a:xfrm>
              <a:off x="8217675" y="6400800"/>
              <a:ext cx="370873" cy="457200"/>
              <a:chOff x="10281037" y="6400800"/>
              <a:chExt cx="1170357" cy="457200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4" name="Rectangle 13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5" name="Rectangle 14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" y="6347103"/>
            <a:ext cx="601409" cy="4680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75" y="6431963"/>
            <a:ext cx="648424" cy="394874"/>
          </a:xfrm>
          <a:prstGeom prst="rect">
            <a:avLst/>
          </a:prstGeom>
        </p:spPr>
      </p:pic>
      <p:sp>
        <p:nvSpPr>
          <p:cNvPr id="1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186" y="6445811"/>
            <a:ext cx="6635261" cy="367191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078145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707657" y="6324243"/>
            <a:ext cx="8371489" cy="45719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2" name="Group 11"/>
          <p:cNvGrpSpPr/>
          <p:nvPr userDrawn="1"/>
        </p:nvGrpSpPr>
        <p:grpSpPr>
          <a:xfrm>
            <a:off x="707657" y="6400800"/>
            <a:ext cx="7654806" cy="457200"/>
            <a:chOff x="707656" y="6400800"/>
            <a:chExt cx="7880892" cy="457200"/>
          </a:xfrm>
        </p:grpSpPr>
        <p:sp>
          <p:nvSpPr>
            <p:cNvPr id="13" name="Rectangle 12"/>
            <p:cNvSpPr/>
            <p:nvPr/>
          </p:nvSpPr>
          <p:spPr>
            <a:xfrm>
              <a:off x="707656" y="6400800"/>
              <a:ext cx="7482397" cy="457200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4" name="Group 13"/>
            <p:cNvGrpSpPr/>
            <p:nvPr/>
          </p:nvGrpSpPr>
          <p:grpSpPr>
            <a:xfrm>
              <a:off x="8217675" y="6400800"/>
              <a:ext cx="370873" cy="457200"/>
              <a:chOff x="10281037" y="6400800"/>
              <a:chExt cx="1170357" cy="457200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6" name="Rectangle 15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" y="6347103"/>
            <a:ext cx="601409" cy="4680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75" y="6451330"/>
            <a:ext cx="648424" cy="356140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186" y="6445811"/>
            <a:ext cx="6635261" cy="367191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437114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 Minimum Footer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295978" y="6694998"/>
            <a:ext cx="7894076" cy="163002"/>
          </a:xfrm>
          <a:prstGeom prst="rect">
            <a:avLst/>
          </a:prstGeom>
          <a:solidFill>
            <a:srgbClr val="57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4" name="Group 23"/>
          <p:cNvGrpSpPr/>
          <p:nvPr userDrawn="1"/>
        </p:nvGrpSpPr>
        <p:grpSpPr>
          <a:xfrm>
            <a:off x="8217675" y="6593639"/>
            <a:ext cx="578458" cy="264367"/>
            <a:chOff x="10281037" y="6400800"/>
            <a:chExt cx="1170357" cy="457200"/>
          </a:xfrm>
        </p:grpSpPr>
        <p:sp>
          <p:nvSpPr>
            <p:cNvPr id="25" name="Rectangle 24"/>
            <p:cNvSpPr/>
            <p:nvPr userDrawn="1"/>
          </p:nvSpPr>
          <p:spPr>
            <a:xfrm>
              <a:off x="10281037" y="6400800"/>
              <a:ext cx="717227" cy="457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 userDrawn="1"/>
          </p:nvSpPr>
          <p:spPr>
            <a:xfrm>
              <a:off x="10922759" y="6400800"/>
              <a:ext cx="347661" cy="4572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 userDrawn="1"/>
          </p:nvSpPr>
          <p:spPr>
            <a:xfrm>
              <a:off x="11258265" y="6400800"/>
              <a:ext cx="193129" cy="457200"/>
            </a:xfrm>
            <a:prstGeom prst="rect">
              <a:avLst/>
            </a:prstGeom>
            <a:solidFill>
              <a:srgbClr val="A1E15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0" y="6583582"/>
            <a:ext cx="233801" cy="24261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820" y="6612854"/>
            <a:ext cx="263454" cy="213349"/>
          </a:xfrm>
          <a:prstGeom prst="rect">
            <a:avLst/>
          </a:prstGeom>
        </p:spPr>
      </p:pic>
      <p:grpSp>
        <p:nvGrpSpPr>
          <p:cNvPr id="2" name="Group 1"/>
          <p:cNvGrpSpPr/>
          <p:nvPr userDrawn="1"/>
        </p:nvGrpSpPr>
        <p:grpSpPr>
          <a:xfrm>
            <a:off x="295978" y="6593632"/>
            <a:ext cx="7894076" cy="101366"/>
            <a:chOff x="394636" y="6523409"/>
            <a:chExt cx="10525435" cy="171589"/>
          </a:xfrm>
        </p:grpSpPr>
        <p:sp>
          <p:nvSpPr>
            <p:cNvPr id="23" name="Rectangle 22"/>
            <p:cNvSpPr/>
            <p:nvPr userDrawn="1"/>
          </p:nvSpPr>
          <p:spPr>
            <a:xfrm>
              <a:off x="394636" y="6523409"/>
              <a:ext cx="10525435" cy="54884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 userDrawn="1"/>
          </p:nvSpPr>
          <p:spPr>
            <a:xfrm>
              <a:off x="394636" y="6635489"/>
              <a:ext cx="10525435" cy="59509"/>
            </a:xfrm>
            <a:prstGeom prst="rect">
              <a:avLst/>
            </a:prstGeom>
            <a:solidFill>
              <a:srgbClr val="F294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26338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gradFill rotWithShape="1"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b="1" cap="small" spc="-51" baseline="0">
                <a:solidFill>
                  <a:srgbClr val="F29400"/>
                </a:solidFill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accent1">
                    <a:lumMod val="7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  <a:lvl2pPr marL="457189" indent="0" algn="ctr">
              <a:buNone/>
              <a:defRPr sz="2400"/>
            </a:lvl2pPr>
            <a:lvl3pPr marL="914377" indent="0" algn="ctr">
              <a:buNone/>
              <a:defRPr sz="2400"/>
            </a:lvl3pPr>
            <a:lvl4pPr marL="1371566" indent="0" algn="ctr">
              <a:buNone/>
              <a:defRPr sz="2000"/>
            </a:lvl4pPr>
            <a:lvl5pPr marL="1828754" indent="0" algn="ctr">
              <a:buNone/>
              <a:defRPr sz="2000"/>
            </a:lvl5pPr>
            <a:lvl6pPr marL="2285943" indent="0" algn="ctr">
              <a:buNone/>
              <a:defRPr sz="2000"/>
            </a:lvl6pPr>
            <a:lvl7pPr marL="2743131" indent="0" algn="ctr">
              <a:buNone/>
              <a:defRPr sz="2000"/>
            </a:lvl7pPr>
            <a:lvl8pPr marL="3200320" indent="0" algn="ctr">
              <a:buNone/>
              <a:defRPr sz="2000"/>
            </a:lvl8pPr>
            <a:lvl9pPr marL="3657509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 userDrawn="1"/>
        </p:nvGrpSpPr>
        <p:grpSpPr>
          <a:xfrm>
            <a:off x="54384" y="5926079"/>
            <a:ext cx="8957556" cy="994443"/>
            <a:chOff x="54384" y="5926077"/>
            <a:chExt cx="8957556" cy="994443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67" b="-16667"/>
            <a:stretch/>
          </p:blipFill>
          <p:spPr>
            <a:xfrm>
              <a:off x="54384" y="5926077"/>
              <a:ext cx="1836939" cy="994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503" b="-16503"/>
            <a:stretch/>
          </p:blipFill>
          <p:spPr>
            <a:xfrm>
              <a:off x="7347155" y="6419429"/>
              <a:ext cx="1664785" cy="438572"/>
            </a:xfrm>
            <a:prstGeom prst="rect">
              <a:avLst/>
            </a:prstGeom>
          </p:spPr>
        </p:pic>
        <p:grpSp>
          <p:nvGrpSpPr>
            <p:cNvPr id="24" name="Group 23"/>
            <p:cNvGrpSpPr/>
            <p:nvPr userDrawn="1"/>
          </p:nvGrpSpPr>
          <p:grpSpPr>
            <a:xfrm>
              <a:off x="2055728" y="5976982"/>
              <a:ext cx="6956212" cy="352475"/>
              <a:chOff x="1607770" y="6035510"/>
              <a:chExt cx="7404170" cy="293947"/>
            </a:xfrm>
          </p:grpSpPr>
          <p:sp>
            <p:nvSpPr>
              <p:cNvPr id="30" name="Rectangle 29"/>
              <p:cNvSpPr/>
              <p:nvPr/>
            </p:nvSpPr>
            <p:spPr>
              <a:xfrm>
                <a:off x="1607770" y="6035510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/>
            </p:nvSpPr>
            <p:spPr>
              <a:xfrm>
                <a:off x="1607770" y="6281496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 userDrawn="1"/>
            </p:nvSpPr>
            <p:spPr>
              <a:xfrm>
                <a:off x="1607770" y="6158503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25" name="Group 24"/>
            <p:cNvGrpSpPr/>
            <p:nvPr userDrawn="1"/>
          </p:nvGrpSpPr>
          <p:grpSpPr>
            <a:xfrm>
              <a:off x="2055728" y="6400800"/>
              <a:ext cx="5243841" cy="457200"/>
              <a:chOff x="2055728" y="6400800"/>
              <a:chExt cx="5595228" cy="457200"/>
            </a:xfrm>
          </p:grpSpPr>
          <p:sp>
            <p:nvSpPr>
              <p:cNvPr id="26" name="Rectangle 25"/>
              <p:cNvSpPr/>
              <p:nvPr/>
            </p:nvSpPr>
            <p:spPr>
              <a:xfrm>
                <a:off x="2055728" y="6400800"/>
                <a:ext cx="4892608" cy="4572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7024015" y="6400800"/>
                <a:ext cx="287096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8" name="Rectangle 27"/>
              <p:cNvSpPr/>
              <p:nvPr/>
            </p:nvSpPr>
            <p:spPr>
              <a:xfrm>
                <a:off x="7376062" y="6400800"/>
                <a:ext cx="139164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9" name="Rectangle 28"/>
              <p:cNvSpPr/>
              <p:nvPr userDrawn="1"/>
            </p:nvSpPr>
            <p:spPr>
              <a:xfrm>
                <a:off x="7573649" y="6400800"/>
                <a:ext cx="77307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33823830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rgbClr val="F294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>
            <a:off x="707657" y="6324243"/>
            <a:ext cx="8371489" cy="45719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4" name="Group 13"/>
          <p:cNvGrpSpPr/>
          <p:nvPr userDrawn="1"/>
        </p:nvGrpSpPr>
        <p:grpSpPr>
          <a:xfrm>
            <a:off x="707657" y="6400800"/>
            <a:ext cx="7654806" cy="457200"/>
            <a:chOff x="707656" y="6400800"/>
            <a:chExt cx="7880892" cy="457200"/>
          </a:xfrm>
        </p:grpSpPr>
        <p:sp>
          <p:nvSpPr>
            <p:cNvPr id="16" name="Rectangle 15"/>
            <p:cNvSpPr/>
            <p:nvPr/>
          </p:nvSpPr>
          <p:spPr>
            <a:xfrm>
              <a:off x="707656" y="6400800"/>
              <a:ext cx="7482397" cy="457200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8217675" y="6400800"/>
              <a:ext cx="370873" cy="457200"/>
              <a:chOff x="10281037" y="6400800"/>
              <a:chExt cx="1170357" cy="457200"/>
            </a:xfrm>
          </p:grpSpPr>
          <p:sp>
            <p:nvSpPr>
              <p:cNvPr id="21" name="Rectangle 20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2" name="Rectangle 21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3" name="Rectangle 22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" y="6347103"/>
            <a:ext cx="601409" cy="4680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75" y="6431963"/>
            <a:ext cx="648424" cy="394874"/>
          </a:xfrm>
          <a:prstGeom prst="rect">
            <a:avLst/>
          </a:prstGeom>
        </p:spPr>
      </p:pic>
      <p:sp>
        <p:nvSpPr>
          <p:cNvPr id="2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186" y="6445811"/>
            <a:ext cx="6635261" cy="367191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376179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414785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707657" y="6324243"/>
            <a:ext cx="8371489" cy="45719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0" name="Group 19"/>
          <p:cNvGrpSpPr/>
          <p:nvPr userDrawn="1"/>
        </p:nvGrpSpPr>
        <p:grpSpPr>
          <a:xfrm>
            <a:off x="707657" y="6400800"/>
            <a:ext cx="7654806" cy="457200"/>
            <a:chOff x="707656" y="6400800"/>
            <a:chExt cx="7880892" cy="457200"/>
          </a:xfrm>
        </p:grpSpPr>
        <p:sp>
          <p:nvSpPr>
            <p:cNvPr id="21" name="Rectangle 20"/>
            <p:cNvSpPr/>
            <p:nvPr/>
          </p:nvSpPr>
          <p:spPr>
            <a:xfrm>
              <a:off x="707656" y="6400800"/>
              <a:ext cx="7482397" cy="457200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2" name="Group 21"/>
            <p:cNvGrpSpPr/>
            <p:nvPr/>
          </p:nvGrpSpPr>
          <p:grpSpPr>
            <a:xfrm>
              <a:off x="8217675" y="6400800"/>
              <a:ext cx="370873" cy="457200"/>
              <a:chOff x="10281037" y="6400800"/>
              <a:chExt cx="1170357" cy="457200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4" name="Rectangle 23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" y="6347103"/>
            <a:ext cx="601409" cy="46805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8375" y="6431963"/>
            <a:ext cx="648424" cy="394874"/>
          </a:xfrm>
          <a:prstGeom prst="rect">
            <a:avLst/>
          </a:prstGeom>
        </p:spPr>
      </p:pic>
      <p:sp>
        <p:nvSpPr>
          <p:cNvPr id="28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08186" y="6445811"/>
            <a:ext cx="6635261" cy="367191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8090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5992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rgbClr val="F294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accent1">
                    <a:lumMod val="75000"/>
                  </a:schemeClr>
                </a:solidFill>
                <a:latin typeface="+mj-lt"/>
              </a:defRPr>
            </a:lvl1pPr>
            <a:lvl2pPr marL="342892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34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1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 userDrawn="1"/>
        </p:nvGrpSpPr>
        <p:grpSpPr>
          <a:xfrm>
            <a:off x="687756" y="6400800"/>
            <a:ext cx="7679006" cy="457200"/>
            <a:chOff x="687754" y="6400800"/>
            <a:chExt cx="7900794" cy="457200"/>
          </a:xfrm>
        </p:grpSpPr>
        <p:grpSp>
          <p:nvGrpSpPr>
            <p:cNvPr id="26" name="Group 25"/>
            <p:cNvGrpSpPr/>
            <p:nvPr userDrawn="1"/>
          </p:nvGrpSpPr>
          <p:grpSpPr>
            <a:xfrm>
              <a:off x="8217675" y="6400800"/>
              <a:ext cx="370873" cy="457200"/>
              <a:chOff x="10281037" y="6400800"/>
              <a:chExt cx="1170357" cy="457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27" name="Rectangle 26"/>
            <p:cNvSpPr/>
            <p:nvPr userDrawn="1"/>
          </p:nvSpPr>
          <p:spPr>
            <a:xfrm>
              <a:off x="687754" y="6400800"/>
              <a:ext cx="7520842" cy="457200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8" name="Rectangle 27"/>
          <p:cNvSpPr/>
          <p:nvPr userDrawn="1"/>
        </p:nvSpPr>
        <p:spPr>
          <a:xfrm>
            <a:off x="687754" y="6325595"/>
            <a:ext cx="8414502" cy="45719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>
          <a:xfrm>
            <a:off x="24374" y="6325593"/>
            <a:ext cx="575069" cy="59674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846" y="6426529"/>
            <a:ext cx="648424" cy="3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7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69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355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52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07656" y="6325593"/>
            <a:ext cx="8394600" cy="49078"/>
          </a:xfrm>
          <a:prstGeom prst="rect">
            <a:avLst/>
          </a:prstGeom>
          <a:solidFill>
            <a:srgbClr val="F294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2" name="Group 1"/>
          <p:cNvGrpSpPr/>
          <p:nvPr userDrawn="1"/>
        </p:nvGrpSpPr>
        <p:grpSpPr>
          <a:xfrm>
            <a:off x="707657" y="6400800"/>
            <a:ext cx="7615729" cy="457200"/>
            <a:chOff x="707656" y="6400800"/>
            <a:chExt cx="7880892" cy="457200"/>
          </a:xfrm>
        </p:grpSpPr>
        <p:sp>
          <p:nvSpPr>
            <p:cNvPr id="21" name="Rectangle 20"/>
            <p:cNvSpPr/>
            <p:nvPr/>
          </p:nvSpPr>
          <p:spPr>
            <a:xfrm>
              <a:off x="707656" y="6400800"/>
              <a:ext cx="7482397" cy="457200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grpSp>
          <p:nvGrpSpPr>
            <p:cNvPr id="24" name="Group 23"/>
            <p:cNvGrpSpPr/>
            <p:nvPr/>
          </p:nvGrpSpPr>
          <p:grpSpPr>
            <a:xfrm>
              <a:off x="8217675" y="6400800"/>
              <a:ext cx="370873" cy="457200"/>
              <a:chOff x="10281037" y="6400800"/>
              <a:chExt cx="1170357" cy="45720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6" name="Rectangle 25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7" name="Rectangle 26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7" y="6347103"/>
            <a:ext cx="601409" cy="468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005" y="6439875"/>
            <a:ext cx="648424" cy="394874"/>
          </a:xfrm>
          <a:prstGeom prst="rect">
            <a:avLst/>
          </a:prstGeom>
        </p:spPr>
      </p:pic>
      <p:sp>
        <p:nvSpPr>
          <p:cNvPr id="3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023816" y="6445811"/>
            <a:ext cx="6666523" cy="367191"/>
          </a:xfrm>
        </p:spPr>
        <p:txBody>
          <a:bodyPr/>
          <a:lstStyle>
            <a:lvl1pPr>
              <a:defRPr cap="sm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Footer</a:t>
            </a:r>
          </a:p>
        </p:txBody>
      </p:sp>
    </p:spTree>
    <p:extLst>
      <p:ext uri="{BB962C8B-B14F-4D97-AF65-F5344CB8AC3E}">
        <p14:creationId xmlns:p14="http://schemas.microsoft.com/office/powerpoint/2010/main" val="2799112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Minimum Footer"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422032" y="6593632"/>
            <a:ext cx="8292122" cy="264372"/>
            <a:chOff x="295978" y="6593632"/>
            <a:chExt cx="8500155" cy="264372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8217675" y="6593637"/>
              <a:ext cx="578458" cy="264367"/>
              <a:chOff x="10281037" y="6400800"/>
              <a:chExt cx="1170357" cy="457200"/>
            </a:xfrm>
          </p:grpSpPr>
          <p:sp>
            <p:nvSpPr>
              <p:cNvPr id="31" name="Rectangle 30"/>
              <p:cNvSpPr/>
              <p:nvPr/>
            </p:nvSpPr>
            <p:spPr>
              <a:xfrm>
                <a:off x="10281037" y="6400800"/>
                <a:ext cx="717227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2" name="Rectangle 31"/>
              <p:cNvSpPr/>
              <p:nvPr/>
            </p:nvSpPr>
            <p:spPr>
              <a:xfrm>
                <a:off x="10922759" y="6400800"/>
                <a:ext cx="347661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3" name="Rectangle 32"/>
              <p:cNvSpPr/>
              <p:nvPr/>
            </p:nvSpPr>
            <p:spPr>
              <a:xfrm>
                <a:off x="11258265" y="6400800"/>
                <a:ext cx="193129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34" name="Group 33"/>
            <p:cNvGrpSpPr/>
            <p:nvPr userDrawn="1"/>
          </p:nvGrpSpPr>
          <p:grpSpPr>
            <a:xfrm>
              <a:off x="295978" y="6593632"/>
              <a:ext cx="7894076" cy="101366"/>
              <a:chOff x="394636" y="6523409"/>
              <a:chExt cx="10525435" cy="171589"/>
            </a:xfrm>
          </p:grpSpPr>
          <p:sp>
            <p:nvSpPr>
              <p:cNvPr id="35" name="Rectangle 34"/>
              <p:cNvSpPr/>
              <p:nvPr/>
            </p:nvSpPr>
            <p:spPr>
              <a:xfrm>
                <a:off x="394636" y="6523409"/>
                <a:ext cx="10525435" cy="54884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6" name="Rectangle 35"/>
              <p:cNvSpPr/>
              <p:nvPr/>
            </p:nvSpPr>
            <p:spPr>
              <a:xfrm>
                <a:off x="394636" y="6635489"/>
                <a:ext cx="10525435" cy="59509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sp>
          <p:nvSpPr>
            <p:cNvPr id="37" name="Rectangle 36"/>
            <p:cNvSpPr/>
            <p:nvPr userDrawn="1"/>
          </p:nvSpPr>
          <p:spPr>
            <a:xfrm>
              <a:off x="295978" y="6694998"/>
              <a:ext cx="7894076" cy="163002"/>
            </a:xfrm>
            <a:prstGeom prst="rect">
              <a:avLst/>
            </a:prstGeom>
            <a:solidFill>
              <a:srgbClr val="5758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" y="6583582"/>
            <a:ext cx="315024" cy="2451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681" y="6614874"/>
            <a:ext cx="353308" cy="21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6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92"/>
            <a:ext cx="348615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25347" y="6459792"/>
            <a:ext cx="98401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FB1EA42-5297-4851-A643-D37AE42505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895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93000">
              <a:schemeClr val="accent6">
                <a:lumMod val="40000"/>
                <a:lumOff val="60000"/>
              </a:schemeClr>
            </a:gs>
            <a:gs pos="80000">
              <a:schemeClr val="accent6">
                <a:lumMod val="20000"/>
                <a:lumOff val="8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7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 userDrawn="1"/>
        </p:nvGrpSpPr>
        <p:grpSpPr>
          <a:xfrm>
            <a:off x="54384" y="5926079"/>
            <a:ext cx="8957556" cy="994443"/>
            <a:chOff x="54384" y="5926077"/>
            <a:chExt cx="8957556" cy="994443"/>
          </a:xfrm>
        </p:grpSpPr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667" b="-16667"/>
            <a:stretch/>
          </p:blipFill>
          <p:spPr>
            <a:xfrm>
              <a:off x="54384" y="5926077"/>
              <a:ext cx="1836939" cy="99444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6503" b="-16503"/>
            <a:stretch/>
          </p:blipFill>
          <p:spPr>
            <a:xfrm>
              <a:off x="7347155" y="6419429"/>
              <a:ext cx="1664785" cy="438572"/>
            </a:xfrm>
            <a:prstGeom prst="rect">
              <a:avLst/>
            </a:prstGeom>
          </p:spPr>
        </p:pic>
        <p:grpSp>
          <p:nvGrpSpPr>
            <p:cNvPr id="4" name="Group 3"/>
            <p:cNvGrpSpPr/>
            <p:nvPr userDrawn="1"/>
          </p:nvGrpSpPr>
          <p:grpSpPr>
            <a:xfrm>
              <a:off x="2055728" y="5976982"/>
              <a:ext cx="6956212" cy="352475"/>
              <a:chOff x="1607770" y="6035510"/>
              <a:chExt cx="7404170" cy="293947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607770" y="6035510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17" name="Rectangle 16"/>
              <p:cNvSpPr/>
              <p:nvPr/>
            </p:nvSpPr>
            <p:spPr>
              <a:xfrm>
                <a:off x="1607770" y="6281496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5" name="Rectangle 24"/>
              <p:cNvSpPr/>
              <p:nvPr userDrawn="1"/>
            </p:nvSpPr>
            <p:spPr>
              <a:xfrm>
                <a:off x="1607770" y="6158503"/>
                <a:ext cx="7404170" cy="47961"/>
              </a:xfrm>
              <a:prstGeom prst="rect">
                <a:avLst/>
              </a:prstGeom>
              <a:solidFill>
                <a:srgbClr val="F29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  <p:grpSp>
          <p:nvGrpSpPr>
            <p:cNvPr id="5" name="Group 4"/>
            <p:cNvGrpSpPr/>
            <p:nvPr userDrawn="1"/>
          </p:nvGrpSpPr>
          <p:grpSpPr>
            <a:xfrm>
              <a:off x="2055728" y="6400800"/>
              <a:ext cx="5243841" cy="457200"/>
              <a:chOff x="2055728" y="6400800"/>
              <a:chExt cx="5595228" cy="45720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2055728" y="6400800"/>
                <a:ext cx="4892608" cy="457200"/>
              </a:xfrm>
              <a:prstGeom prst="rect">
                <a:avLst/>
              </a:prstGeom>
              <a:solidFill>
                <a:srgbClr val="57585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0" name="Rectangle 19"/>
              <p:cNvSpPr/>
              <p:nvPr/>
            </p:nvSpPr>
            <p:spPr>
              <a:xfrm>
                <a:off x="7024015" y="6400800"/>
                <a:ext cx="287096" cy="4572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21" name="Rectangle 20"/>
              <p:cNvSpPr/>
              <p:nvPr/>
            </p:nvSpPr>
            <p:spPr>
              <a:xfrm>
                <a:off x="7376062" y="6400800"/>
                <a:ext cx="139164" cy="457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  <p:sp>
            <p:nvSpPr>
              <p:cNvPr id="31" name="Rectangle 30"/>
              <p:cNvSpPr/>
              <p:nvPr userDrawn="1"/>
            </p:nvSpPr>
            <p:spPr>
              <a:xfrm>
                <a:off x="7573649" y="6400800"/>
                <a:ext cx="77307" cy="457200"/>
              </a:xfrm>
              <a:prstGeom prst="rect">
                <a:avLst/>
              </a:prstGeom>
              <a:solidFill>
                <a:srgbClr val="A1E15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sp>
        </p:grpSp>
      </p:grpSp>
    </p:spTree>
    <p:extLst>
      <p:ext uri="{BB962C8B-B14F-4D97-AF65-F5344CB8AC3E}">
        <p14:creationId xmlns:p14="http://schemas.microsoft.com/office/powerpoint/2010/main" val="853112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698" r:id="rId14"/>
    <p:sldLayoutId id="2147483673" r:id="rId15"/>
    <p:sldLayoutId id="2147483675" r:id="rId16"/>
    <p:sldLayoutId id="2147483683" r:id="rId17"/>
  </p:sldLayoutIdLst>
  <p:txStyles>
    <p:titleStyle>
      <a:lvl1pPr algn="l" defTabSz="685783" rtl="0" eaLnBrk="1" latinLnBrk="0" hangingPunct="1">
        <a:lnSpc>
          <a:spcPct val="85000"/>
        </a:lnSpc>
        <a:spcBef>
          <a:spcPct val="0"/>
        </a:spcBef>
        <a:buNone/>
        <a:defRPr sz="3600" kern="1200" cap="small" spc="-38" baseline="0">
          <a:solidFill>
            <a:srgbClr val="F29400"/>
          </a:solidFill>
          <a:latin typeface="Roboto Condensed" panose="02000000000000000000" pitchFamily="2" charset="0"/>
          <a:ea typeface="Roboto Condensed" panose="02000000000000000000" pitchFamily="2" charset="0"/>
          <a:cs typeface="+mj-cs"/>
        </a:defRPr>
      </a:lvl1pPr>
    </p:titleStyle>
    <p:bodyStyle>
      <a:lvl1pPr marL="68579" indent="-68579" algn="l" defTabSz="685783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accent1">
              <a:lumMod val="75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1pPr>
      <a:lvl2pPr marL="28802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accent1">
              <a:lumMod val="75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2pPr>
      <a:lvl3pPr marL="425186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accent1">
              <a:lumMod val="75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3pPr>
      <a:lvl4pPr marL="562342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accent1">
              <a:lumMod val="75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4pPr>
      <a:lvl5pPr marL="699499" indent="-13715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accent1">
              <a:lumMod val="75000"/>
            </a:schemeClr>
          </a:solidFill>
          <a:latin typeface="Roboto Condensed" panose="02000000000000000000" pitchFamily="2" charset="0"/>
          <a:ea typeface="Roboto Condensed" panose="02000000000000000000" pitchFamily="2" charset="0"/>
          <a:cs typeface="+mn-cs"/>
        </a:defRPr>
      </a:lvl5pPr>
      <a:lvl6pPr marL="824980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4976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4972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4969" indent="-171446" algn="l" defTabSz="685783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33.jpeg"/><Relationship Id="rId4" Type="http://schemas.openxmlformats.org/officeDocument/2006/relationships/image" Target="../media/image28.png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campbell@dot.nv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emf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lum bright="-7000" contrast="1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5053"/>
            <a:ext cx="5048738" cy="392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671" y="738819"/>
            <a:ext cx="8404964" cy="3566160"/>
          </a:xfrm>
        </p:spPr>
        <p:txBody>
          <a:bodyPr>
            <a:normAutofit/>
          </a:bodyPr>
          <a:lstStyle/>
          <a:p>
            <a:r>
              <a:rPr lang="en-US" sz="5400" spc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Lamb Boulevard </a:t>
            </a:r>
            <a:br>
              <a:rPr lang="en-US" sz="54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5400" spc="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 Management Plan</a:t>
            </a:r>
            <a:br>
              <a:rPr lang="en-US" sz="54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US" sz="3200" spc="-1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E. Desert Inn Road to Lake Mead Boulevard</a:t>
            </a:r>
            <a:endParaRPr lang="en-US" spc="-1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Public Information Meeting</a:t>
            </a:r>
          </a:p>
        </p:txBody>
      </p:sp>
      <p:sp>
        <p:nvSpPr>
          <p:cNvPr id="7" name="Text Placeholder 5"/>
          <p:cNvSpPr txBox="1">
            <a:spLocks/>
          </p:cNvSpPr>
          <p:nvPr/>
        </p:nvSpPr>
        <p:spPr>
          <a:xfrm>
            <a:off x="6177444" y="4491820"/>
            <a:ext cx="2254457" cy="36719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Roboto Light" panose="020B0604020202020204" charset="0"/>
                <a:ea typeface="Roboto Light" panose="020B0604020202020204" charset="0"/>
              </a:rPr>
              <a:t>December 5, 2017</a:t>
            </a:r>
          </a:p>
        </p:txBody>
      </p:sp>
      <p:sp>
        <p:nvSpPr>
          <p:cNvPr id="3" name="Rectangle 2"/>
          <p:cNvSpPr/>
          <p:nvPr/>
        </p:nvSpPr>
        <p:spPr>
          <a:xfrm>
            <a:off x="7304672" y="6352248"/>
            <a:ext cx="1758408" cy="5057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986" y="6352248"/>
            <a:ext cx="942470" cy="51764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05361" y="6405069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</p:spTree>
    <p:extLst>
      <p:ext uri="{BB962C8B-B14F-4D97-AF65-F5344CB8AC3E}">
        <p14:creationId xmlns:p14="http://schemas.microsoft.com/office/powerpoint/2010/main" val="19200168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9" y="3542842"/>
            <a:ext cx="5742048" cy="19946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5899924" y="298405"/>
            <a:ext cx="324407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Alternative 3</a:t>
            </a:r>
          </a:p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Wider Raised Median 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Narrowed driving width to reduce speeds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Wider 20’-26’ raised center median 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Maintain existing sidewalk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7" y="468709"/>
            <a:ext cx="5716060" cy="210144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99924" y="3107256"/>
            <a:ext cx="324407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Alternative 4 </a:t>
            </a:r>
          </a:p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Pedestrian Buffer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Narrowed driving width to reduce speeds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14’-20’ raised center median 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3’ compacted pedestrian buffer with concrete around pole obstructions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Corridor Alternatives</a:t>
            </a:r>
          </a:p>
        </p:txBody>
      </p:sp>
    </p:spTree>
    <p:extLst>
      <p:ext uri="{BB962C8B-B14F-4D97-AF65-F5344CB8AC3E}">
        <p14:creationId xmlns:p14="http://schemas.microsoft.com/office/powerpoint/2010/main" val="2706379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68943" y="1131547"/>
            <a:ext cx="8700247" cy="4502773"/>
          </a:xfrm>
          <a:prstGeom prst="rect">
            <a:avLst/>
          </a:prstGeom>
          <a:solidFill>
            <a:srgbClr val="94A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322016"/>
              </p:ext>
            </p:extLst>
          </p:nvPr>
        </p:nvGraphicFramePr>
        <p:xfrm>
          <a:off x="427564" y="1311836"/>
          <a:ext cx="8373538" cy="41452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7486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19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95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85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83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Alternative Description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Cost Estimate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Benefit/Cost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Multi-Modal Support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Improved </a:t>
                      </a:r>
                      <a:r>
                        <a:rPr lang="en-US" sz="2200" baseline="0" dirty="0"/>
                        <a:t>Sight Distance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Alternative 1</a:t>
                      </a:r>
                    </a:p>
                    <a:p>
                      <a:pPr algn="ctr"/>
                      <a:r>
                        <a:rPr lang="en-US" sz="2200" b="1" dirty="0"/>
                        <a:t>Widen Sidewalk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$34M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0.84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Alternative 2</a:t>
                      </a:r>
                    </a:p>
                    <a:p>
                      <a:pPr algn="ctr"/>
                      <a:r>
                        <a:rPr lang="en-US" sz="2200" b="1" dirty="0"/>
                        <a:t>Buffered Bike Lane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$14M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1.64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134%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Alternative 3</a:t>
                      </a:r>
                    </a:p>
                    <a:p>
                      <a:pPr algn="ctr"/>
                      <a:r>
                        <a:rPr lang="en-US" sz="2200" b="1" dirty="0"/>
                        <a:t>Wider Raised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$10M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3.03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22%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Alternative</a:t>
                      </a:r>
                      <a:r>
                        <a:rPr lang="en-US" sz="2200" b="1" baseline="0" dirty="0"/>
                        <a:t> 4</a:t>
                      </a:r>
                    </a:p>
                    <a:p>
                      <a:pPr algn="ctr"/>
                      <a:r>
                        <a:rPr lang="en-US" sz="2200" b="1" dirty="0"/>
                        <a:t>Pedestrian Buffer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$15M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1.9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/>
                        <a:t>76%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6" y="4003142"/>
            <a:ext cx="1205128" cy="6643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5" y="2476025"/>
            <a:ext cx="1205128" cy="67054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5" y="3249452"/>
            <a:ext cx="1205128" cy="67054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65" y="4778478"/>
            <a:ext cx="1205128" cy="6705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Corridor Alternatives</a:t>
            </a:r>
          </a:p>
        </p:txBody>
      </p:sp>
    </p:spTree>
    <p:extLst>
      <p:ext uri="{BB962C8B-B14F-4D97-AF65-F5344CB8AC3E}">
        <p14:creationId xmlns:p14="http://schemas.microsoft.com/office/powerpoint/2010/main" val="3800858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0" y="157245"/>
            <a:ext cx="9144000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200" b="1" dirty="0">
                <a:solidFill>
                  <a:srgbClr val="F294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Lamb Boulevard Short-Term Safety Recommendations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0038" y="5551115"/>
            <a:ext cx="260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Driveway Removals &amp; Consolidations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6"/>
          <a:stretch/>
        </p:blipFill>
        <p:spPr>
          <a:xfrm>
            <a:off x="3566035" y="864973"/>
            <a:ext cx="2455341" cy="219941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38" y="3922795"/>
            <a:ext cx="2608506" cy="16992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566032" y="3007205"/>
            <a:ext cx="24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Improved Crossing at Monroe Ave.</a:t>
            </a:r>
            <a:endParaRPr lang="en-US" sz="2000" dirty="0"/>
          </a:p>
        </p:txBody>
      </p:sp>
      <p:pic>
        <p:nvPicPr>
          <p:cNvPr id="15" name="Picture 14" descr="C:\D Drive\Lamb\Photos\Report\Photo 6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29" r="7282" b="34128"/>
          <a:stretch/>
        </p:blipFill>
        <p:spPr bwMode="auto">
          <a:xfrm>
            <a:off x="3484651" y="3946981"/>
            <a:ext cx="2608506" cy="1675111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776420" y="3007205"/>
            <a:ext cx="17455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Bus Stop Amenities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484651" y="5551115"/>
            <a:ext cx="2608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Signal Timing Optimization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6571783" y="5559179"/>
            <a:ext cx="215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ADA Upgrades to Current Standards</a:t>
            </a:r>
            <a:endParaRPr lang="en-US" sz="2000" dirty="0"/>
          </a:p>
        </p:txBody>
      </p:sp>
      <p:pic>
        <p:nvPicPr>
          <p:cNvPr id="22" name="Picture 21" descr="C:\D Drive\Lamb\Photos\Report\Photo 5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9" b="47792"/>
          <a:stretch/>
        </p:blipFill>
        <p:spPr bwMode="auto">
          <a:xfrm>
            <a:off x="6601996" y="3958027"/>
            <a:ext cx="2094405" cy="1664065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Picture 22" descr="C:\D Drive\Lamb\Photos\Report\Photo 123.jpg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08" b="29353"/>
          <a:stretch/>
        </p:blipFill>
        <p:spPr bwMode="auto">
          <a:xfrm>
            <a:off x="6776419" y="869017"/>
            <a:ext cx="1745552" cy="2229270"/>
          </a:xfrm>
          <a:prstGeom prst="rect">
            <a:avLst/>
          </a:prstGeom>
          <a:noFill/>
          <a:ln w="127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680" y="846614"/>
            <a:ext cx="2643864" cy="2232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" name="TextBox 23"/>
          <p:cNvSpPr txBox="1"/>
          <p:nvPr/>
        </p:nvSpPr>
        <p:spPr>
          <a:xfrm>
            <a:off x="312259" y="3022979"/>
            <a:ext cx="2866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Potential Pedestrian Crossing at Colorado Ave.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9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Short-Term Recommendations</a:t>
            </a:r>
          </a:p>
        </p:txBody>
      </p:sp>
      <p:sp>
        <p:nvSpPr>
          <p:cNvPr id="20" name="Oval 19"/>
          <p:cNvSpPr/>
          <p:nvPr/>
        </p:nvSpPr>
        <p:spPr>
          <a:xfrm>
            <a:off x="2483179" y="944480"/>
            <a:ext cx="1689024" cy="1059711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413" y="1025728"/>
            <a:ext cx="1470556" cy="89721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2962019" y="1253774"/>
            <a:ext cx="843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dirty="0">
                <a:solidFill>
                  <a:srgbClr val="F29400"/>
                </a:solidFill>
              </a:rPr>
              <a:t>Example Danish Offset Pedestrian Crossing</a:t>
            </a:r>
          </a:p>
        </p:txBody>
      </p:sp>
    </p:spTree>
    <p:extLst>
      <p:ext uri="{BB962C8B-B14F-4D97-AF65-F5344CB8AC3E}">
        <p14:creationId xmlns:p14="http://schemas.microsoft.com/office/powerpoint/2010/main" val="462509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Contact Information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275129" y="916107"/>
            <a:ext cx="8794995" cy="4351338"/>
          </a:xfrm>
          <a:prstGeom prst="rect">
            <a:avLst/>
          </a:prstGeom>
        </p:spPr>
        <p:txBody>
          <a:bodyPr>
            <a:noAutofit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Mail: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Lori Campbell, Program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Traffic Safety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Nevada Department of Transportation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1263 S. Stewart 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Carson City, NV 89712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 </a:t>
            </a:r>
          </a:p>
          <a:p>
            <a:pPr marL="13763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Lori Campbell, Program Manager </a:t>
            </a:r>
          </a:p>
          <a:p>
            <a:pPr marL="13763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1F43A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lcampbell@dot.nv.gov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3763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(reference Lamb Blvd. Safety Management Plan in the subject line)</a:t>
            </a:r>
          </a:p>
        </p:txBody>
      </p:sp>
    </p:spTree>
    <p:extLst>
      <p:ext uri="{BB962C8B-B14F-4D97-AF65-F5344CB8AC3E}">
        <p14:creationId xmlns:p14="http://schemas.microsoft.com/office/powerpoint/2010/main" val="636702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Open Comment Period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349005" y="510048"/>
            <a:ext cx="8794995" cy="3485755"/>
          </a:xfrm>
          <a:prstGeom prst="rect">
            <a:avLst/>
          </a:prstGeom>
        </p:spPr>
        <p:txBody>
          <a:bodyPr>
            <a:noAutofit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Please state your full name and address prior to your question or statement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Three-minute verbal comment per individual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stenographer will be recording the presentation and is available to take comments before and after the presentation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pic>
        <p:nvPicPr>
          <p:cNvPr id="11" name="Picture 10" descr="social icons.ps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329" y="5778986"/>
            <a:ext cx="3404371" cy="4712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5D74831-4BF2-4373-96F8-FED19556038F}"/>
              </a:ext>
            </a:extLst>
          </p:cNvPr>
          <p:cNvSpPr txBox="1"/>
          <p:nvPr/>
        </p:nvSpPr>
        <p:spPr>
          <a:xfrm>
            <a:off x="134655" y="4425729"/>
            <a:ext cx="8874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pc="600" dirty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310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Welcome!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0" y="541407"/>
            <a:ext cx="9144000" cy="66771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2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br>
              <a:rPr lang="en-US" b="1" dirty="0">
                <a:solidFill>
                  <a:srgbClr val="1F43A7"/>
                </a:solidFill>
                <a:latin typeface="+mn-lt"/>
              </a:rPr>
            </a:br>
            <a:br>
              <a:rPr lang="en-US" b="1" dirty="0">
                <a:solidFill>
                  <a:srgbClr val="1F43A7"/>
                </a:solidFill>
                <a:latin typeface="+mn-lt"/>
              </a:rPr>
            </a:br>
            <a:r>
              <a:rPr lang="en-US" sz="12000" b="1" dirty="0">
                <a:solidFill>
                  <a:srgbClr val="1F43A7"/>
                </a:solidFill>
                <a:latin typeface="+mn-lt"/>
              </a:rPr>
              <a:t>    </a:t>
            </a:r>
            <a:r>
              <a:rPr lang="en-US" sz="9600" b="1" u="sng" dirty="0">
                <a:solidFill>
                  <a:srgbClr val="1F43A7"/>
                </a:solidFill>
                <a:latin typeface="+mn-lt"/>
              </a:rPr>
              <a:t>How to Comment on this Study:</a:t>
            </a:r>
            <a:br>
              <a:rPr lang="en-US" sz="9600" b="1" dirty="0">
                <a:solidFill>
                  <a:srgbClr val="1F43A7"/>
                </a:solidFill>
                <a:latin typeface="+mn-lt"/>
              </a:rPr>
            </a:br>
            <a:endParaRPr lang="en-US" sz="9600" b="1" dirty="0">
              <a:solidFill>
                <a:srgbClr val="1F43A7"/>
              </a:solidFill>
              <a:latin typeface="+mn-lt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78574" y="916107"/>
            <a:ext cx="8591550" cy="4351338"/>
          </a:xfrm>
          <a:prstGeom prst="rect">
            <a:avLst/>
          </a:prstGeom>
        </p:spPr>
        <p:txBody>
          <a:bodyPr>
            <a:noAutofit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Court reporter is recording this presentation and is available to take comments before and after the presentation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Place comment form in comment box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Submit comment form by mail to: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Lori Campbell, Program Manager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Traffic Safety Engineering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Nevada Department of Transportation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1263 S. Stewart St.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		Carson City, NV 89712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Via email to </a:t>
            </a:r>
            <a:r>
              <a:rPr lang="en-US" sz="2200" dirty="0">
                <a:solidFill>
                  <a:srgbClr val="1F43A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3"/>
              </a:rPr>
              <a:t>lcampbell@dot.nv.gov</a:t>
            </a:r>
            <a:r>
              <a:rPr lang="en-US" sz="2200" dirty="0">
                <a:solidFill>
                  <a:srgbClr val="1F43A7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(reference Lamb Blvd. Safety Management Plan in the subject line)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Comments accepted until 5:00 p.m. Friday, December 15, 2017</a:t>
            </a:r>
          </a:p>
        </p:txBody>
      </p:sp>
    </p:spTree>
    <p:extLst>
      <p:ext uri="{BB962C8B-B14F-4D97-AF65-F5344CB8AC3E}">
        <p14:creationId xmlns:p14="http://schemas.microsoft.com/office/powerpoint/2010/main" val="147863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Agenda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478574" y="916107"/>
            <a:ext cx="8591550" cy="4351338"/>
          </a:xfrm>
          <a:prstGeom prst="rect">
            <a:avLst/>
          </a:prstGeom>
        </p:spPr>
        <p:txBody>
          <a:bodyPr>
            <a:noAutofit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What is a Safety Management Plan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Stakeholder Collaboration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Study Overview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Why Lamb Boulevard?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Corridor Alternatives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 Term Recommendations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 Information</a:t>
            </a:r>
          </a:p>
          <a:p>
            <a:pPr marL="339725" indent="-339725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Comment Period</a:t>
            </a:r>
            <a:endParaRPr lang="en-US" sz="3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Image result for agen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36" y="4131917"/>
            <a:ext cx="3225491" cy="184569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77642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What is a Safety Management Plan?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2354" y="5957158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552450" y="429737"/>
            <a:ext cx="8591550" cy="4351338"/>
          </a:xfrm>
          <a:prstGeom prst="rect">
            <a:avLst/>
          </a:prstGeom>
        </p:spPr>
        <p:txBody>
          <a:bodyPr>
            <a:noAutofit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188" indent="-2301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Planning level study</a:t>
            </a:r>
          </a:p>
          <a:p>
            <a:pPr marL="230188" indent="-2301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Safety focused corridor study</a:t>
            </a:r>
          </a:p>
          <a:p>
            <a:pPr marL="230188" indent="-2301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Review &amp; Evaluate Existing Conditions for Safety Issues</a:t>
            </a:r>
          </a:p>
          <a:p>
            <a:pPr marL="684213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Crash Trends</a:t>
            </a:r>
            <a:r>
              <a:rPr lang="en-US" sz="2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Time of Day, Crash Type, Vehicle &amp; Driver Factors, Weather and Lighting</a:t>
            </a:r>
          </a:p>
          <a:p>
            <a:pPr marL="684213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Land Use, Cost/Benefit Ratios and Economic Development</a:t>
            </a:r>
          </a:p>
          <a:p>
            <a:pPr marL="230188" indent="-2301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Develop, Evaluate, &amp; Make Recommendations</a:t>
            </a:r>
          </a:p>
          <a:p>
            <a:pPr marL="684213" lvl="1" indent="-342900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Improvements</a:t>
            </a:r>
            <a:r>
              <a:rPr lang="en-US" sz="225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Vehicles, Motorcycles, Pedestrians, &amp; Bicycles</a:t>
            </a:r>
          </a:p>
          <a:p>
            <a:pPr marL="230188" indent="-2301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Active participation from technical advisory committee, stakeholders and public involvement</a:t>
            </a:r>
          </a:p>
          <a:p>
            <a:pPr marL="230188" indent="-230188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Study to be completed winter 2017</a:t>
            </a:r>
            <a:endParaRPr lang="en-US" sz="3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7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Stakeholder Collaboration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92354" y="5957158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552450" y="504216"/>
            <a:ext cx="8591550" cy="4351338"/>
          </a:xfrm>
          <a:prstGeom prst="rect">
            <a:avLst/>
          </a:prstGeom>
        </p:spPr>
        <p:txBody>
          <a:bodyPr>
            <a:noAutofit/>
          </a:bodyPr>
          <a:lstStyle>
            <a:lvl1pPr marL="68579" indent="-68579" algn="l" defTabSz="685783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5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28802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425186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562342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699499" indent="-13715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824980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4976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4972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4969" indent="-171446" algn="l" defTabSz="685783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1963" indent="-346075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Participating Agencies:</a:t>
            </a:r>
          </a:p>
          <a:p>
            <a:pPr marL="801688" lvl="1" indent="-339725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City of Las Vegas</a:t>
            </a:r>
          </a:p>
          <a:p>
            <a:pPr marL="801688" lvl="1" indent="-339725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Clark County</a:t>
            </a:r>
          </a:p>
          <a:p>
            <a:pPr marL="801688" lvl="1" indent="-339725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Regional Transportation Commission of Southern Nevada</a:t>
            </a:r>
          </a:p>
          <a:p>
            <a:pPr marL="801688" lvl="1" indent="-339725">
              <a:lnSpc>
                <a:spcPct val="110000"/>
              </a:lnSpc>
              <a:buSzPct val="80000"/>
              <a:buFont typeface="Courier New" panose="02070309020205020404" pitchFamily="49" charset="0"/>
              <a:buChar char="o"/>
            </a:pPr>
            <a:r>
              <a:rPr lang="en-US" sz="225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Law Enforcement</a:t>
            </a:r>
          </a:p>
          <a:p>
            <a:pPr marL="464763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Technical Advisory Committee meetings</a:t>
            </a:r>
          </a:p>
          <a:p>
            <a:pPr marL="464763" indent="-34290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Public Information Meeting</a:t>
            </a:r>
          </a:p>
        </p:txBody>
      </p:sp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118" y="4359753"/>
            <a:ext cx="1343050" cy="1180779"/>
          </a:xfrm>
          <a:prstGeom prst="rect">
            <a:avLst/>
          </a:prstGeom>
        </p:spPr>
      </p:pic>
      <p:pic>
        <p:nvPicPr>
          <p:cNvPr id="2050" name="Picture 2" descr="Image result for clark county nev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70" y="4359753"/>
            <a:ext cx="1407538" cy="1407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las vegas metro pd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78" y="4157914"/>
            <a:ext cx="1685753" cy="165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1BF7CF-16CE-4A2A-82B6-7E8BA84336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092" y="4338092"/>
            <a:ext cx="1518118" cy="145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498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2916" y="660331"/>
            <a:ext cx="4119084" cy="5242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b="1" u="sng" dirty="0">
                <a:solidFill>
                  <a:schemeClr val="accent1"/>
                </a:solidFill>
              </a:rPr>
              <a:t>Study Limits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Lamb Boulevard from E. Desert Inn Road to Lake Mead Boulevard 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Distance of 4.5 miles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Includes City of Las Vegas and Clark County jurisdictions</a:t>
            </a:r>
          </a:p>
          <a:p>
            <a:pPr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endParaRPr lang="en-US" sz="2400" b="1" u="sng" dirty="0">
              <a:solidFill>
                <a:schemeClr val="accent1"/>
              </a:solidFill>
            </a:endParaRPr>
          </a:p>
          <a:p>
            <a:pPr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b="1" u="sng" dirty="0">
                <a:solidFill>
                  <a:schemeClr val="accent1"/>
                </a:solidFill>
              </a:rPr>
              <a:t>Schedule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Study complete end of 2017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400" dirty="0"/>
          </a:p>
        </p:txBody>
      </p:sp>
      <p:pic>
        <p:nvPicPr>
          <p:cNvPr id="5" name="Picture 4" descr="\\woodrodgers.loc\ProductionData\Jobs-Reno\Jobs\8595_NDOT_SMP\002_Lamb Blvd_SMP_OA\Planning\Exhibits\Minimap\Minimap_2xSize_SEPI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2" y="1938870"/>
            <a:ext cx="4530707" cy="269434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9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Study Overview</a:t>
            </a:r>
          </a:p>
        </p:txBody>
      </p:sp>
    </p:spTree>
    <p:extLst>
      <p:ext uri="{BB962C8B-B14F-4D97-AF65-F5344CB8AC3E}">
        <p14:creationId xmlns:p14="http://schemas.microsoft.com/office/powerpoint/2010/main" val="310137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7" t="2242" r="2206" b="5015"/>
          <a:stretch/>
        </p:blipFill>
        <p:spPr>
          <a:xfrm>
            <a:off x="4897777" y="183537"/>
            <a:ext cx="4059986" cy="516367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357597" y="459078"/>
            <a:ext cx="428314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  <a:buClr>
                <a:schemeClr val="accent1">
                  <a:lumMod val="75000"/>
                </a:schemeClr>
              </a:buClr>
            </a:pPr>
            <a:r>
              <a:rPr lang="en-US" sz="2400" u="sng" dirty="0"/>
              <a:t>Crash Analysis Summary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5 Years of Data Analyzed From 2011 to 2016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400" dirty="0"/>
              <a:t>A total of 1,286 crashes: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29400"/>
                </a:solidFill>
              </a:rPr>
              <a:t>6</a:t>
            </a:r>
            <a:r>
              <a:rPr lang="en-US" sz="2400" i="1" dirty="0"/>
              <a:t> fatalities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29400"/>
                </a:solidFill>
              </a:rPr>
              <a:t>26</a:t>
            </a:r>
            <a:r>
              <a:rPr lang="en-US" sz="2400" i="1" dirty="0"/>
              <a:t> serious injury crashes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29400"/>
                </a:solidFill>
              </a:rPr>
              <a:t>25</a:t>
            </a:r>
            <a:r>
              <a:rPr lang="en-US" sz="2400" i="1" dirty="0"/>
              <a:t> pedestrian crashes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29400"/>
                </a:solidFill>
              </a:rPr>
              <a:t>16</a:t>
            </a:r>
            <a:r>
              <a:rPr lang="en-US" sz="2400" i="1" dirty="0"/>
              <a:t> bicycle crashes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29400"/>
                </a:solidFill>
              </a:rPr>
              <a:t>31</a:t>
            </a:r>
            <a:r>
              <a:rPr lang="en-US" sz="2400" i="1" dirty="0"/>
              <a:t> motorcycle crashes</a:t>
            </a:r>
          </a:p>
          <a:p>
            <a:pPr marL="800100" lvl="1" indent="-342900">
              <a:spcAft>
                <a:spcPts val="800"/>
              </a:spcAft>
              <a:buClr>
                <a:schemeClr val="accent1">
                  <a:lumMod val="75000"/>
                </a:schemeClr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sz="2400" b="1" i="1" dirty="0">
                <a:solidFill>
                  <a:srgbClr val="F29400"/>
                </a:solidFill>
              </a:rPr>
              <a:t>12</a:t>
            </a:r>
            <a:r>
              <a:rPr lang="en-US" sz="2400" i="1" dirty="0"/>
              <a:t> bus crashes</a:t>
            </a:r>
          </a:p>
          <a:p>
            <a:pPr marL="342900" indent="-342900">
              <a:spcAft>
                <a:spcPts val="8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/>
              <a:t>Crash rates are 15% higher than the statewide average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18025" y="463977"/>
            <a:ext cx="650847" cy="221599"/>
          </a:xfrm>
          <a:prstGeom prst="rect">
            <a:avLst/>
          </a:prstGeom>
          <a:solidFill>
            <a:schemeClr val="bg1"/>
          </a:solidFill>
        </p:spPr>
        <p:txBody>
          <a:bodyPr wrap="square" lIns="45720" tIns="18288" rIns="45720" bIns="18288" rtlCol="0">
            <a:spAutoFit/>
          </a:bodyPr>
          <a:lstStyle/>
          <a:p>
            <a:pPr algn="r"/>
            <a:r>
              <a:rPr lang="en-US" sz="1200" dirty="0"/>
              <a:t>Fatality</a:t>
            </a:r>
          </a:p>
        </p:txBody>
      </p:sp>
      <p:sp>
        <p:nvSpPr>
          <p:cNvPr id="7" name="Rectangle 6"/>
          <p:cNvSpPr/>
          <p:nvPr/>
        </p:nvSpPr>
        <p:spPr>
          <a:xfrm>
            <a:off x="8269752" y="543488"/>
            <a:ext cx="68923" cy="6913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Why Lamb Boulevard?</a:t>
            </a:r>
          </a:p>
        </p:txBody>
      </p:sp>
      <p:pic>
        <p:nvPicPr>
          <p:cNvPr id="4098" name="Picture 2" descr="Image result for nevada zero fataliti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586" y="5627647"/>
            <a:ext cx="2454177" cy="51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1633" y="5449966"/>
            <a:ext cx="654915" cy="84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31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746" y="239641"/>
            <a:ext cx="4407279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b="1" u="sng" dirty="0">
                <a:solidFill>
                  <a:srgbClr val="F29400"/>
                </a:solidFill>
              </a:rPr>
              <a:t>High Speeds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sz="2400" dirty="0"/>
              <a:t>An NDOT speed study confirms average vehicular speeds exceed the speed limit</a:t>
            </a:r>
          </a:p>
          <a:p>
            <a:pPr>
              <a:buClr>
                <a:schemeClr val="accent1"/>
              </a:buClr>
            </a:pPr>
            <a:r>
              <a:rPr lang="en-US" sz="2400" b="1" u="sng" dirty="0">
                <a:solidFill>
                  <a:srgbClr val="F29400"/>
                </a:solidFill>
              </a:rPr>
              <a:t>Modal Infrastructure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2400" dirty="0"/>
              <a:t>Minimum width sidewalks have numerous obstructions, high speeds adjacent to pedestrians are uncomfortable and there are no bicycle facilities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46" y="4256125"/>
            <a:ext cx="5360355" cy="1717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2826" y="3417376"/>
            <a:ext cx="2736572" cy="277517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1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Why Lamb Boulevard?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19497" y="268274"/>
            <a:ext cx="432450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400" b="1" u="sng" dirty="0">
                <a:solidFill>
                  <a:srgbClr val="F29400"/>
                </a:solidFill>
              </a:rPr>
              <a:t>Congested Intersections</a:t>
            </a:r>
          </a:p>
          <a:p>
            <a:pPr>
              <a:spcAft>
                <a:spcPts val="1800"/>
              </a:spcAft>
              <a:buClr>
                <a:schemeClr val="accent1"/>
              </a:buClr>
            </a:pPr>
            <a:r>
              <a:rPr lang="en-US" sz="2400" dirty="0"/>
              <a:t>10 of 17 intersections perform below Level of Service standards</a:t>
            </a:r>
          </a:p>
          <a:p>
            <a:pPr>
              <a:buClr>
                <a:schemeClr val="accent1"/>
              </a:buClr>
            </a:pPr>
            <a:r>
              <a:rPr lang="en-US" sz="2400" b="1" u="sng" dirty="0">
                <a:solidFill>
                  <a:srgbClr val="F29400"/>
                </a:solidFill>
              </a:rPr>
              <a:t>Sight Distance</a:t>
            </a:r>
          </a:p>
          <a:p>
            <a:pPr>
              <a:spcAft>
                <a:spcPts val="1200"/>
              </a:spcAft>
              <a:buClr>
                <a:schemeClr val="accent1"/>
              </a:buClr>
            </a:pPr>
            <a:r>
              <a:rPr lang="en-US" sz="2400" dirty="0"/>
              <a:t>Residential walls at cross streets make it hard to see oncoming traffic</a:t>
            </a:r>
          </a:p>
        </p:txBody>
      </p:sp>
    </p:spTree>
    <p:extLst>
      <p:ext uri="{BB962C8B-B14F-4D97-AF65-F5344CB8AC3E}">
        <p14:creationId xmlns:p14="http://schemas.microsoft.com/office/powerpoint/2010/main" val="21953946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79147" y="426143"/>
            <a:ext cx="3244076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Alternative 1 </a:t>
            </a:r>
          </a:p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Widen Sidewalk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Narrowed driving width to reduce speeds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Raised center median 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Widen 5’ sidewalk to 8’-10’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Must reconstruct roadway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" y="504242"/>
            <a:ext cx="5769309" cy="19751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5899924" y="3232775"/>
            <a:ext cx="3244076" cy="2439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Alternative 2 </a:t>
            </a:r>
          </a:p>
          <a:p>
            <a:pPr algn="ctr">
              <a:spcAft>
                <a:spcPts val="300"/>
              </a:spcAft>
              <a:buClr>
                <a:schemeClr val="accent1">
                  <a:lumMod val="75000"/>
                </a:schemeClr>
              </a:buClr>
            </a:pPr>
            <a:r>
              <a:rPr lang="en-US" sz="2000" b="1" dirty="0">
                <a:solidFill>
                  <a:srgbClr val="F29400"/>
                </a:solidFill>
              </a:rPr>
              <a:t>Buffered Bike Lanes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Narrowed driving width to reduce speeds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Raised center median 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Bike lanes with 3’ buffer</a:t>
            </a:r>
          </a:p>
          <a:p>
            <a:pPr marL="228600" indent="-228600">
              <a:spcAft>
                <a:spcPts val="3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/>
              <a:t>Maintain existing sidewalk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2" y="3463036"/>
            <a:ext cx="5790086" cy="21648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002826" y="6425280"/>
            <a:ext cx="19516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Arial Narrow" panose="020B0606020202030204" pitchFamily="34" charset="0"/>
              </a:rPr>
              <a:t>All Information Presented is Preliminary and Subject to Revision</a:t>
            </a:r>
          </a:p>
        </p:txBody>
      </p:sp>
      <p:sp>
        <p:nvSpPr>
          <p:cNvPr id="12" name="Text Placeholder 5"/>
          <p:cNvSpPr txBox="1">
            <a:spLocks/>
          </p:cNvSpPr>
          <p:nvPr/>
        </p:nvSpPr>
        <p:spPr>
          <a:xfrm>
            <a:off x="736374" y="6381228"/>
            <a:ext cx="7218097" cy="48821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 cap="small" baseline="0">
                <a:solidFill>
                  <a:schemeClr val="bg1"/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accent1">
                    <a:lumMod val="75000"/>
                  </a:schemeClr>
                </a:solidFill>
                <a:latin typeface="Roboto Condensed" panose="02000000000000000000" pitchFamily="2" charset="0"/>
                <a:ea typeface="Roboto Condensed" panose="02000000000000000000" pitchFamily="2" charset="0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solidFill>
                  <a:srgbClr val="F29400"/>
                </a:solidFill>
                <a:latin typeface="Arial Narrow" panose="020B0606020202030204" pitchFamily="34" charset="0"/>
              </a:rPr>
              <a:t>Corridor Alternatives</a:t>
            </a:r>
          </a:p>
        </p:txBody>
      </p:sp>
    </p:spTree>
    <p:extLst>
      <p:ext uri="{BB962C8B-B14F-4D97-AF65-F5344CB8AC3E}">
        <p14:creationId xmlns:p14="http://schemas.microsoft.com/office/powerpoint/2010/main" val="176036130"/>
      </p:ext>
    </p:extLst>
  </p:cSld>
  <p:clrMapOvr>
    <a:masterClrMapping/>
  </p:clrMapOvr>
</p:sld>
</file>

<file path=ppt/theme/theme1.xml><?xml version="1.0" encoding="utf-8"?>
<a:theme xmlns:a="http://schemas.openxmlformats.org/drawingml/2006/main" name="Lamb Boulevard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mb Boulevard" id="{65FEE495-7808-41B9-A1DA-78185C2877E9}" vid="{938F35C1-5315-4680-89D1-F7CAC71CF7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Lamb Boulevard</Template>
  <TotalTime>1704</TotalTime>
  <Words>706</Words>
  <Application>Microsoft Office PowerPoint</Application>
  <PresentationFormat>On-screen Show (4:3)</PresentationFormat>
  <Paragraphs>176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Calibri</vt:lpstr>
      <vt:lpstr>Arial Narrow</vt:lpstr>
      <vt:lpstr>Roboto Light</vt:lpstr>
      <vt:lpstr>Arial Black</vt:lpstr>
      <vt:lpstr>Wingdings</vt:lpstr>
      <vt:lpstr>Roboto</vt:lpstr>
      <vt:lpstr>Calibri Light</vt:lpstr>
      <vt:lpstr>Roboto Condensed</vt:lpstr>
      <vt:lpstr>Courier New</vt:lpstr>
      <vt:lpstr>Lamb Boulevard</vt:lpstr>
      <vt:lpstr>Lamb Boulevard  Safety Management Plan E. Desert Inn Road to Lake Mead Boulevard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Devin Crowley</dc:creator>
  <cp:lastModifiedBy>Campbell, Lori A</cp:lastModifiedBy>
  <cp:revision>128</cp:revision>
  <cp:lastPrinted>2017-11-30T00:00:34Z</cp:lastPrinted>
  <dcterms:created xsi:type="dcterms:W3CDTF">2017-05-24T15:51:18Z</dcterms:created>
  <dcterms:modified xsi:type="dcterms:W3CDTF">2017-12-01T23:16:01Z</dcterms:modified>
</cp:coreProperties>
</file>