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0" r:id="rId3"/>
    <p:sldId id="398" r:id="rId4"/>
    <p:sldId id="407" r:id="rId5"/>
    <p:sldId id="411" r:id="rId6"/>
    <p:sldId id="440" r:id="rId7"/>
    <p:sldId id="333" r:id="rId8"/>
    <p:sldId id="441" r:id="rId9"/>
    <p:sldId id="443" r:id="rId10"/>
    <p:sldId id="442" r:id="rId11"/>
    <p:sldId id="445" r:id="rId12"/>
    <p:sldId id="446" r:id="rId13"/>
    <p:sldId id="447" r:id="rId14"/>
    <p:sldId id="448" r:id="rId15"/>
    <p:sldId id="450" r:id="rId16"/>
    <p:sldId id="44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AF4"/>
    <a:srgbClr val="FB77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93148" autoAdjust="0"/>
  </p:normalViewPr>
  <p:slideViewPr>
    <p:cSldViewPr snapToGrid="0">
      <p:cViewPr varScale="1">
        <p:scale>
          <a:sx n="93" d="100"/>
          <a:sy n="93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E8799D2D-4779-4B73-8AFE-904C70E0404F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F050CA74-82BB-40BE-92CB-2B89F3C21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9AFCF80-93F8-4296-BD1F-3D9CD9B18AC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AF7A8B2-D0BA-4976-A9E3-00C8DFFC2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4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Approximately 15-30 minutes in length, depending on discussion and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7A8B2-D0BA-4976-A9E3-00C8DFFC2D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7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7A8B2-D0BA-4976-A9E3-00C8DFFC2D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0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7A8B2-D0BA-4976-A9E3-00C8DFFC2D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7A8B2-D0BA-4976-A9E3-00C8DFFC2D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24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7A8B2-D0BA-4976-A9E3-00C8DFFC2DE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9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BB0E-877F-4F08-AADC-CC0B5306D7A0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5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1D63-6A45-45AE-9220-F36A1EB7B0C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5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81C8-9A71-453B-8879-BD74D1F5DD19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559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8054-284B-4E75-8DC2-76E7CB310BE8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49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44D-CC56-4C74-953A-2C1324CBCECD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50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7006-E264-4712-917B-D73C406C8F46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5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6AD2-0FEF-46DA-B907-FE28B546A847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8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798F-3385-4951-9D18-2367C9A5A828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9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150F-1E27-4556-9D80-8681BD8841C4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13DC-E516-4793-9C1C-B7EF7591C86C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D2B3-528B-43DD-824E-671C7AABE99D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5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4DBE-266D-4456-B30C-9202CB358AE4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6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708E-EC27-43B4-8316-14DD0F2CDBCA}" type="datetime1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2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6025-C258-440B-AD15-DFBFEEBE3DC7}" type="datetime1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9C47-A7D8-46E4-B5ED-E0170A858E73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6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170-4EF0-43F1-8BBF-B36165855384}" type="datetime1">
              <a:rPr lang="en-US" smtClean="0"/>
              <a:t>7/30/2019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2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87DF-9F48-4A92-B604-A9428AD7B21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E93658D-6192-42D3-A4D3-D2135775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1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echols@gopdg.net" TargetMode="External"/><Relationship Id="rId4" Type="http://schemas.openxmlformats.org/officeDocument/2006/relationships/hyperlink" Target="http://www.nevadadbe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80E1A7D8-9959-4739-B30F-5277DD3839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5072" r="21264" b="1"/>
          <a:stretch/>
        </p:blipFill>
        <p:spPr>
          <a:xfrm>
            <a:off x="1562823" y="-147479"/>
            <a:ext cx="4624782" cy="6857990"/>
          </a:xfrm>
          <a:custGeom>
            <a:avLst/>
            <a:gdLst>
              <a:gd name="connsiteX0" fmla="*/ 4477562 w 4624782"/>
              <a:gd name="connsiteY0" fmla="*/ 0 h 6858000"/>
              <a:gd name="connsiteX1" fmla="*/ 4624782 w 4624782"/>
              <a:gd name="connsiteY1" fmla="*/ 0 h 6858000"/>
              <a:gd name="connsiteX2" fmla="*/ 4603092 w 4624782"/>
              <a:gd name="connsiteY2" fmla="*/ 143481 h 6858000"/>
              <a:gd name="connsiteX3" fmla="*/ 4606359 w 4624782"/>
              <a:gd name="connsiteY3" fmla="*/ 143481 h 6858000"/>
              <a:gd name="connsiteX4" fmla="*/ 3591352 w 4624782"/>
              <a:gd name="connsiteY4" fmla="*/ 6858000 h 6858000"/>
              <a:gd name="connsiteX5" fmla="*/ 3444132 w 4624782"/>
              <a:gd name="connsiteY5" fmla="*/ 6858000 h 6858000"/>
              <a:gd name="connsiteX6" fmla="*/ 3511707 w 4624782"/>
              <a:gd name="connsiteY6" fmla="*/ 6410974 h 6858000"/>
              <a:gd name="connsiteX7" fmla="*/ 3508439 w 4624782"/>
              <a:gd name="connsiteY7" fmla="*/ 6410974 h 6858000"/>
              <a:gd name="connsiteX8" fmla="*/ 3314520 w 4624782"/>
              <a:gd name="connsiteY8" fmla="*/ 0 h 6858000"/>
              <a:gd name="connsiteX9" fmla="*/ 4408672 w 4624782"/>
              <a:gd name="connsiteY9" fmla="*/ 0 h 6858000"/>
              <a:gd name="connsiteX10" fmla="*/ 4385984 w 4624782"/>
              <a:gd name="connsiteY10" fmla="*/ 151484 h 6858000"/>
              <a:gd name="connsiteX11" fmla="*/ 4388428 w 4624782"/>
              <a:gd name="connsiteY11" fmla="*/ 151484 h 6858000"/>
              <a:gd name="connsiteX12" fmla="*/ 3383996 w 4624782"/>
              <a:gd name="connsiteY12" fmla="*/ 6858000 h 6858000"/>
              <a:gd name="connsiteX13" fmla="*/ 2289844 w 4624782"/>
              <a:gd name="connsiteY13" fmla="*/ 6858000 h 6858000"/>
              <a:gd name="connsiteX14" fmla="*/ 2355596 w 4624782"/>
              <a:gd name="connsiteY14" fmla="*/ 6418977 h 6858000"/>
              <a:gd name="connsiteX15" fmla="*/ 2353153 w 4624782"/>
              <a:gd name="connsiteY15" fmla="*/ 6418977 h 6858000"/>
              <a:gd name="connsiteX16" fmla="*/ 0 w 4624782"/>
              <a:gd name="connsiteY16" fmla="*/ 0 h 6858000"/>
              <a:gd name="connsiteX17" fmla="*/ 3258670 w 4624782"/>
              <a:gd name="connsiteY17" fmla="*/ 0 h 6858000"/>
              <a:gd name="connsiteX18" fmla="*/ 3237238 w 4624782"/>
              <a:gd name="connsiteY18" fmla="*/ 143481 h 6858000"/>
              <a:gd name="connsiteX19" fmla="*/ 3239445 w 4624782"/>
              <a:gd name="connsiteY19" fmla="*/ 143481 h 6858000"/>
              <a:gd name="connsiteX20" fmla="*/ 2236498 w 4624782"/>
              <a:gd name="connsiteY20" fmla="*/ 6858000 h 6858000"/>
              <a:gd name="connsiteX21" fmla="*/ 0 w 4624782"/>
              <a:gd name="connsiteY2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624782" h="6858000">
                <a:moveTo>
                  <a:pt x="4477562" y="0"/>
                </a:moveTo>
                <a:lnTo>
                  <a:pt x="4624782" y="0"/>
                </a:lnTo>
                <a:lnTo>
                  <a:pt x="4603092" y="143481"/>
                </a:lnTo>
                <a:lnTo>
                  <a:pt x="4606359" y="143481"/>
                </a:lnTo>
                <a:lnTo>
                  <a:pt x="3591352" y="6858000"/>
                </a:lnTo>
                <a:lnTo>
                  <a:pt x="3444132" y="6858000"/>
                </a:lnTo>
                <a:lnTo>
                  <a:pt x="3511707" y="6410974"/>
                </a:lnTo>
                <a:lnTo>
                  <a:pt x="3508439" y="6410974"/>
                </a:lnTo>
                <a:close/>
                <a:moveTo>
                  <a:pt x="3314520" y="0"/>
                </a:moveTo>
                <a:lnTo>
                  <a:pt x="4408672" y="0"/>
                </a:lnTo>
                <a:lnTo>
                  <a:pt x="4385984" y="151484"/>
                </a:lnTo>
                <a:lnTo>
                  <a:pt x="4388428" y="151484"/>
                </a:lnTo>
                <a:lnTo>
                  <a:pt x="3383996" y="6858000"/>
                </a:lnTo>
                <a:lnTo>
                  <a:pt x="2289844" y="6858000"/>
                </a:lnTo>
                <a:lnTo>
                  <a:pt x="2355596" y="6418977"/>
                </a:lnTo>
                <a:lnTo>
                  <a:pt x="2353153" y="6418977"/>
                </a:lnTo>
                <a:close/>
                <a:moveTo>
                  <a:pt x="0" y="0"/>
                </a:moveTo>
                <a:lnTo>
                  <a:pt x="3258670" y="0"/>
                </a:lnTo>
                <a:lnTo>
                  <a:pt x="3237238" y="143481"/>
                </a:lnTo>
                <a:lnTo>
                  <a:pt x="3239445" y="143481"/>
                </a:lnTo>
                <a:lnTo>
                  <a:pt x="223649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6" name="Isosceles Triangle 30">
            <a:extLst>
              <a:ext uri="{FF2B5EF4-FFF2-40B4-BE49-F238E27FC236}">
                <a16:creationId xmlns:a16="http://schemas.microsoft.com/office/drawing/2014/main" id="{AC2D401D-99B1-4EB7-B6A6-8588E33B1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Shape 67" descr="Shape 67">
            <a:extLst>
              <a:ext uri="{FF2B5EF4-FFF2-40B4-BE49-F238E27FC236}">
                <a16:creationId xmlns:a16="http://schemas.microsoft.com/office/drawing/2014/main" id="{51BBECCD-3AA0-4E82-AF3D-ABA19AC435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6498" r="12690" b="1"/>
          <a:stretch/>
        </p:blipFill>
        <p:spPr>
          <a:xfrm>
            <a:off x="2534976" y="-147479"/>
            <a:ext cx="6440942" cy="6857990"/>
          </a:xfrm>
          <a:custGeom>
            <a:avLst/>
            <a:gdLst>
              <a:gd name="connsiteX0" fmla="*/ 6390643 w 6440942"/>
              <a:gd name="connsiteY0" fmla="*/ 0 h 6858000"/>
              <a:gd name="connsiteX1" fmla="*/ 6440942 w 6440942"/>
              <a:gd name="connsiteY1" fmla="*/ 0 h 6858000"/>
              <a:gd name="connsiteX2" fmla="*/ 5482140 w 6440942"/>
              <a:gd name="connsiteY2" fmla="*/ 6418977 h 6858000"/>
              <a:gd name="connsiteX3" fmla="*/ 5484486 w 6440942"/>
              <a:gd name="connsiteY3" fmla="*/ 6418977 h 6858000"/>
              <a:gd name="connsiteX4" fmla="*/ 5418909 w 6440942"/>
              <a:gd name="connsiteY4" fmla="*/ 6858000 h 6858000"/>
              <a:gd name="connsiteX5" fmla="*/ 5358522 w 6440942"/>
              <a:gd name="connsiteY5" fmla="*/ 6858000 h 6858000"/>
              <a:gd name="connsiteX6" fmla="*/ 6372208 w 6440942"/>
              <a:gd name="connsiteY6" fmla="*/ 143945 h 6858000"/>
              <a:gd name="connsiteX7" fmla="*/ 6368910 w 6440942"/>
              <a:gd name="connsiteY7" fmla="*/ 143945 h 6858000"/>
              <a:gd name="connsiteX8" fmla="*/ 6185224 w 6440942"/>
              <a:gd name="connsiteY8" fmla="*/ 0 h 6858000"/>
              <a:gd name="connsiteX9" fmla="*/ 6193321 w 6440942"/>
              <a:gd name="connsiteY9" fmla="*/ 0 h 6858000"/>
              <a:gd name="connsiteX10" fmla="*/ 6243423 w 6440942"/>
              <a:gd name="connsiteY10" fmla="*/ 0 h 6858000"/>
              <a:gd name="connsiteX11" fmla="*/ 6248995 w 6440942"/>
              <a:gd name="connsiteY11" fmla="*/ 0 h 6858000"/>
              <a:gd name="connsiteX12" fmla="*/ 5246760 w 6440942"/>
              <a:gd name="connsiteY12" fmla="*/ 6674399 h 6858000"/>
              <a:gd name="connsiteX13" fmla="*/ 5241661 w 6440942"/>
              <a:gd name="connsiteY13" fmla="*/ 6674399 h 6858000"/>
              <a:gd name="connsiteX14" fmla="*/ 5214999 w 6440942"/>
              <a:gd name="connsiteY14" fmla="*/ 6851957 h 6858000"/>
              <a:gd name="connsiteX15" fmla="*/ 5212216 w 6440942"/>
              <a:gd name="connsiteY15" fmla="*/ 6851957 h 6858000"/>
              <a:gd name="connsiteX16" fmla="*/ 5211303 w 6440942"/>
              <a:gd name="connsiteY16" fmla="*/ 6858000 h 6858000"/>
              <a:gd name="connsiteX17" fmla="*/ 5161845 w 6440942"/>
              <a:gd name="connsiteY17" fmla="*/ 6858000 h 6858000"/>
              <a:gd name="connsiteX18" fmla="*/ 5162749 w 6440942"/>
              <a:gd name="connsiteY18" fmla="*/ 6851957 h 6858000"/>
              <a:gd name="connsiteX19" fmla="*/ 5159324 w 6440942"/>
              <a:gd name="connsiteY19" fmla="*/ 6851957 h 6858000"/>
              <a:gd name="connsiteX20" fmla="*/ 6051452 w 6440942"/>
              <a:gd name="connsiteY20" fmla="*/ 910818 h 6858000"/>
              <a:gd name="connsiteX21" fmla="*/ 6166234 w 6440942"/>
              <a:gd name="connsiteY21" fmla="*/ 143481 h 6858000"/>
              <a:gd name="connsiteX22" fmla="*/ 6163761 w 6440942"/>
              <a:gd name="connsiteY22" fmla="*/ 143481 h 6858000"/>
              <a:gd name="connsiteX23" fmla="*/ 5869533 w 6440942"/>
              <a:gd name="connsiteY23" fmla="*/ 0 h 6858000"/>
              <a:gd name="connsiteX24" fmla="*/ 6168085 w 6440942"/>
              <a:gd name="connsiteY24" fmla="*/ 0 h 6858000"/>
              <a:gd name="connsiteX25" fmla="*/ 5161910 w 6440942"/>
              <a:gd name="connsiteY25" fmla="*/ 6674399 h 6858000"/>
              <a:gd name="connsiteX26" fmla="*/ 5157027 w 6440942"/>
              <a:gd name="connsiteY26" fmla="*/ 6674399 h 6858000"/>
              <a:gd name="connsiteX27" fmla="*/ 5130260 w 6440942"/>
              <a:gd name="connsiteY27" fmla="*/ 6851957 h 6858000"/>
              <a:gd name="connsiteX28" fmla="*/ 4831708 w 6440942"/>
              <a:gd name="connsiteY28" fmla="*/ 6851957 h 6858000"/>
              <a:gd name="connsiteX29" fmla="*/ 5836972 w 6440942"/>
              <a:gd name="connsiteY29" fmla="*/ 183601 h 6858000"/>
              <a:gd name="connsiteX30" fmla="*/ 5841855 w 6440942"/>
              <a:gd name="connsiteY30" fmla="*/ 183601 h 6858000"/>
              <a:gd name="connsiteX31" fmla="*/ 5620335 w 6440942"/>
              <a:gd name="connsiteY31" fmla="*/ 0 h 6858000"/>
              <a:gd name="connsiteX32" fmla="*/ 5671964 w 6440942"/>
              <a:gd name="connsiteY32" fmla="*/ 0 h 6858000"/>
              <a:gd name="connsiteX33" fmla="*/ 4671461 w 6440942"/>
              <a:gd name="connsiteY33" fmla="*/ 6674399 h 6858000"/>
              <a:gd name="connsiteX34" fmla="*/ 4666266 w 6440942"/>
              <a:gd name="connsiteY34" fmla="*/ 6674399 h 6858000"/>
              <a:gd name="connsiteX35" fmla="*/ 4639650 w 6440942"/>
              <a:gd name="connsiteY35" fmla="*/ 6851957 h 6858000"/>
              <a:gd name="connsiteX36" fmla="*/ 4588021 w 6440942"/>
              <a:gd name="connsiteY36" fmla="*/ 6851957 h 6858000"/>
              <a:gd name="connsiteX37" fmla="*/ 5587618 w 6440942"/>
              <a:gd name="connsiteY37" fmla="*/ 183601 h 6858000"/>
              <a:gd name="connsiteX38" fmla="*/ 5592813 w 6440942"/>
              <a:gd name="connsiteY38" fmla="*/ 183601 h 6858000"/>
              <a:gd name="connsiteX39" fmla="*/ 2388284 w 6440942"/>
              <a:gd name="connsiteY39" fmla="*/ 0 h 6858000"/>
              <a:gd name="connsiteX40" fmla="*/ 5091072 w 6440942"/>
              <a:gd name="connsiteY40" fmla="*/ 0 h 6858000"/>
              <a:gd name="connsiteX41" fmla="*/ 4130960 w 6440942"/>
              <a:gd name="connsiteY41" fmla="*/ 6418513 h 6858000"/>
              <a:gd name="connsiteX42" fmla="*/ 4133433 w 6440942"/>
              <a:gd name="connsiteY42" fmla="*/ 6418513 h 6858000"/>
              <a:gd name="connsiteX43" fmla="*/ 4067693 w 6440942"/>
              <a:gd name="connsiteY43" fmla="*/ 6858000 h 6858000"/>
              <a:gd name="connsiteX44" fmla="*/ 1354854 w 6440942"/>
              <a:gd name="connsiteY44" fmla="*/ 6858000 h 6858000"/>
              <a:gd name="connsiteX45" fmla="*/ 2369861 w 6440942"/>
              <a:gd name="connsiteY45" fmla="*/ 143481 h 6858000"/>
              <a:gd name="connsiteX46" fmla="*/ 2366594 w 6440942"/>
              <a:gd name="connsiteY46" fmla="*/ 143481 h 6858000"/>
              <a:gd name="connsiteX47" fmla="*/ 2172174 w 6440942"/>
              <a:gd name="connsiteY47" fmla="*/ 0 h 6858000"/>
              <a:gd name="connsiteX48" fmla="*/ 2241063 w 6440942"/>
              <a:gd name="connsiteY48" fmla="*/ 0 h 6858000"/>
              <a:gd name="connsiteX49" fmla="*/ 1271941 w 6440942"/>
              <a:gd name="connsiteY49" fmla="*/ 6410974 h 6858000"/>
              <a:gd name="connsiteX50" fmla="*/ 1275209 w 6440942"/>
              <a:gd name="connsiteY50" fmla="*/ 6410974 h 6858000"/>
              <a:gd name="connsiteX51" fmla="*/ 1207634 w 6440942"/>
              <a:gd name="connsiteY51" fmla="*/ 6858000 h 6858000"/>
              <a:gd name="connsiteX52" fmla="*/ 1147498 w 6440942"/>
              <a:gd name="connsiteY52" fmla="*/ 6858000 h 6858000"/>
              <a:gd name="connsiteX53" fmla="*/ 2151929 w 6440942"/>
              <a:gd name="connsiteY53" fmla="*/ 151484 h 6858000"/>
              <a:gd name="connsiteX54" fmla="*/ 2149486 w 6440942"/>
              <a:gd name="connsiteY54" fmla="*/ 151484 h 6858000"/>
              <a:gd name="connsiteX55" fmla="*/ 1022172 w 6440942"/>
              <a:gd name="connsiteY55" fmla="*/ 0 h 6858000"/>
              <a:gd name="connsiteX56" fmla="*/ 1078022 w 6440942"/>
              <a:gd name="connsiteY56" fmla="*/ 0 h 6858000"/>
              <a:gd name="connsiteX57" fmla="*/ 116655 w 6440942"/>
              <a:gd name="connsiteY57" fmla="*/ 6418977 h 6858000"/>
              <a:gd name="connsiteX58" fmla="*/ 119098 w 6440942"/>
              <a:gd name="connsiteY58" fmla="*/ 6418977 h 6858000"/>
              <a:gd name="connsiteX59" fmla="*/ 53346 w 6440942"/>
              <a:gd name="connsiteY59" fmla="*/ 6858000 h 6858000"/>
              <a:gd name="connsiteX60" fmla="*/ 0 w 6440942"/>
              <a:gd name="connsiteY60" fmla="*/ 6858000 h 6858000"/>
              <a:gd name="connsiteX61" fmla="*/ 1002947 w 6440942"/>
              <a:gd name="connsiteY61" fmla="*/ 143481 h 6858000"/>
              <a:gd name="connsiteX62" fmla="*/ 1000740 w 6440942"/>
              <a:gd name="connsiteY62" fmla="*/ 14348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440942" h="6858000">
                <a:moveTo>
                  <a:pt x="6390643" y="0"/>
                </a:moveTo>
                <a:lnTo>
                  <a:pt x="6440942" y="0"/>
                </a:lnTo>
                <a:lnTo>
                  <a:pt x="5482140" y="6418977"/>
                </a:lnTo>
                <a:lnTo>
                  <a:pt x="5484486" y="6418977"/>
                </a:lnTo>
                <a:lnTo>
                  <a:pt x="5418909" y="6858000"/>
                </a:lnTo>
                <a:lnTo>
                  <a:pt x="5358522" y="6858000"/>
                </a:lnTo>
                <a:lnTo>
                  <a:pt x="6372208" y="143945"/>
                </a:lnTo>
                <a:lnTo>
                  <a:pt x="6368910" y="143945"/>
                </a:lnTo>
                <a:close/>
                <a:moveTo>
                  <a:pt x="6185224" y="0"/>
                </a:moveTo>
                <a:lnTo>
                  <a:pt x="6193321" y="0"/>
                </a:lnTo>
                <a:lnTo>
                  <a:pt x="6243423" y="0"/>
                </a:lnTo>
                <a:lnTo>
                  <a:pt x="6248995" y="0"/>
                </a:lnTo>
                <a:lnTo>
                  <a:pt x="5246760" y="6674399"/>
                </a:lnTo>
                <a:lnTo>
                  <a:pt x="5241661" y="6674399"/>
                </a:lnTo>
                <a:lnTo>
                  <a:pt x="5214999" y="6851957"/>
                </a:lnTo>
                <a:lnTo>
                  <a:pt x="5212216" y="6851957"/>
                </a:lnTo>
                <a:lnTo>
                  <a:pt x="5211303" y="6858000"/>
                </a:lnTo>
                <a:lnTo>
                  <a:pt x="5161845" y="6858000"/>
                </a:lnTo>
                <a:lnTo>
                  <a:pt x="5162749" y="6851957"/>
                </a:lnTo>
                <a:lnTo>
                  <a:pt x="5159324" y="6851957"/>
                </a:lnTo>
                <a:lnTo>
                  <a:pt x="6051452" y="910818"/>
                </a:lnTo>
                <a:lnTo>
                  <a:pt x="6166234" y="143481"/>
                </a:lnTo>
                <a:lnTo>
                  <a:pt x="6163761" y="143481"/>
                </a:lnTo>
                <a:close/>
                <a:moveTo>
                  <a:pt x="5869533" y="0"/>
                </a:moveTo>
                <a:lnTo>
                  <a:pt x="6168085" y="0"/>
                </a:lnTo>
                <a:lnTo>
                  <a:pt x="5161910" y="6674399"/>
                </a:lnTo>
                <a:lnTo>
                  <a:pt x="5157027" y="6674399"/>
                </a:lnTo>
                <a:lnTo>
                  <a:pt x="5130260" y="6851957"/>
                </a:lnTo>
                <a:lnTo>
                  <a:pt x="4831708" y="6851957"/>
                </a:lnTo>
                <a:lnTo>
                  <a:pt x="5836972" y="183601"/>
                </a:lnTo>
                <a:lnTo>
                  <a:pt x="5841855" y="183601"/>
                </a:lnTo>
                <a:close/>
                <a:moveTo>
                  <a:pt x="5620335" y="0"/>
                </a:moveTo>
                <a:lnTo>
                  <a:pt x="5671964" y="0"/>
                </a:lnTo>
                <a:lnTo>
                  <a:pt x="4671461" y="6674399"/>
                </a:lnTo>
                <a:lnTo>
                  <a:pt x="4666266" y="6674399"/>
                </a:lnTo>
                <a:lnTo>
                  <a:pt x="4639650" y="6851957"/>
                </a:lnTo>
                <a:lnTo>
                  <a:pt x="4588021" y="6851957"/>
                </a:lnTo>
                <a:lnTo>
                  <a:pt x="5587618" y="183601"/>
                </a:lnTo>
                <a:lnTo>
                  <a:pt x="5592813" y="183601"/>
                </a:lnTo>
                <a:close/>
                <a:moveTo>
                  <a:pt x="2388284" y="0"/>
                </a:moveTo>
                <a:lnTo>
                  <a:pt x="5091072" y="0"/>
                </a:lnTo>
                <a:lnTo>
                  <a:pt x="4130960" y="6418513"/>
                </a:lnTo>
                <a:lnTo>
                  <a:pt x="4133433" y="6418513"/>
                </a:lnTo>
                <a:lnTo>
                  <a:pt x="4067693" y="6858000"/>
                </a:lnTo>
                <a:lnTo>
                  <a:pt x="1354854" y="6858000"/>
                </a:lnTo>
                <a:lnTo>
                  <a:pt x="2369861" y="143481"/>
                </a:lnTo>
                <a:lnTo>
                  <a:pt x="2366594" y="143481"/>
                </a:lnTo>
                <a:close/>
                <a:moveTo>
                  <a:pt x="2172174" y="0"/>
                </a:moveTo>
                <a:lnTo>
                  <a:pt x="2241063" y="0"/>
                </a:lnTo>
                <a:lnTo>
                  <a:pt x="1271941" y="6410974"/>
                </a:lnTo>
                <a:lnTo>
                  <a:pt x="1275209" y="6410974"/>
                </a:lnTo>
                <a:lnTo>
                  <a:pt x="1207634" y="6858000"/>
                </a:lnTo>
                <a:lnTo>
                  <a:pt x="1147498" y="6858000"/>
                </a:lnTo>
                <a:lnTo>
                  <a:pt x="2151929" y="151484"/>
                </a:lnTo>
                <a:lnTo>
                  <a:pt x="2149486" y="151484"/>
                </a:lnTo>
                <a:close/>
                <a:moveTo>
                  <a:pt x="1022172" y="0"/>
                </a:moveTo>
                <a:lnTo>
                  <a:pt x="1078022" y="0"/>
                </a:lnTo>
                <a:lnTo>
                  <a:pt x="116655" y="6418977"/>
                </a:lnTo>
                <a:lnTo>
                  <a:pt x="119098" y="6418977"/>
                </a:lnTo>
                <a:lnTo>
                  <a:pt x="53346" y="6858000"/>
                </a:lnTo>
                <a:lnTo>
                  <a:pt x="0" y="6858000"/>
                </a:lnTo>
                <a:lnTo>
                  <a:pt x="1002947" y="143481"/>
                </a:lnTo>
                <a:lnTo>
                  <a:pt x="1000740" y="143481"/>
                </a:lnTo>
                <a:close/>
              </a:path>
            </a:pathLst>
          </a:custGeom>
        </p:spPr>
      </p:pic>
      <p:sp>
        <p:nvSpPr>
          <p:cNvPr id="18" name="Freeform 52">
            <a:extLst>
              <a:ext uri="{FF2B5EF4-FFF2-40B4-BE49-F238E27FC236}">
                <a16:creationId xmlns:a16="http://schemas.microsoft.com/office/drawing/2014/main" id="{1497E65A-D0DF-45B0-8DC7-F24EAD1C9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649" y="3576484"/>
            <a:ext cx="8522979" cy="3281517"/>
          </a:xfrm>
          <a:custGeom>
            <a:avLst/>
            <a:gdLst>
              <a:gd name="connsiteX0" fmla="*/ 8516100 w 8522979"/>
              <a:gd name="connsiteY0" fmla="*/ 0 h 3281517"/>
              <a:gd name="connsiteX1" fmla="*/ 8522979 w 8522979"/>
              <a:gd name="connsiteY1" fmla="*/ 3281517 h 3281517"/>
              <a:gd name="connsiteX2" fmla="*/ 650153 w 8522979"/>
              <a:gd name="connsiteY2" fmla="*/ 3281517 h 3281517"/>
              <a:gd name="connsiteX3" fmla="*/ 0 w 8522979"/>
              <a:gd name="connsiteY3" fmla="*/ 3003752 h 3281517"/>
              <a:gd name="connsiteX4" fmla="*/ 879142 w 8522979"/>
              <a:gd name="connsiteY4" fmla="*/ 690551 h 3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22979" h="3281517">
                <a:moveTo>
                  <a:pt x="8516100" y="0"/>
                </a:moveTo>
                <a:lnTo>
                  <a:pt x="8522979" y="3281517"/>
                </a:lnTo>
                <a:lnTo>
                  <a:pt x="650153" y="3281517"/>
                </a:lnTo>
                <a:lnTo>
                  <a:pt x="0" y="3003752"/>
                </a:lnTo>
                <a:lnTo>
                  <a:pt x="879142" y="690551"/>
                </a:lnTo>
                <a:close/>
              </a:path>
            </a:pathLst>
          </a:custGeom>
          <a:solidFill>
            <a:schemeClr val="tx1">
              <a:alpha val="8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1A6A1D0-544D-4CEB-BAD8-898970079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FF327D-657F-4642-93C2-35903912D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C3FD5245-9EB2-4098-AC08-322A8838D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DDC880-CB0C-457F-9863-5E001498A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4">
            <a:extLst>
              <a:ext uri="{FF2B5EF4-FFF2-40B4-BE49-F238E27FC236}">
                <a16:creationId xmlns:a16="http://schemas.microsoft.com/office/drawing/2014/main" id="{33CF8B8D-3B71-476B-92F2-8C352D92A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808" y="234566"/>
            <a:ext cx="7498048" cy="2598511"/>
          </a:xfrm>
        </p:spPr>
        <p:txBody>
          <a:bodyPr>
            <a:normAutofit fontScale="90000"/>
          </a:bodyPr>
          <a:lstStyle/>
          <a:p>
            <a:pPr lvl="0" algn="ctr" defTabSz="914400" eaLnBrk="0" fontAlgn="base" hangingPunct="0">
              <a:spcAft>
                <a:spcPct val="0"/>
              </a:spcAft>
              <a:tabLst>
                <a:tab pos="57150" algn="l"/>
              </a:tabLst>
            </a:pPr>
            <a: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4400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Mentor-Protégé Program</a:t>
            </a:r>
            <a:br>
              <a:rPr lang="en-US" altLang="en-US" sz="1800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1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Disadvantaged Business Enterprise (DBE)</a:t>
            </a:r>
            <a:br>
              <a:rPr lang="en-US" altLang="en-US" sz="31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31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Nevada Department of Transportation (NDOT)</a:t>
            </a:r>
            <a:br>
              <a:rPr lang="en-US" altLang="en-US" sz="31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3100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External Civil Rights Division</a:t>
            </a:r>
            <a:endParaRPr lang="en-US" sz="31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2401" y="5961188"/>
            <a:ext cx="6843424" cy="896812"/>
          </a:xfrm>
        </p:spPr>
        <p:txBody>
          <a:bodyPr>
            <a:norm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NEVADA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53853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E93658D-6192-42D3-A4D3-D2135775CAB6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 dirty="0"/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18C37A94-E8BD-4C82-A197-F589673E5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8">
            <a:extLst>
              <a:ext uri="{FF2B5EF4-FFF2-40B4-BE49-F238E27FC236}">
                <a16:creationId xmlns:a16="http://schemas.microsoft.com/office/drawing/2014/main" id="{E2229DDA-0646-49AB-98D6-A1624F078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1B840C93-2C1C-44E0-AFB1-D9B76825C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29">
            <a:extLst>
              <a:ext uri="{FF2B5EF4-FFF2-40B4-BE49-F238E27FC236}">
                <a16:creationId xmlns:a16="http://schemas.microsoft.com/office/drawing/2014/main" id="{D0B794F0-8935-4F33-A21A-20C00734C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9" name="Shape 67" descr="Shape 67">
            <a:extLst>
              <a:ext uri="{FF2B5EF4-FFF2-40B4-BE49-F238E27FC236}">
                <a16:creationId xmlns:a16="http://schemas.microsoft.com/office/drawing/2014/main" id="{8E8FF148-3AFD-4982-ADAC-F82055645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345" y="4082391"/>
            <a:ext cx="3277786" cy="212221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10447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2258"/>
          </a:xfrm>
        </p:spPr>
        <p:txBody>
          <a:bodyPr>
            <a:normAutofit fontScale="55000" lnSpcReduction="20000"/>
          </a:bodyPr>
          <a:lstStyle/>
          <a:p>
            <a:pPr marL="0" marR="1657350" lvl="1" indent="0" algn="just">
              <a:lnSpc>
                <a:spcPct val="115000"/>
              </a:lnSpc>
              <a:buNone/>
            </a:pPr>
            <a:r>
              <a:rPr lang="en-US" sz="3600" b="1" u="sng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What Mentors Do (Continued)</a:t>
            </a:r>
          </a:p>
          <a:p>
            <a:pPr marL="800100" marR="1657350" lvl="1" indent="-342900" algn="just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US" sz="3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Assist in development of the Protégé’s Business Plan;</a:t>
            </a:r>
            <a:endParaRPr lang="en-US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Set targets for improvement; </a:t>
            </a: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Set time table for meeting those targets;</a:t>
            </a:r>
            <a:endParaRPr lang="en-US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Assist with Protégé’s business strategies;</a:t>
            </a:r>
            <a:endParaRPr lang="en-US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Assist in evaluating the outcomes;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Regularly review their Protégé’s business and action plans; and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 their Protégés' key business indicators, including their cash flow, work in progress and recent bids.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91440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3600" dirty="0"/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546ED2-5937-4B21-82C1-DFC63A56F8D9}"/>
              </a:ext>
            </a:extLst>
          </p:cNvPr>
          <p:cNvSpPr/>
          <p:nvPr/>
        </p:nvSpPr>
        <p:spPr>
          <a:xfrm>
            <a:off x="9726706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0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11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2258"/>
          </a:xfrm>
        </p:spPr>
        <p:txBody>
          <a:bodyPr>
            <a:normAutofit/>
          </a:bodyPr>
          <a:lstStyle/>
          <a:p>
            <a:pPr marL="0" marR="914400" indent="0">
              <a:lnSpc>
                <a:spcPct val="115000"/>
              </a:lnSpc>
              <a:buNone/>
            </a:pPr>
            <a:r>
              <a:rPr lang="en-US" sz="2000" b="1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What Protégés Do</a:t>
            </a:r>
          </a:p>
          <a:p>
            <a:pPr marL="0" marR="914400" indent="0" algn="just">
              <a:spcBef>
                <a:spcPts val="0"/>
              </a:spcBef>
              <a:buNone/>
            </a:pP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Protégé is a firm that has been in business a minimum of one year and has demonstrated reasonable business acumen.  The Protégé’s responsibilities include, but are not limited to: 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Identify operational weaknesses;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Attend meetings scheduled by Mentors;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Share financial and other proprietary information with Mentor;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BDE9BC-C65E-4DA3-AF23-367F4A7C82DE}"/>
              </a:ext>
            </a:extLst>
          </p:cNvPr>
          <p:cNvSpPr/>
          <p:nvPr/>
        </p:nvSpPr>
        <p:spPr>
          <a:xfrm>
            <a:off x="9801704" y="6273515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29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78221" cy="4482258"/>
          </a:xfrm>
        </p:spPr>
        <p:txBody>
          <a:bodyPr>
            <a:normAutofit/>
          </a:bodyPr>
          <a:lstStyle/>
          <a:p>
            <a:pPr marL="0" marR="914400" indent="0">
              <a:lnSpc>
                <a:spcPct val="115000"/>
              </a:lnSpc>
              <a:buNone/>
            </a:pPr>
            <a:r>
              <a:rPr lang="en-US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Protégés Do (Continued)</a:t>
            </a:r>
          </a:p>
          <a:p>
            <a:pPr marL="0" marR="914400" indent="0" algn="just">
              <a:lnSpc>
                <a:spcPct val="115000"/>
              </a:lnSpc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Mentor with company’s business profile (accomplishments, certifications, current work-in-progress, current capacity and location);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every reasonable effort to implement the business decisions that the meetings produce; and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65735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the initiative to request whatever additional assistance they may need to address significant business issues.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9D6834-F288-46E6-80B3-8E1A6B012394}"/>
              </a:ext>
            </a:extLst>
          </p:cNvPr>
          <p:cNvSpPr/>
          <p:nvPr/>
        </p:nvSpPr>
        <p:spPr>
          <a:xfrm>
            <a:off x="9636747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67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13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05" y="1801529"/>
            <a:ext cx="9178221" cy="4482258"/>
          </a:xfrm>
        </p:spPr>
        <p:txBody>
          <a:bodyPr>
            <a:normAutofit/>
          </a:bodyPr>
          <a:lstStyle/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 Process</a:t>
            </a:r>
            <a:r>
              <a:rPr lang="en-US" sz="2000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 for the NDOT Mentor-Protégé Program is conducted through an application process. In addition to announcing the process on the NDOT website, solicitation to DBE firms is made via letter and e-mail.   To apply for participation, businesses must meet the following criteria: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must be current on all taxes and applicable licenses;   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 business must have been in continuous operation for the last 12 months;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must be certified as a DBE in Nevada and be headquartered in Nevada;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B97640-2D77-4A71-920B-7A93A1384B18}"/>
              </a:ext>
            </a:extLst>
          </p:cNvPr>
          <p:cNvSpPr/>
          <p:nvPr/>
        </p:nvSpPr>
        <p:spPr>
          <a:xfrm>
            <a:off x="9726706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95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2572"/>
            <a:ext cx="9178221" cy="4482258"/>
          </a:xfrm>
        </p:spPr>
        <p:txBody>
          <a:bodyPr>
            <a:normAutofit/>
          </a:bodyPr>
          <a:lstStyle/>
          <a:p>
            <a:pPr marL="800100" marR="120015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 Process (Continued)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1200150" lvl="1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Participants must be involved in the highway construction industry; and</a:t>
            </a: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Participants must be committed to following program rules, guidelines, and processes so that incremental growth and business success can be achieved.</a:t>
            </a:r>
          </a:p>
          <a:p>
            <a:pPr marL="800100" marR="1200150" lvl="1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1200150" lvl="1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b="1" u="sng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NOTE</a:t>
            </a:r>
            <a:r>
              <a:rPr lang="en-US" sz="20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Although a contract between the Mentor and the Protégé is not prohibited, there is no expectation that a Protégé will enter into a contract with the Mentor at any time during, or after, the term of the agreement.</a:t>
            </a:r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4E8F6D-D697-4649-A72A-1130CD3D7D4F}"/>
              </a:ext>
            </a:extLst>
          </p:cNvPr>
          <p:cNvSpPr/>
          <p:nvPr/>
        </p:nvSpPr>
        <p:spPr>
          <a:xfrm>
            <a:off x="9636747" y="6149975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05" y="1811136"/>
            <a:ext cx="9178221" cy="4482258"/>
          </a:xfrm>
        </p:spPr>
        <p:txBody>
          <a:bodyPr>
            <a:normAutofit fontScale="70000" lnSpcReduction="20000"/>
          </a:bodyPr>
          <a:lstStyle/>
          <a:p>
            <a:pPr marL="800100" marR="120015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57150" algn="l"/>
              </a:tabLst>
            </a:pP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For more information regarding the program, please access our website at 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www.nevadadbe.com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 or call:</a:t>
            </a:r>
          </a:p>
          <a:p>
            <a:pPr lv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tabLst>
                <a:tab pos="57150" algn="l"/>
              </a:tabLst>
            </a:pPr>
            <a:endParaRPr lang="en-US" alt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57150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Sonnie Braih, Civil Rights Officer, (702) 730-3301</a:t>
            </a:r>
          </a:p>
          <a:p>
            <a:pPr marL="0" lvl="0" indent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57150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Ray Marshall, Program Coordinator, (702) 730-3317</a:t>
            </a:r>
          </a:p>
          <a:p>
            <a:pPr marL="0" lvl="0" indent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57150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57150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3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Inquiries may also be directed to Christy Echols, NDOT DBE Supportive Services Consultant at (702) 839-4647 or e-mail at </a:t>
            </a: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cechols@gopdg.net</a:t>
            </a:r>
            <a:endParaRPr lang="en-US" alt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tabLst>
                <a:tab pos="57150" algn="l"/>
              </a:tabLst>
            </a:pPr>
            <a:endParaRPr lang="en-US" alt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45D4DB-F326-4F59-856B-3A7FD5B37F3B}"/>
              </a:ext>
            </a:extLst>
          </p:cNvPr>
          <p:cNvSpPr/>
          <p:nvPr/>
        </p:nvSpPr>
        <p:spPr>
          <a:xfrm>
            <a:off x="9726706" y="6108728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0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2572"/>
            <a:ext cx="9178221" cy="4482258"/>
          </a:xfrm>
        </p:spPr>
        <p:txBody>
          <a:bodyPr>
            <a:normAutofit/>
          </a:bodyPr>
          <a:lstStyle/>
          <a:p>
            <a:pPr marL="800100" marR="120015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6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144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QUESTIONS?</a:t>
            </a:r>
            <a:endParaRPr lang="en-US" sz="6600" b="1" dirty="0">
              <a:solidFill>
                <a:srgbClr val="C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914400" indent="0"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8FA32A-8CF7-424C-A5BA-B80A35A9728E}"/>
              </a:ext>
            </a:extLst>
          </p:cNvPr>
          <p:cNvSpPr/>
          <p:nvPr/>
        </p:nvSpPr>
        <p:spPr>
          <a:xfrm>
            <a:off x="9726706" y="6221821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31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4224" y="1853514"/>
            <a:ext cx="7958108" cy="5004486"/>
          </a:xfrm>
        </p:spPr>
        <p:txBody>
          <a:bodyPr>
            <a:normAutofit/>
          </a:bodyPr>
          <a:lstStyle/>
          <a:p>
            <a:pPr algn="l"/>
            <a:endParaRPr lang="en-US" sz="2400" b="1" u="sng" dirty="0">
              <a:solidFill>
                <a:schemeClr val="tx1"/>
              </a:solidFill>
            </a:endParaRPr>
          </a:p>
          <a:p>
            <a:pPr lvl="1" algn="l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C15003-F628-4DE0-A2DF-8743E5797583}"/>
              </a:ext>
            </a:extLst>
          </p:cNvPr>
          <p:cNvSpPr txBox="1">
            <a:spLocks/>
          </p:cNvSpPr>
          <p:nvPr/>
        </p:nvSpPr>
        <p:spPr>
          <a:xfrm>
            <a:off x="489075" y="18535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8800" b="1" dirty="0">
                <a:solidFill>
                  <a:srgbClr val="0070C0"/>
                </a:solidFill>
              </a:rPr>
              <a:t>THANK YOU!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EE229D-A376-4353-90B2-D074D331DA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170" y="4071190"/>
            <a:ext cx="2759765" cy="1786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0D6942-D32B-4F4B-BF67-032A551B6D9B}"/>
              </a:ext>
            </a:extLst>
          </p:cNvPr>
          <p:cNvSpPr/>
          <p:nvPr/>
        </p:nvSpPr>
        <p:spPr>
          <a:xfrm>
            <a:off x="9663641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49" y="304799"/>
            <a:ext cx="8401096" cy="1496292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DBE Mentor/Protégé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2219" y="2201751"/>
            <a:ext cx="8476571" cy="3337812"/>
          </a:xfrm>
        </p:spPr>
        <p:txBody>
          <a:bodyPr>
            <a:normAutofit/>
          </a:bodyPr>
          <a:lstStyle/>
          <a:p>
            <a:pPr lvl="0" algn="ctr"/>
            <a:r>
              <a:rPr lang="en-US" sz="2800" b="1" dirty="0">
                <a:solidFill>
                  <a:schemeClr val="tx2"/>
                </a:solidFill>
              </a:rPr>
              <a:t>Nevada Department of Transportation (NDOT)</a:t>
            </a:r>
          </a:p>
          <a:p>
            <a:pPr lvl="0" algn="ctr"/>
            <a:endParaRPr lang="en-US" sz="2800" b="1" dirty="0">
              <a:solidFill>
                <a:schemeClr val="tx2"/>
              </a:solidFill>
            </a:endParaRPr>
          </a:p>
          <a:p>
            <a:pPr lvl="0" algn="ctr"/>
            <a:r>
              <a:rPr lang="en-US" sz="2400" b="1" dirty="0">
                <a:solidFill>
                  <a:schemeClr val="tx2"/>
                </a:solidFill>
              </a:rPr>
              <a:t>DATE: TBD</a:t>
            </a:r>
          </a:p>
          <a:p>
            <a:pPr lvl="0" algn="ctr"/>
            <a:endParaRPr lang="en-US" sz="2800" b="1" dirty="0">
              <a:solidFill>
                <a:schemeClr val="tx2"/>
              </a:solidFill>
            </a:endParaRPr>
          </a:p>
          <a:p>
            <a:pPr lvl="0" algn="l"/>
            <a:r>
              <a:rPr lang="en-US" b="1" dirty="0">
                <a:solidFill>
                  <a:schemeClr val="tx2"/>
                </a:solidFill>
              </a:rPr>
              <a:t>   Presented By:  DBE Staff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65F55CD7-0951-4746-8BD6-FE6AD6AD6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33375A9-ACF4-4108-9B9C-84082F04BC1D}"/>
              </a:ext>
            </a:extLst>
          </p:cNvPr>
          <p:cNvSpPr/>
          <p:nvPr/>
        </p:nvSpPr>
        <p:spPr>
          <a:xfrm>
            <a:off x="9747853" y="6221821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8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06AB2-8D0E-4076-93D9-9BB9CBC8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6B46BD-204B-4AD9-BE2A-E4726A093CD2}"/>
              </a:ext>
            </a:extLst>
          </p:cNvPr>
          <p:cNvSpPr/>
          <p:nvPr/>
        </p:nvSpPr>
        <p:spPr>
          <a:xfrm>
            <a:off x="1140793" y="1718469"/>
            <a:ext cx="829993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Welcome to the Nevada Disadvantaged Business Enterprise (DBE) </a:t>
            </a:r>
            <a:r>
              <a:rPr lang="en-US" altLang="en-US" sz="4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Mentor-Protégé Program</a:t>
            </a:r>
            <a:endParaRPr lang="en-US" sz="4000" dirty="0"/>
          </a:p>
        </p:txBody>
      </p:sp>
      <p:pic>
        <p:nvPicPr>
          <p:cNvPr id="6" name="Shape 67" descr="Shape 67">
            <a:extLst>
              <a:ext uri="{FF2B5EF4-FFF2-40B4-BE49-F238E27FC236}">
                <a16:creationId xmlns:a16="http://schemas.microsoft.com/office/drawing/2014/main" id="{A03A02D2-0374-4B85-9A9E-FC9ECEE1D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52CC36-270C-4F32-84D7-34ABB4C7490B}"/>
              </a:ext>
            </a:extLst>
          </p:cNvPr>
          <p:cNvSpPr/>
          <p:nvPr/>
        </p:nvSpPr>
        <p:spPr>
          <a:xfrm>
            <a:off x="9801704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0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33435-2879-4437-B51A-5A7DD9B67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32" y="1570962"/>
            <a:ext cx="8596668" cy="3403600"/>
          </a:xfrm>
        </p:spPr>
        <p:txBody>
          <a:bodyPr>
            <a:normAutofit/>
          </a:bodyPr>
          <a:lstStyle/>
          <a:p>
            <a:br>
              <a:rPr lang="en-US" sz="2700" dirty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C5CB3-D04D-4985-9B5A-F53E02E89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3664" y="1060680"/>
            <a:ext cx="8596668" cy="3721527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</a:rPr>
              <a:t>PURPOSE</a:t>
            </a:r>
          </a:p>
          <a:p>
            <a:pPr algn="ctr"/>
            <a:endParaRPr lang="en-US" sz="24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The staff of the External Civil Rights Division (ECRD) of NDOT are here to provide information regarding NDOT’s Mentor/Protégé Program and how the program can be utilized in growing a small business by being mentored by a larger and/or more experienced business.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99EEF2-11E7-4631-B69A-42E9C016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Shape 67" descr="Shape 67">
            <a:extLst>
              <a:ext uri="{FF2B5EF4-FFF2-40B4-BE49-F238E27FC236}">
                <a16:creationId xmlns:a16="http://schemas.microsoft.com/office/drawing/2014/main" id="{E79A79D8-69EE-440D-86C1-4AFDE5E9A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8500" y="-112341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299015-C703-43B9-B6DC-55B398CE11E5}"/>
              </a:ext>
            </a:extLst>
          </p:cNvPr>
          <p:cNvSpPr/>
          <p:nvPr/>
        </p:nvSpPr>
        <p:spPr>
          <a:xfrm>
            <a:off x="9724649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04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B4F82-7EB1-480F-9C4B-141885AA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Shape 67" descr="Shape 67">
            <a:extLst>
              <a:ext uri="{FF2B5EF4-FFF2-40B4-BE49-F238E27FC236}">
                <a16:creationId xmlns:a16="http://schemas.microsoft.com/office/drawing/2014/main" id="{854F04E0-FD3E-4630-B4EA-2353D49F6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1DE94D2-97C4-461D-AB07-B25BA40C9458}"/>
              </a:ext>
            </a:extLst>
          </p:cNvPr>
          <p:cNvSpPr/>
          <p:nvPr/>
        </p:nvSpPr>
        <p:spPr>
          <a:xfrm>
            <a:off x="392527" y="1073552"/>
            <a:ext cx="8733544" cy="606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57250" algn="r">
              <a:lnSpc>
                <a:spcPct val="115000"/>
              </a:lnSpc>
            </a:pPr>
            <a:endParaRPr lang="en-US" sz="1600" u="sng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>
              <a:lnSpc>
                <a:spcPct val="115000"/>
              </a:lnSpc>
            </a:pPr>
            <a:endParaRPr lang="en-US" b="1" u="sng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>
              <a:lnSpc>
                <a:spcPct val="115000"/>
              </a:lnSpc>
            </a:pPr>
            <a:r>
              <a:rPr lang="en-US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</a:t>
            </a:r>
          </a:p>
          <a:p>
            <a:pPr marR="857250">
              <a:lnSpc>
                <a:spcPct val="115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Nevada Department of Transportation (NDOT)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Mentor-Protégé Program serves to foster a more competitive environment for NDOT projects by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building a broader base of Disadvantaged Business Enterprises (DBEs) that are ready, willing and able to perform work on highway construction projects (including designing and engineering).  </a:t>
            </a:r>
          </a:p>
          <a:p>
            <a:pPr marR="857250" algn="just"/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</a:p>
          <a:p>
            <a:pPr marR="857250" algn="just"/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NDOT established the program in 2016 and has been recruiting Mentor-Protégé teams since.  There are currently seven (7) teams in the program. </a:t>
            </a:r>
          </a:p>
          <a:p>
            <a:pPr marR="857250" algn="just">
              <a:lnSpc>
                <a:spcPct val="115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>
              <a:lnSpc>
                <a:spcPct val="115000"/>
              </a:lnSpc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>
              <a:lnSpc>
                <a:spcPct val="115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D6364F-FA1D-4D27-B68A-52790CB1A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527" y="1073552"/>
            <a:ext cx="10130118" cy="43137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NDOT DBE MENTOR/PROTÉGÉ PROGRAM 						                                       </a:t>
            </a:r>
            <a:r>
              <a:rPr lang="en-US" sz="22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b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E58A54-7D22-4257-993A-277E8D03C0AB}"/>
              </a:ext>
            </a:extLst>
          </p:cNvPr>
          <p:cNvSpPr/>
          <p:nvPr/>
        </p:nvSpPr>
        <p:spPr>
          <a:xfrm>
            <a:off x="9747853" y="6223924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4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B4F82-7EB1-480F-9C4B-141885AA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658D-6192-42D3-A4D3-D2135775CAB6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Shape 67" descr="Shape 67">
            <a:extLst>
              <a:ext uri="{FF2B5EF4-FFF2-40B4-BE49-F238E27FC236}">
                <a16:creationId xmlns:a16="http://schemas.microsoft.com/office/drawing/2014/main" id="{854F04E0-FD3E-4630-B4EA-2353D49F6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EAB2B2-3E31-4C69-BE35-E116973D4733}"/>
              </a:ext>
            </a:extLst>
          </p:cNvPr>
          <p:cNvSpPr/>
          <p:nvPr/>
        </p:nvSpPr>
        <p:spPr>
          <a:xfrm>
            <a:off x="733409" y="1542572"/>
            <a:ext cx="7998215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57250" algn="just">
              <a:lnSpc>
                <a:spcPct val="115000"/>
              </a:lnSpc>
            </a:pPr>
            <a:r>
              <a:rPr lang="en-US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  <a:p>
            <a:pPr marR="857250" algn="just">
              <a:lnSpc>
                <a:spcPct val="115000"/>
              </a:lnSpc>
            </a:pPr>
            <a:endParaRPr lang="en-US" sz="2000" b="1" u="sng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Mentor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Generally, a mentor is defined as a person who guides another to a greater success. An experienced, large and more established firm willing to advise or train a small DBE firm.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Protégé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 small DBE firm that is guided and supported by a large and more experienced firm.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57250" algn="just"/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Mentor-Protégé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Two year partnership involving existing businesses that agree to work together to address matters necessary to help enhance the Protégé’s success.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29BFAAA-9085-4AED-AEFC-D85A8BCB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527" y="1073552"/>
            <a:ext cx="10130118" cy="43137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NDOT DBE MENTOR/PROTÉGÉ PROGRAM 						                                       </a:t>
            </a:r>
            <a:r>
              <a:rPr lang="en-US" sz="22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b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46B04C-03BC-495C-AFEC-D40954B427A7}"/>
              </a:ext>
            </a:extLst>
          </p:cNvPr>
          <p:cNvSpPr/>
          <p:nvPr/>
        </p:nvSpPr>
        <p:spPr>
          <a:xfrm>
            <a:off x="9747853" y="6122005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2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77" y="1770675"/>
            <a:ext cx="8417260" cy="3818673"/>
          </a:xfrm>
        </p:spPr>
        <p:txBody>
          <a:bodyPr>
            <a:noAutofit/>
          </a:bodyPr>
          <a:lstStyle/>
          <a:p>
            <a:pPr marL="0" marR="85725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Objectives</a:t>
            </a:r>
          </a:p>
          <a:p>
            <a:pPr marL="0" marR="857250" lv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0" indent="0" algn="just">
              <a:spcBef>
                <a:spcPts val="600"/>
              </a:spcBef>
              <a:buNone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NDOT expects to see the following indicators of Protégé program participation success: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5735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 than average survival rate for the DBE Program's Protégés; 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5735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Continuous improvement in the financial strength and bonding capacity of those firms; 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5735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Consistent success in meeting the objectives included in each Protégé's individual business plan; and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5735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 rate of successful transition out of the DBE program. 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85168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	</a:t>
            </a:r>
            <a:r>
              <a:rPr lang="en-US" sz="3600" b="1" dirty="0">
                <a:solidFill>
                  <a:srgbClr val="0070C0"/>
                </a:solidFill>
              </a:rPr>
              <a:t>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71381-EEB2-4A04-B235-A022FEE3F668}"/>
              </a:ext>
            </a:extLst>
          </p:cNvPr>
          <p:cNvSpPr/>
          <p:nvPr/>
        </p:nvSpPr>
        <p:spPr>
          <a:xfrm>
            <a:off x="9801704" y="6221821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1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079" y="1978214"/>
            <a:ext cx="8417260" cy="3818673"/>
          </a:xfrm>
        </p:spPr>
        <p:txBody>
          <a:bodyPr>
            <a:noAutofit/>
          </a:bodyPr>
          <a:lstStyle/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Supportive Services</a:t>
            </a:r>
          </a:p>
          <a:p>
            <a:pPr marL="0" marR="914400" indent="0" algn="just">
              <a:spcBef>
                <a:spcPts val="0"/>
              </a:spcBef>
              <a:buNone/>
            </a:pP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major categories of Supportive Services could include, but are not limited to the following: </a:t>
            </a:r>
          </a:p>
          <a:p>
            <a:pPr marL="0" marR="914400" indent="0" algn="just">
              <a:spcBef>
                <a:spcPts val="0"/>
              </a:spcBef>
              <a:buNone/>
            </a:pP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91440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 business management;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91440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administration;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91440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 and bond readiness;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91440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Website development; and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914400" lvl="1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development/marketing.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D41B97-0B51-47BA-9DB1-61F20118F57F}"/>
              </a:ext>
            </a:extLst>
          </p:cNvPr>
          <p:cNvSpPr/>
          <p:nvPr/>
        </p:nvSpPr>
        <p:spPr>
          <a:xfrm>
            <a:off x="9801704" y="6221821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EE93658D-6192-42D3-A4D3-D2135775CAB6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Shape 67" descr="Shape 67">
            <a:extLst>
              <a:ext uri="{FF2B5EF4-FFF2-40B4-BE49-F238E27FC236}">
                <a16:creationId xmlns:a16="http://schemas.microsoft.com/office/drawing/2014/main" id="{BEBB730A-EEDA-4FB6-AEFC-9D8092535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555" y="114410"/>
            <a:ext cx="2205816" cy="14281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DE1C177-0FE6-406E-9D17-EFE5701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08025"/>
            <a:ext cx="9031380" cy="13359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NDOT DBE MENTOR/PROTÉGÉ PROGRAM </a:t>
            </a:r>
            <a:r>
              <a:rPr lang="en-US" sz="3600" b="1" dirty="0">
                <a:solidFill>
                  <a:srgbClr val="0070C0"/>
                </a:solidFill>
              </a:rPr>
              <a:t>				                                   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302FA-CAB8-4201-A9B1-887F5C29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03" y="1775106"/>
            <a:ext cx="8743385" cy="4697411"/>
          </a:xfrm>
        </p:spPr>
        <p:txBody>
          <a:bodyPr>
            <a:noAutofit/>
          </a:bodyPr>
          <a:lstStyle/>
          <a:p>
            <a:pPr marL="0" marR="914400" indent="0">
              <a:spcBef>
                <a:spcPts val="0"/>
              </a:spcBef>
              <a:buNone/>
            </a:pPr>
            <a:r>
              <a:rPr lang="en-US" sz="2000" b="1" u="sng" dirty="0">
                <a:latin typeface="+mj-lt"/>
                <a:ea typeface="Times New Roman" panose="02020603050405020304" pitchFamily="18" charset="0"/>
              </a:rPr>
              <a:t>What Mentors Do</a:t>
            </a:r>
            <a:br>
              <a:rPr lang="en-US" sz="2000" u="sng" dirty="0">
                <a:latin typeface="+mj-lt"/>
                <a:ea typeface="Times New Roman" panose="02020603050405020304" pitchFamily="18" charset="0"/>
              </a:rPr>
            </a:b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The willingness of the Mentor and Protégé to participate in the program is the key to the success of any Mentor-Protégé program. Mentors will represent well-established firms who have the knowledge and experience to help DBEs develop, refine and implement sound operating plans. </a:t>
            </a: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0" marR="914400" indent="0" algn="just">
              <a:spcBef>
                <a:spcPts val="0"/>
              </a:spcBef>
              <a:buNone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Through a Memorandum of Understanding with the Protégé firm, the mentor will  hold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constructive meetings with protégé to:</a:t>
            </a:r>
          </a:p>
          <a:p>
            <a:pPr marR="914400" algn="just">
              <a:lnSpc>
                <a:spcPct val="120000"/>
              </a:lnSpc>
              <a:spcBef>
                <a:spcPts val="0"/>
              </a:spcBef>
            </a:pPr>
            <a:endParaRPr lang="en-US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9093A6-6E24-458F-A030-7CB8BE9F4A68}"/>
              </a:ext>
            </a:extLst>
          </p:cNvPr>
          <p:cNvSpPr/>
          <p:nvPr/>
        </p:nvSpPr>
        <p:spPr>
          <a:xfrm>
            <a:off x="9747853" y="6287851"/>
            <a:ext cx="231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www.nevadadot.com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783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791</Words>
  <Application>Microsoft Office PowerPoint</Application>
  <PresentationFormat>Widescreen</PresentationFormat>
  <Paragraphs>147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Trebuchet MS</vt:lpstr>
      <vt:lpstr>Wingdings 3</vt:lpstr>
      <vt:lpstr>Facet</vt:lpstr>
      <vt:lpstr>     Mentor-Protégé Program Disadvantaged Business Enterprise (DBE) Nevada Department of Transportation (NDOT) External Civil Rights Division</vt:lpstr>
      <vt:lpstr>DBE Mentor/Protégé Program</vt:lpstr>
      <vt:lpstr>PowerPoint Presentation</vt:lpstr>
      <vt:lpstr> </vt:lpstr>
      <vt:lpstr>NDOT DBE MENTOR/PROTÉGÉ PROGRAM                                              www.nevadadot.com </vt:lpstr>
      <vt:lpstr>NDOT DBE MENTOR/PROTÉGÉ PROGRAM                                              www.nevadadot.com 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NDOT DBE MENTOR/PROTÉGÉ PROGRAM                                        www.nevadadot.com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Disadvantaged Business Enterprise (DBE) Orientation</dc:title>
  <dc:creator>Marshall, Wilson</dc:creator>
  <cp:lastModifiedBy>Lewis, Terrellan</cp:lastModifiedBy>
  <cp:revision>25</cp:revision>
  <cp:lastPrinted>2019-02-13T22:45:34Z</cp:lastPrinted>
  <dcterms:created xsi:type="dcterms:W3CDTF">2019-02-13T00:51:46Z</dcterms:created>
  <dcterms:modified xsi:type="dcterms:W3CDTF">2019-07-30T17:59:09Z</dcterms:modified>
</cp:coreProperties>
</file>