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2.xml" ContentType="application/vnd.openxmlformats-officedocument.presentationml.notesSlide+xml"/>
  <Override PartName="/ppt/ink/ink4.xml" ContentType="application/inkml+xml"/>
  <Override PartName="/ppt/ink/ink5.xml" ContentType="application/inkml+xml"/>
  <Override PartName="/ppt/notesSlides/notesSlide33.xml" ContentType="application/vnd.openxmlformats-officedocument.presentationml.notesSlide+xml"/>
  <Override PartName="/ppt/ink/ink6.xml" ContentType="application/inkml+xml"/>
  <Override PartName="/ppt/ink/ink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94"/>
  </p:notesMasterIdLst>
  <p:handoutMasterIdLst>
    <p:handoutMasterId r:id="rId95"/>
  </p:handoutMasterIdLst>
  <p:sldIdLst>
    <p:sldId id="256" r:id="rId2"/>
    <p:sldId id="270" r:id="rId3"/>
    <p:sldId id="398" r:id="rId4"/>
    <p:sldId id="407" r:id="rId5"/>
    <p:sldId id="411" r:id="rId6"/>
    <p:sldId id="333" r:id="rId7"/>
    <p:sldId id="268" r:id="rId8"/>
    <p:sldId id="258" r:id="rId9"/>
    <p:sldId id="269" r:id="rId10"/>
    <p:sldId id="395" r:id="rId11"/>
    <p:sldId id="272" r:id="rId12"/>
    <p:sldId id="319" r:id="rId13"/>
    <p:sldId id="320" r:id="rId14"/>
    <p:sldId id="341" r:id="rId15"/>
    <p:sldId id="394" r:id="rId16"/>
    <p:sldId id="359" r:id="rId17"/>
    <p:sldId id="439" r:id="rId18"/>
    <p:sldId id="361" r:id="rId19"/>
    <p:sldId id="365" r:id="rId20"/>
    <p:sldId id="364" r:id="rId21"/>
    <p:sldId id="363" r:id="rId22"/>
    <p:sldId id="385" r:id="rId23"/>
    <p:sldId id="367" r:id="rId24"/>
    <p:sldId id="371" r:id="rId25"/>
    <p:sldId id="379" r:id="rId26"/>
    <p:sldId id="380" r:id="rId27"/>
    <p:sldId id="390" r:id="rId28"/>
    <p:sldId id="441" r:id="rId29"/>
    <p:sldId id="415" r:id="rId30"/>
    <p:sldId id="403" r:id="rId31"/>
    <p:sldId id="332" r:id="rId32"/>
    <p:sldId id="414" r:id="rId33"/>
    <p:sldId id="273" r:id="rId34"/>
    <p:sldId id="323" r:id="rId35"/>
    <p:sldId id="325" r:id="rId36"/>
    <p:sldId id="326" r:id="rId37"/>
    <p:sldId id="328" r:id="rId38"/>
    <p:sldId id="329" r:id="rId39"/>
    <p:sldId id="408" r:id="rId40"/>
    <p:sldId id="409" r:id="rId41"/>
    <p:sldId id="410" r:id="rId42"/>
    <p:sldId id="311" r:id="rId43"/>
    <p:sldId id="400" r:id="rId44"/>
    <p:sldId id="424" r:id="rId45"/>
    <p:sldId id="336" r:id="rId46"/>
    <p:sldId id="339" r:id="rId47"/>
    <p:sldId id="340" r:id="rId48"/>
    <p:sldId id="426" r:id="rId49"/>
    <p:sldId id="413" r:id="rId50"/>
    <p:sldId id="425" r:id="rId51"/>
    <p:sldId id="404" r:id="rId52"/>
    <p:sldId id="331" r:id="rId53"/>
    <p:sldId id="327" r:id="rId54"/>
    <p:sldId id="397" r:id="rId55"/>
    <p:sldId id="324" r:id="rId56"/>
    <p:sldId id="334" r:id="rId57"/>
    <p:sldId id="391" r:id="rId58"/>
    <p:sldId id="440" r:id="rId59"/>
    <p:sldId id="392" r:id="rId60"/>
    <p:sldId id="436" r:id="rId61"/>
    <p:sldId id="396" r:id="rId62"/>
    <p:sldId id="374" r:id="rId63"/>
    <p:sldId id="294" r:id="rId64"/>
    <p:sldId id="437" r:id="rId65"/>
    <p:sldId id="293" r:id="rId66"/>
    <p:sldId id="290" r:id="rId67"/>
    <p:sldId id="295" r:id="rId68"/>
    <p:sldId id="377" r:id="rId69"/>
    <p:sldId id="375" r:id="rId70"/>
    <p:sldId id="417" r:id="rId71"/>
    <p:sldId id="412" r:id="rId72"/>
    <p:sldId id="401" r:id="rId73"/>
    <p:sldId id="419" r:id="rId74"/>
    <p:sldId id="428" r:id="rId75"/>
    <p:sldId id="434" r:id="rId76"/>
    <p:sldId id="416" r:id="rId77"/>
    <p:sldId id="421" r:id="rId78"/>
    <p:sldId id="422" r:id="rId79"/>
    <p:sldId id="423" r:id="rId80"/>
    <p:sldId id="435" r:id="rId81"/>
    <p:sldId id="429" r:id="rId82"/>
    <p:sldId id="431" r:id="rId83"/>
    <p:sldId id="430" r:id="rId84"/>
    <p:sldId id="432" r:id="rId85"/>
    <p:sldId id="420" r:id="rId86"/>
    <p:sldId id="427" r:id="rId87"/>
    <p:sldId id="433" r:id="rId88"/>
    <p:sldId id="335" r:id="rId89"/>
    <p:sldId id="418" r:id="rId90"/>
    <p:sldId id="399" r:id="rId91"/>
    <p:sldId id="405" r:id="rId92"/>
    <p:sldId id="342"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F4"/>
    <a:srgbClr val="FB7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3148" autoAdjust="0"/>
  </p:normalViewPr>
  <p:slideViewPr>
    <p:cSldViewPr snapToGrid="0">
      <p:cViewPr varScale="1">
        <p:scale>
          <a:sx n="107" d="100"/>
          <a:sy n="107" d="100"/>
        </p:scale>
        <p:origin x="132" y="84"/>
      </p:cViewPr>
      <p:guideLst/>
    </p:cSldViewPr>
  </p:slideViewPr>
  <p:notesTextViewPr>
    <p:cViewPr>
      <p:scale>
        <a:sx n="1" d="1"/>
        <a:sy n="1" d="1"/>
      </p:scale>
      <p:origin x="0" y="0"/>
    </p:cViewPr>
  </p:notesTextViewPr>
  <p:sorterViewPr>
    <p:cViewPr>
      <p:scale>
        <a:sx n="100" d="100"/>
        <a:sy n="100" d="100"/>
      </p:scale>
      <p:origin x="0" y="-3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F9232-CC20-4B06-884C-52E5F1A2DEA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D9EC6752-AF3A-4630-9DFC-362241BF093A}">
      <dgm:prSet phldrT="[Text]"/>
      <dgm:spPr/>
      <dgm:t>
        <a:bodyPr/>
        <a:lstStyle/>
        <a:p>
          <a:r>
            <a:rPr lang="en-US" dirty="0"/>
            <a:t>Director</a:t>
          </a:r>
        </a:p>
      </dgm:t>
    </dgm:pt>
    <dgm:pt modelId="{E67CCB21-5274-47CE-8B2C-C48AFBF82461}" type="parTrans" cxnId="{341EA62D-9A7A-48C4-B48E-9FFC39ABBA3B}">
      <dgm:prSet/>
      <dgm:spPr/>
      <dgm:t>
        <a:bodyPr/>
        <a:lstStyle/>
        <a:p>
          <a:endParaRPr lang="en-US"/>
        </a:p>
      </dgm:t>
    </dgm:pt>
    <dgm:pt modelId="{A9C75913-956E-4142-8791-973C69452AA4}" type="sibTrans" cxnId="{341EA62D-9A7A-48C4-B48E-9FFC39ABBA3B}">
      <dgm:prSet custT="1"/>
      <dgm:spPr/>
      <dgm:t>
        <a:bodyPr/>
        <a:lstStyle/>
        <a:p>
          <a:pPr algn="ctr"/>
          <a:r>
            <a:rPr lang="en-US" sz="700" dirty="0"/>
            <a:t>North</a:t>
          </a:r>
        </a:p>
      </dgm:t>
    </dgm:pt>
    <dgm:pt modelId="{8E52FE58-3A42-4419-A4FC-ED58F2889801}">
      <dgm:prSet phldrT="[Text]"/>
      <dgm:spPr/>
      <dgm:t>
        <a:bodyPr/>
        <a:lstStyle/>
        <a:p>
          <a:r>
            <a:rPr lang="en-US" dirty="0"/>
            <a:t>Admin Assistant</a:t>
          </a:r>
        </a:p>
      </dgm:t>
    </dgm:pt>
    <dgm:pt modelId="{2D67AB53-A201-4B14-ACC1-3761367A0AB2}" type="parTrans" cxnId="{B6E7FE1A-F577-404D-8DD0-A7BDA9EFCB02}">
      <dgm:prSet/>
      <dgm:spPr/>
      <dgm:t>
        <a:bodyPr/>
        <a:lstStyle/>
        <a:p>
          <a:endParaRPr lang="en-US"/>
        </a:p>
      </dgm:t>
    </dgm:pt>
    <dgm:pt modelId="{23FA7EDD-C7E2-49D4-9403-2ADD096D6C89}" type="sibTrans" cxnId="{B6E7FE1A-F577-404D-8DD0-A7BDA9EFCB02}">
      <dgm:prSet custT="1"/>
      <dgm:spPr/>
      <dgm:t>
        <a:bodyPr/>
        <a:lstStyle/>
        <a:p>
          <a:pPr algn="ctr"/>
          <a:r>
            <a:rPr lang="en-US" sz="700" dirty="0"/>
            <a:t>North</a:t>
          </a:r>
        </a:p>
      </dgm:t>
    </dgm:pt>
    <dgm:pt modelId="{E46F4333-9E7F-4F80-B0E6-7A67E2E1E984}">
      <dgm:prSet phldrT="[Text]"/>
      <dgm:spPr/>
      <dgm:t>
        <a:bodyPr/>
        <a:lstStyle/>
        <a:p>
          <a:r>
            <a:rPr lang="en-US" dirty="0"/>
            <a:t>External Civil Rights Officer</a:t>
          </a:r>
        </a:p>
      </dgm:t>
    </dgm:pt>
    <dgm:pt modelId="{AB6865CA-6C03-41E5-8755-42F682B9F1C0}" type="parTrans" cxnId="{4DABE61A-7D25-4B47-B8D4-9283E0B9E1F9}">
      <dgm:prSet/>
      <dgm:spPr/>
      <dgm:t>
        <a:bodyPr/>
        <a:lstStyle/>
        <a:p>
          <a:endParaRPr lang="en-US"/>
        </a:p>
      </dgm:t>
    </dgm:pt>
    <dgm:pt modelId="{E99776C0-D378-4815-BFD3-61E80BC02131}" type="sibTrans" cxnId="{4DABE61A-7D25-4B47-B8D4-9283E0B9E1F9}">
      <dgm:prSet custT="1"/>
      <dgm:spPr/>
      <dgm:t>
        <a:bodyPr/>
        <a:lstStyle/>
        <a:p>
          <a:pPr algn="ctr"/>
          <a:r>
            <a:rPr lang="en-US" sz="700" dirty="0"/>
            <a:t>South</a:t>
          </a:r>
        </a:p>
      </dgm:t>
    </dgm:pt>
    <dgm:pt modelId="{7072F96C-292D-4115-85D4-52F305DE465E}">
      <dgm:prSet phldrT="[Text]"/>
      <dgm:spPr/>
      <dgm:t>
        <a:bodyPr/>
        <a:lstStyle/>
        <a:p>
          <a:r>
            <a:rPr lang="en-US" dirty="0"/>
            <a:t>ADA</a:t>
          </a:r>
        </a:p>
      </dgm:t>
    </dgm:pt>
    <dgm:pt modelId="{A7A66290-6E83-4867-8B08-58E21DC4D613}" type="parTrans" cxnId="{D16F359D-FAE5-4138-825F-2A9BB7541893}">
      <dgm:prSet/>
      <dgm:spPr/>
      <dgm:t>
        <a:bodyPr/>
        <a:lstStyle/>
        <a:p>
          <a:endParaRPr lang="en-US"/>
        </a:p>
      </dgm:t>
    </dgm:pt>
    <dgm:pt modelId="{5FC3B17F-B5DD-4BC7-A7AB-903211FAF626}" type="sibTrans" cxnId="{D16F359D-FAE5-4138-825F-2A9BB7541893}">
      <dgm:prSet custT="1"/>
      <dgm:spPr/>
      <dgm:t>
        <a:bodyPr/>
        <a:lstStyle/>
        <a:p>
          <a:pPr algn="ctr"/>
          <a:r>
            <a:rPr lang="en-US" sz="700" dirty="0"/>
            <a:t>North</a:t>
          </a:r>
        </a:p>
      </dgm:t>
    </dgm:pt>
    <dgm:pt modelId="{8EEA97EC-C361-4F10-B512-C0CE568C8DF6}">
      <dgm:prSet phldrT="[Text]"/>
      <dgm:spPr/>
      <dgm:t>
        <a:bodyPr/>
        <a:lstStyle/>
        <a:p>
          <a:r>
            <a:rPr lang="en-US" dirty="0"/>
            <a:t>DBE Specialist</a:t>
          </a:r>
        </a:p>
      </dgm:t>
    </dgm:pt>
    <dgm:pt modelId="{ADAE56D3-C02D-4BE8-B2CB-B29B14254034}" type="parTrans" cxnId="{CDA9F715-E1EF-4E52-9077-5679263ABD38}">
      <dgm:prSet/>
      <dgm:spPr/>
      <dgm:t>
        <a:bodyPr/>
        <a:lstStyle/>
        <a:p>
          <a:endParaRPr lang="en-US"/>
        </a:p>
      </dgm:t>
    </dgm:pt>
    <dgm:pt modelId="{E2E1E33A-756C-479B-A0B4-DBF00A1FD182}" type="sibTrans" cxnId="{CDA9F715-E1EF-4E52-9077-5679263ABD38}">
      <dgm:prSet custT="1"/>
      <dgm:spPr/>
      <dgm:t>
        <a:bodyPr/>
        <a:lstStyle/>
        <a:p>
          <a:pPr algn="ctr"/>
          <a:r>
            <a:rPr lang="en-US" sz="700" dirty="0"/>
            <a:t>South</a:t>
          </a:r>
        </a:p>
      </dgm:t>
    </dgm:pt>
    <dgm:pt modelId="{99B7FBE5-415F-4A15-9760-FD9CF0E89F22}">
      <dgm:prSet phldrT="[Text]"/>
      <dgm:spPr/>
      <dgm:t>
        <a:bodyPr/>
        <a:lstStyle/>
        <a:p>
          <a:r>
            <a:rPr lang="en-US" dirty="0"/>
            <a:t>Title VI/DBE Manager</a:t>
          </a:r>
        </a:p>
      </dgm:t>
    </dgm:pt>
    <dgm:pt modelId="{6A44D115-5E8F-4938-8AB3-13B745D94446}" type="parTrans" cxnId="{60D1A95C-8691-4EFF-AD82-D3342CEB4ACD}">
      <dgm:prSet/>
      <dgm:spPr/>
      <dgm:t>
        <a:bodyPr/>
        <a:lstStyle/>
        <a:p>
          <a:endParaRPr lang="en-US"/>
        </a:p>
      </dgm:t>
    </dgm:pt>
    <dgm:pt modelId="{4161A03E-01D7-4FF8-913C-229330DF890F}" type="sibTrans" cxnId="{60D1A95C-8691-4EFF-AD82-D3342CEB4ACD}">
      <dgm:prSet custT="1"/>
      <dgm:spPr/>
      <dgm:t>
        <a:bodyPr/>
        <a:lstStyle/>
        <a:p>
          <a:pPr algn="ctr"/>
          <a:r>
            <a:rPr lang="en-US" sz="700" dirty="0"/>
            <a:t>South</a:t>
          </a:r>
        </a:p>
      </dgm:t>
    </dgm:pt>
    <dgm:pt modelId="{672B0EE2-C30E-4C7E-A982-16C75F452738}">
      <dgm:prSet phldrT="[Text]"/>
      <dgm:spPr/>
      <dgm:t>
        <a:bodyPr/>
        <a:lstStyle/>
        <a:p>
          <a:r>
            <a:rPr lang="en-US" dirty="0"/>
            <a:t>Title VI/DBE Assistant Manager</a:t>
          </a:r>
        </a:p>
      </dgm:t>
    </dgm:pt>
    <dgm:pt modelId="{485AB30D-BAEF-42EC-B751-4EA976AADCF5}" type="parTrans" cxnId="{FAA6B30B-9969-465D-B030-BB1D5DE09CB9}">
      <dgm:prSet/>
      <dgm:spPr/>
      <dgm:t>
        <a:bodyPr/>
        <a:lstStyle/>
        <a:p>
          <a:endParaRPr lang="en-US"/>
        </a:p>
      </dgm:t>
    </dgm:pt>
    <dgm:pt modelId="{9159DED8-83EA-473B-85F6-A91ECAC591EF}" type="sibTrans" cxnId="{FAA6B30B-9969-465D-B030-BB1D5DE09CB9}">
      <dgm:prSet custT="1"/>
      <dgm:spPr/>
      <dgm:t>
        <a:bodyPr/>
        <a:lstStyle/>
        <a:p>
          <a:pPr algn="ctr"/>
          <a:r>
            <a:rPr lang="en-US" sz="700" dirty="0"/>
            <a:t>South</a:t>
          </a:r>
        </a:p>
      </dgm:t>
    </dgm:pt>
    <dgm:pt modelId="{72CBE23B-76D5-464E-8E05-8712683165F6}">
      <dgm:prSet phldrT="[Text]"/>
      <dgm:spPr/>
      <dgm:t>
        <a:bodyPr/>
        <a:lstStyle/>
        <a:p>
          <a:r>
            <a:rPr lang="en-US" dirty="0"/>
            <a:t>Contract Compliance Manager</a:t>
          </a:r>
        </a:p>
      </dgm:t>
    </dgm:pt>
    <dgm:pt modelId="{3DCC8515-C852-44BD-9FC9-67CE5E085E97}" type="parTrans" cxnId="{AD450C69-D57C-4506-A665-E49E1EBD2BE2}">
      <dgm:prSet/>
      <dgm:spPr/>
      <dgm:t>
        <a:bodyPr/>
        <a:lstStyle/>
        <a:p>
          <a:endParaRPr lang="en-US"/>
        </a:p>
      </dgm:t>
    </dgm:pt>
    <dgm:pt modelId="{1772F37D-76ED-4B09-99F5-2F76F5A9CF79}" type="sibTrans" cxnId="{AD450C69-D57C-4506-A665-E49E1EBD2BE2}">
      <dgm:prSet custT="1"/>
      <dgm:spPr/>
      <dgm:t>
        <a:bodyPr/>
        <a:lstStyle/>
        <a:p>
          <a:pPr algn="ctr"/>
          <a:r>
            <a:rPr lang="en-US" sz="700" dirty="0"/>
            <a:t>North</a:t>
          </a:r>
        </a:p>
      </dgm:t>
    </dgm:pt>
    <dgm:pt modelId="{807E32D7-1646-4E13-8155-1E764B283E60}">
      <dgm:prSet phldrT="[Text]"/>
      <dgm:spPr/>
      <dgm:t>
        <a:bodyPr/>
        <a:lstStyle/>
        <a:p>
          <a:r>
            <a:rPr lang="en-US" dirty="0"/>
            <a:t>Contract Compliance</a:t>
          </a:r>
        </a:p>
      </dgm:t>
    </dgm:pt>
    <dgm:pt modelId="{16DFE8C8-5381-49A7-BB9D-C655AB796E22}" type="parTrans" cxnId="{112689FC-972B-47A2-81FB-C6C6360AB65B}">
      <dgm:prSet/>
      <dgm:spPr/>
      <dgm:t>
        <a:bodyPr/>
        <a:lstStyle/>
        <a:p>
          <a:endParaRPr lang="en-US"/>
        </a:p>
      </dgm:t>
    </dgm:pt>
    <dgm:pt modelId="{3D4BE9F0-7566-41B4-8B6A-646D4B4C8F09}" type="sibTrans" cxnId="{112689FC-972B-47A2-81FB-C6C6360AB65B}">
      <dgm:prSet custT="1"/>
      <dgm:spPr/>
      <dgm:t>
        <a:bodyPr/>
        <a:lstStyle/>
        <a:p>
          <a:pPr algn="ctr"/>
          <a:r>
            <a:rPr lang="en-US" sz="700" dirty="0"/>
            <a:t>South</a:t>
          </a:r>
        </a:p>
      </dgm:t>
    </dgm:pt>
    <dgm:pt modelId="{46DD450E-0BBC-497A-B9B8-59F685919DF1}">
      <dgm:prSet phldrT="[Text]"/>
      <dgm:spPr/>
      <dgm:t>
        <a:bodyPr/>
        <a:lstStyle/>
        <a:p>
          <a:r>
            <a:rPr lang="en-US" dirty="0"/>
            <a:t>ADA Coordinator</a:t>
          </a:r>
        </a:p>
      </dgm:t>
    </dgm:pt>
    <dgm:pt modelId="{826CEB58-DC45-4A9E-996C-E49300703998}" type="parTrans" cxnId="{215CBDA1-2F1A-4A02-AD0D-47C65F9890CB}">
      <dgm:prSet/>
      <dgm:spPr/>
      <dgm:t>
        <a:bodyPr/>
        <a:lstStyle/>
        <a:p>
          <a:endParaRPr lang="en-US"/>
        </a:p>
      </dgm:t>
    </dgm:pt>
    <dgm:pt modelId="{A917B5C4-03D1-4B86-AA8E-19EF5F534CB1}" type="sibTrans" cxnId="{215CBDA1-2F1A-4A02-AD0D-47C65F9890CB}">
      <dgm:prSet custT="1"/>
      <dgm:spPr/>
      <dgm:t>
        <a:bodyPr/>
        <a:lstStyle/>
        <a:p>
          <a:pPr algn="ctr"/>
          <a:r>
            <a:rPr lang="en-US" sz="700" dirty="0"/>
            <a:t>North</a:t>
          </a:r>
        </a:p>
      </dgm:t>
    </dgm:pt>
    <dgm:pt modelId="{D9743C97-A946-4D0F-A98F-F342D3FDBC27}" type="asst">
      <dgm:prSet/>
      <dgm:spPr/>
      <dgm:t>
        <a:bodyPr/>
        <a:lstStyle/>
        <a:p>
          <a:r>
            <a:rPr lang="en-US" dirty="0"/>
            <a:t>Deputy Director</a:t>
          </a:r>
        </a:p>
      </dgm:t>
    </dgm:pt>
    <dgm:pt modelId="{D88DFC4D-9E39-4962-B423-E91A0DC2F3E3}" type="sibTrans" cxnId="{0404B05E-3966-4996-B7EC-B98582B982E6}">
      <dgm:prSet custT="1"/>
      <dgm:spPr/>
      <dgm:t>
        <a:bodyPr/>
        <a:lstStyle/>
        <a:p>
          <a:pPr algn="ctr"/>
          <a:r>
            <a:rPr lang="en-US" sz="700" dirty="0"/>
            <a:t>South</a:t>
          </a:r>
        </a:p>
      </dgm:t>
    </dgm:pt>
    <dgm:pt modelId="{4A9257F6-C117-4819-A9E7-7BF30796AA31}" type="parTrans" cxnId="{0404B05E-3966-4996-B7EC-B98582B982E6}">
      <dgm:prSet/>
      <dgm:spPr/>
      <dgm:t>
        <a:bodyPr/>
        <a:lstStyle/>
        <a:p>
          <a:endParaRPr lang="en-US"/>
        </a:p>
      </dgm:t>
    </dgm:pt>
    <dgm:pt modelId="{94380EB8-20A6-4926-9121-E81784748B4A}">
      <dgm:prSet phldrT="[Text]"/>
      <dgm:spPr/>
      <dgm:t>
        <a:bodyPr/>
        <a:lstStyle/>
        <a:p>
          <a:r>
            <a:rPr lang="en-US" dirty="0"/>
            <a:t>Contract Compliance</a:t>
          </a:r>
        </a:p>
      </dgm:t>
    </dgm:pt>
    <dgm:pt modelId="{56182B4D-68D5-4F5B-B97F-98E82CE73E90}" type="parTrans" cxnId="{5F5F0ED5-BD41-464B-AC23-5E673CFA10E1}">
      <dgm:prSet/>
      <dgm:spPr/>
      <dgm:t>
        <a:bodyPr/>
        <a:lstStyle/>
        <a:p>
          <a:endParaRPr lang="en-US"/>
        </a:p>
      </dgm:t>
    </dgm:pt>
    <dgm:pt modelId="{2F72CDFC-CDE1-49D8-8799-0CABC910ED10}" type="sibTrans" cxnId="{5F5F0ED5-BD41-464B-AC23-5E673CFA10E1}">
      <dgm:prSet custT="1"/>
      <dgm:spPr/>
      <dgm:t>
        <a:bodyPr/>
        <a:lstStyle/>
        <a:p>
          <a:pPr algn="ctr"/>
          <a:r>
            <a:rPr lang="en-US" sz="700" dirty="0"/>
            <a:t>North</a:t>
          </a:r>
        </a:p>
      </dgm:t>
    </dgm:pt>
    <dgm:pt modelId="{5B73CC5F-7BD2-4577-947A-09401C5089D7}">
      <dgm:prSet phldrT="[Text]"/>
      <dgm:spPr/>
      <dgm:t>
        <a:bodyPr/>
        <a:lstStyle/>
        <a:p>
          <a:r>
            <a:rPr lang="en-US" dirty="0"/>
            <a:t>Prevailing Wage</a:t>
          </a:r>
        </a:p>
      </dgm:t>
    </dgm:pt>
    <dgm:pt modelId="{F4A85CCD-21EF-4015-BB10-A336E8669993}" type="parTrans" cxnId="{91617E00-F14E-4ABA-AF69-A5194A87A3FA}">
      <dgm:prSet/>
      <dgm:spPr/>
      <dgm:t>
        <a:bodyPr/>
        <a:lstStyle/>
        <a:p>
          <a:endParaRPr lang="en-US"/>
        </a:p>
      </dgm:t>
    </dgm:pt>
    <dgm:pt modelId="{66BE0992-C580-4BC8-866F-7490C7847A9C}" type="sibTrans" cxnId="{91617E00-F14E-4ABA-AF69-A5194A87A3FA}">
      <dgm:prSet custT="1"/>
      <dgm:spPr/>
      <dgm:t>
        <a:bodyPr/>
        <a:lstStyle/>
        <a:p>
          <a:pPr algn="ctr"/>
          <a:r>
            <a:rPr lang="en-US" sz="700" dirty="0"/>
            <a:t>North</a:t>
          </a:r>
        </a:p>
      </dgm:t>
    </dgm:pt>
    <dgm:pt modelId="{991E2E05-5A46-47AC-B98C-3C029C30DF50}" type="pres">
      <dgm:prSet presAssocID="{031F9232-CC20-4B06-884C-52E5F1A2DEA5}" presName="hierChild1" presStyleCnt="0">
        <dgm:presLayoutVars>
          <dgm:orgChart val="1"/>
          <dgm:chPref val="1"/>
          <dgm:dir/>
          <dgm:animOne val="branch"/>
          <dgm:animLvl val="lvl"/>
          <dgm:resizeHandles/>
        </dgm:presLayoutVars>
      </dgm:prSet>
      <dgm:spPr/>
    </dgm:pt>
    <dgm:pt modelId="{DF9348E0-2337-470A-BBEE-B8D8C2195AB2}" type="pres">
      <dgm:prSet presAssocID="{D9EC6752-AF3A-4630-9DFC-362241BF093A}" presName="hierRoot1" presStyleCnt="0">
        <dgm:presLayoutVars>
          <dgm:hierBranch val="init"/>
        </dgm:presLayoutVars>
      </dgm:prSet>
      <dgm:spPr/>
    </dgm:pt>
    <dgm:pt modelId="{BD4947A9-CFD1-43ED-974A-7286D666A562}" type="pres">
      <dgm:prSet presAssocID="{D9EC6752-AF3A-4630-9DFC-362241BF093A}" presName="rootComposite1" presStyleCnt="0"/>
      <dgm:spPr/>
    </dgm:pt>
    <dgm:pt modelId="{E69AAF07-395F-497E-B908-82F39C6BC790}" type="pres">
      <dgm:prSet presAssocID="{D9EC6752-AF3A-4630-9DFC-362241BF093A}" presName="rootText1" presStyleLbl="node0" presStyleIdx="0" presStyleCnt="1" custLinFactNeighborX="14215" custLinFactNeighborY="-43">
        <dgm:presLayoutVars>
          <dgm:chMax/>
          <dgm:chPref val="3"/>
        </dgm:presLayoutVars>
      </dgm:prSet>
      <dgm:spPr/>
    </dgm:pt>
    <dgm:pt modelId="{535DAFC6-A66C-4DD4-A50A-265937C02D53}" type="pres">
      <dgm:prSet presAssocID="{D9EC6752-AF3A-4630-9DFC-362241BF093A}" presName="titleText1" presStyleLbl="fgAcc0" presStyleIdx="0" presStyleCnt="1" custScaleX="97098" custScaleY="94872" custLinFactNeighborX="21175" custLinFactNeighborY="-845">
        <dgm:presLayoutVars>
          <dgm:chMax val="0"/>
          <dgm:chPref val="0"/>
        </dgm:presLayoutVars>
      </dgm:prSet>
      <dgm:spPr/>
    </dgm:pt>
    <dgm:pt modelId="{1978484C-DA4C-42ED-B60B-C568F676124C}" type="pres">
      <dgm:prSet presAssocID="{D9EC6752-AF3A-4630-9DFC-362241BF093A}" presName="rootConnector1" presStyleLbl="node1" presStyleIdx="0" presStyleCnt="11"/>
      <dgm:spPr/>
    </dgm:pt>
    <dgm:pt modelId="{A6B2F92B-E809-4696-8D06-4AFECF3395F5}" type="pres">
      <dgm:prSet presAssocID="{D9EC6752-AF3A-4630-9DFC-362241BF093A}" presName="hierChild2" presStyleCnt="0"/>
      <dgm:spPr/>
    </dgm:pt>
    <dgm:pt modelId="{EF7E712F-CB86-4084-B25D-E3C3AA6BAA8E}" type="pres">
      <dgm:prSet presAssocID="{AB6865CA-6C03-41E5-8755-42F682B9F1C0}" presName="Name37" presStyleLbl="parChTrans1D2" presStyleIdx="0" presStyleCnt="2"/>
      <dgm:spPr/>
    </dgm:pt>
    <dgm:pt modelId="{35A92C1A-8EA9-4CA3-8BFD-BEA83C836286}" type="pres">
      <dgm:prSet presAssocID="{E46F4333-9E7F-4F80-B0E6-7A67E2E1E984}" presName="hierRoot2" presStyleCnt="0">
        <dgm:presLayoutVars>
          <dgm:hierBranch val="init"/>
        </dgm:presLayoutVars>
      </dgm:prSet>
      <dgm:spPr/>
    </dgm:pt>
    <dgm:pt modelId="{ABA680D0-F77B-4373-8708-2E0BF391B77B}" type="pres">
      <dgm:prSet presAssocID="{E46F4333-9E7F-4F80-B0E6-7A67E2E1E984}" presName="rootComposite" presStyleCnt="0"/>
      <dgm:spPr/>
    </dgm:pt>
    <dgm:pt modelId="{2D5EC0FE-8A84-4FC5-BB9C-BF4B1654776B}" type="pres">
      <dgm:prSet presAssocID="{E46F4333-9E7F-4F80-B0E6-7A67E2E1E984}" presName="rootText" presStyleLbl="node1" presStyleIdx="0" presStyleCnt="11" custLinFactNeighborX="15220" custLinFactNeighborY="-31315">
        <dgm:presLayoutVars>
          <dgm:chMax/>
          <dgm:chPref val="3"/>
        </dgm:presLayoutVars>
      </dgm:prSet>
      <dgm:spPr/>
    </dgm:pt>
    <dgm:pt modelId="{42078519-B1B7-470D-9C1D-AEF9357C2FC4}" type="pres">
      <dgm:prSet presAssocID="{E46F4333-9E7F-4F80-B0E6-7A67E2E1E984}" presName="titleText2" presStyleLbl="fgAcc1" presStyleIdx="0" presStyleCnt="11" custLinFactNeighborX="17979" custLinFactNeighborY="-72029">
        <dgm:presLayoutVars>
          <dgm:chMax val="0"/>
          <dgm:chPref val="0"/>
        </dgm:presLayoutVars>
      </dgm:prSet>
      <dgm:spPr/>
    </dgm:pt>
    <dgm:pt modelId="{BF15E49A-EB61-4518-BC4C-28EA664836C5}" type="pres">
      <dgm:prSet presAssocID="{E46F4333-9E7F-4F80-B0E6-7A67E2E1E984}" presName="rootConnector" presStyleLbl="node2" presStyleIdx="0" presStyleCnt="0"/>
      <dgm:spPr/>
    </dgm:pt>
    <dgm:pt modelId="{0D59755C-CA32-4C5D-BC27-E242601E95E5}" type="pres">
      <dgm:prSet presAssocID="{E46F4333-9E7F-4F80-B0E6-7A67E2E1E984}" presName="hierChild4" presStyleCnt="0"/>
      <dgm:spPr/>
    </dgm:pt>
    <dgm:pt modelId="{9929DCB8-828D-4690-AC85-EC0C4ED3D826}" type="pres">
      <dgm:prSet presAssocID="{2D67AB53-A201-4B14-ACC1-3761367A0AB2}" presName="Name37" presStyleLbl="parChTrans1D3" presStyleIdx="0" presStyleCnt="4"/>
      <dgm:spPr/>
    </dgm:pt>
    <dgm:pt modelId="{DB6E711E-192F-4958-AC82-ABEF96652F17}" type="pres">
      <dgm:prSet presAssocID="{8E52FE58-3A42-4419-A4FC-ED58F2889801}" presName="hierRoot2" presStyleCnt="0">
        <dgm:presLayoutVars>
          <dgm:hierBranch val="init"/>
        </dgm:presLayoutVars>
      </dgm:prSet>
      <dgm:spPr/>
    </dgm:pt>
    <dgm:pt modelId="{B1A0872A-42BA-494E-9704-24C108694949}" type="pres">
      <dgm:prSet presAssocID="{8E52FE58-3A42-4419-A4FC-ED58F2889801}" presName="rootComposite" presStyleCnt="0"/>
      <dgm:spPr/>
    </dgm:pt>
    <dgm:pt modelId="{CD446CEF-94AF-471F-A575-FFE1DF4E276E}" type="pres">
      <dgm:prSet presAssocID="{8E52FE58-3A42-4419-A4FC-ED58F2889801}" presName="rootText" presStyleLbl="node1" presStyleIdx="1" presStyleCnt="11">
        <dgm:presLayoutVars>
          <dgm:chMax/>
          <dgm:chPref val="3"/>
        </dgm:presLayoutVars>
      </dgm:prSet>
      <dgm:spPr/>
    </dgm:pt>
    <dgm:pt modelId="{1C3DE13D-3EE9-4F8D-A174-93AEB8FE10B0}" type="pres">
      <dgm:prSet presAssocID="{8E52FE58-3A42-4419-A4FC-ED58F2889801}" presName="titleText2" presStyleLbl="fgAcc1" presStyleIdx="1" presStyleCnt="11" custLinFactNeighborY="8985">
        <dgm:presLayoutVars>
          <dgm:chMax val="0"/>
          <dgm:chPref val="0"/>
        </dgm:presLayoutVars>
      </dgm:prSet>
      <dgm:spPr/>
    </dgm:pt>
    <dgm:pt modelId="{278E9636-51A2-4F9B-8278-0FC23C131180}" type="pres">
      <dgm:prSet presAssocID="{8E52FE58-3A42-4419-A4FC-ED58F2889801}" presName="rootConnector" presStyleLbl="node3" presStyleIdx="0" presStyleCnt="0"/>
      <dgm:spPr/>
    </dgm:pt>
    <dgm:pt modelId="{6DAC0838-5AE6-4578-8141-BCD3A3DC98B1}" type="pres">
      <dgm:prSet presAssocID="{8E52FE58-3A42-4419-A4FC-ED58F2889801}" presName="hierChild4" presStyleCnt="0"/>
      <dgm:spPr/>
    </dgm:pt>
    <dgm:pt modelId="{0DC14177-4480-47C6-B6A8-BACFD967C36D}" type="pres">
      <dgm:prSet presAssocID="{8E52FE58-3A42-4419-A4FC-ED58F2889801}" presName="hierChild5" presStyleCnt="0"/>
      <dgm:spPr/>
    </dgm:pt>
    <dgm:pt modelId="{CEC28B76-8C12-4DCA-A16A-63A5A148260B}" type="pres">
      <dgm:prSet presAssocID="{6A44D115-5E8F-4938-8AB3-13B745D94446}" presName="Name37" presStyleLbl="parChTrans1D3" presStyleIdx="1" presStyleCnt="4"/>
      <dgm:spPr/>
    </dgm:pt>
    <dgm:pt modelId="{6D21967D-42C9-4E0C-82BE-DBFEAED90CED}" type="pres">
      <dgm:prSet presAssocID="{99B7FBE5-415F-4A15-9760-FD9CF0E89F22}" presName="hierRoot2" presStyleCnt="0">
        <dgm:presLayoutVars>
          <dgm:hierBranch val="init"/>
        </dgm:presLayoutVars>
      </dgm:prSet>
      <dgm:spPr/>
    </dgm:pt>
    <dgm:pt modelId="{FF2708AF-E5DE-4C62-BD6A-16AB37B89E9A}" type="pres">
      <dgm:prSet presAssocID="{99B7FBE5-415F-4A15-9760-FD9CF0E89F22}" presName="rootComposite" presStyleCnt="0"/>
      <dgm:spPr/>
    </dgm:pt>
    <dgm:pt modelId="{4A774188-5C2A-4CE6-B086-E4D42252E9B6}" type="pres">
      <dgm:prSet presAssocID="{99B7FBE5-415F-4A15-9760-FD9CF0E89F22}" presName="rootText" presStyleLbl="node1" presStyleIdx="2" presStyleCnt="11">
        <dgm:presLayoutVars>
          <dgm:chMax/>
          <dgm:chPref val="3"/>
        </dgm:presLayoutVars>
      </dgm:prSet>
      <dgm:spPr/>
    </dgm:pt>
    <dgm:pt modelId="{652C0287-751D-44B9-A0EA-892864FB7E61}" type="pres">
      <dgm:prSet presAssocID="{99B7FBE5-415F-4A15-9760-FD9CF0E89F22}" presName="titleText2" presStyleLbl="fgAcc1" presStyleIdx="2" presStyleCnt="11" custLinFactNeighborX="-862" custLinFactNeighborY="0">
        <dgm:presLayoutVars>
          <dgm:chMax val="0"/>
          <dgm:chPref val="0"/>
        </dgm:presLayoutVars>
      </dgm:prSet>
      <dgm:spPr/>
    </dgm:pt>
    <dgm:pt modelId="{63542BC9-3829-4ED5-9861-F1B351E31B3A}" type="pres">
      <dgm:prSet presAssocID="{99B7FBE5-415F-4A15-9760-FD9CF0E89F22}" presName="rootConnector" presStyleLbl="node3" presStyleIdx="0" presStyleCnt="0"/>
      <dgm:spPr/>
    </dgm:pt>
    <dgm:pt modelId="{630AAB69-3B5C-4EFC-93BA-1B19E98C2EEB}" type="pres">
      <dgm:prSet presAssocID="{99B7FBE5-415F-4A15-9760-FD9CF0E89F22}" presName="hierChild4" presStyleCnt="0"/>
      <dgm:spPr/>
    </dgm:pt>
    <dgm:pt modelId="{48BA12C1-058D-4FF5-9830-0A9786CE62BF}" type="pres">
      <dgm:prSet presAssocID="{485AB30D-BAEF-42EC-B751-4EA976AADCF5}" presName="Name37" presStyleLbl="parChTrans1D4" presStyleIdx="0" presStyleCnt="6"/>
      <dgm:spPr/>
    </dgm:pt>
    <dgm:pt modelId="{3B39EC57-2C2F-4B48-AE51-CEA28ED9BF7F}" type="pres">
      <dgm:prSet presAssocID="{672B0EE2-C30E-4C7E-A982-16C75F452738}" presName="hierRoot2" presStyleCnt="0">
        <dgm:presLayoutVars>
          <dgm:hierBranch val="init"/>
        </dgm:presLayoutVars>
      </dgm:prSet>
      <dgm:spPr/>
    </dgm:pt>
    <dgm:pt modelId="{DB08D0EF-FE49-4C58-8387-8A529E3DD70C}" type="pres">
      <dgm:prSet presAssocID="{672B0EE2-C30E-4C7E-A982-16C75F452738}" presName="rootComposite" presStyleCnt="0"/>
      <dgm:spPr/>
    </dgm:pt>
    <dgm:pt modelId="{6EC698EA-AD12-4544-8678-E6952BFEE9D7}" type="pres">
      <dgm:prSet presAssocID="{672B0EE2-C30E-4C7E-A982-16C75F452738}" presName="rootText" presStyleLbl="node1" presStyleIdx="3" presStyleCnt="11">
        <dgm:presLayoutVars>
          <dgm:chMax/>
          <dgm:chPref val="3"/>
        </dgm:presLayoutVars>
      </dgm:prSet>
      <dgm:spPr/>
    </dgm:pt>
    <dgm:pt modelId="{6B3E5D32-EAF1-4846-9460-CE7CAE7CCA3E}" type="pres">
      <dgm:prSet presAssocID="{672B0EE2-C30E-4C7E-A982-16C75F452738}" presName="titleText2" presStyleLbl="fgAcc1" presStyleIdx="3" presStyleCnt="11" custLinFactNeighborX="493" custLinFactNeighborY="30877">
        <dgm:presLayoutVars>
          <dgm:chMax val="0"/>
          <dgm:chPref val="0"/>
        </dgm:presLayoutVars>
      </dgm:prSet>
      <dgm:spPr/>
    </dgm:pt>
    <dgm:pt modelId="{5F84751C-BC16-4CD7-8D81-02A9ADAFD559}" type="pres">
      <dgm:prSet presAssocID="{672B0EE2-C30E-4C7E-A982-16C75F452738}" presName="rootConnector" presStyleLbl="node4" presStyleIdx="0" presStyleCnt="0"/>
      <dgm:spPr/>
    </dgm:pt>
    <dgm:pt modelId="{645FD6ED-5FB0-488F-93C7-2DEED3FAC535}" type="pres">
      <dgm:prSet presAssocID="{672B0EE2-C30E-4C7E-A982-16C75F452738}" presName="hierChild4" presStyleCnt="0"/>
      <dgm:spPr/>
    </dgm:pt>
    <dgm:pt modelId="{C15C57EE-A9F8-49D7-973F-713FD9140F7B}" type="pres">
      <dgm:prSet presAssocID="{ADAE56D3-C02D-4BE8-B2CB-B29B14254034}" presName="Name37" presStyleLbl="parChTrans1D4" presStyleIdx="1" presStyleCnt="6"/>
      <dgm:spPr/>
    </dgm:pt>
    <dgm:pt modelId="{D11CA93D-C961-4A24-A315-C519F6C56B08}" type="pres">
      <dgm:prSet presAssocID="{8EEA97EC-C361-4F10-B512-C0CE568C8DF6}" presName="hierRoot2" presStyleCnt="0">
        <dgm:presLayoutVars>
          <dgm:hierBranch val="init"/>
        </dgm:presLayoutVars>
      </dgm:prSet>
      <dgm:spPr/>
    </dgm:pt>
    <dgm:pt modelId="{F51A4DD4-95EA-426B-81DD-C0231CFE161F}" type="pres">
      <dgm:prSet presAssocID="{8EEA97EC-C361-4F10-B512-C0CE568C8DF6}" presName="rootComposite" presStyleCnt="0"/>
      <dgm:spPr/>
    </dgm:pt>
    <dgm:pt modelId="{000F14B4-A9B0-461A-92D8-C673002E622C}" type="pres">
      <dgm:prSet presAssocID="{8EEA97EC-C361-4F10-B512-C0CE568C8DF6}" presName="rootText" presStyleLbl="node1" presStyleIdx="4" presStyleCnt="11">
        <dgm:presLayoutVars>
          <dgm:chMax/>
          <dgm:chPref val="3"/>
        </dgm:presLayoutVars>
      </dgm:prSet>
      <dgm:spPr/>
    </dgm:pt>
    <dgm:pt modelId="{480DBF23-1172-4D58-A4FC-BD1BD106C71C}" type="pres">
      <dgm:prSet presAssocID="{8EEA97EC-C361-4F10-B512-C0CE568C8DF6}" presName="titleText2" presStyleLbl="fgAcc1" presStyleIdx="4" presStyleCnt="11" custLinFactNeighborX="5474" custLinFactNeighborY="-20391">
        <dgm:presLayoutVars>
          <dgm:chMax val="0"/>
          <dgm:chPref val="0"/>
        </dgm:presLayoutVars>
      </dgm:prSet>
      <dgm:spPr/>
    </dgm:pt>
    <dgm:pt modelId="{92C38E95-44CF-4C0F-BE67-F75E1431710F}" type="pres">
      <dgm:prSet presAssocID="{8EEA97EC-C361-4F10-B512-C0CE568C8DF6}" presName="rootConnector" presStyleLbl="node4" presStyleIdx="0" presStyleCnt="0"/>
      <dgm:spPr/>
    </dgm:pt>
    <dgm:pt modelId="{FE825D65-7F93-42AF-B7B4-A07CAC141924}" type="pres">
      <dgm:prSet presAssocID="{8EEA97EC-C361-4F10-B512-C0CE568C8DF6}" presName="hierChild4" presStyleCnt="0"/>
      <dgm:spPr/>
    </dgm:pt>
    <dgm:pt modelId="{02EE262A-08E0-4210-879A-CA07635DF4DE}" type="pres">
      <dgm:prSet presAssocID="{8EEA97EC-C361-4F10-B512-C0CE568C8DF6}" presName="hierChild5" presStyleCnt="0"/>
      <dgm:spPr/>
    </dgm:pt>
    <dgm:pt modelId="{1511ECBC-F6EC-481D-BD20-588D620E0D3F}" type="pres">
      <dgm:prSet presAssocID="{672B0EE2-C30E-4C7E-A982-16C75F452738}" presName="hierChild5" presStyleCnt="0"/>
      <dgm:spPr/>
    </dgm:pt>
    <dgm:pt modelId="{414DA990-CBE0-4F33-827D-CB4AB7154F55}" type="pres">
      <dgm:prSet presAssocID="{99B7FBE5-415F-4A15-9760-FD9CF0E89F22}" presName="hierChild5" presStyleCnt="0"/>
      <dgm:spPr/>
    </dgm:pt>
    <dgm:pt modelId="{372773D2-E491-40BF-92B2-2CD4792133B4}" type="pres">
      <dgm:prSet presAssocID="{3DCC8515-C852-44BD-9FC9-67CE5E085E97}" presName="Name37" presStyleLbl="parChTrans1D3" presStyleIdx="2" presStyleCnt="4"/>
      <dgm:spPr/>
    </dgm:pt>
    <dgm:pt modelId="{2AD403E3-9256-4B8E-AFE0-90BB46776E85}" type="pres">
      <dgm:prSet presAssocID="{72CBE23B-76D5-464E-8E05-8712683165F6}" presName="hierRoot2" presStyleCnt="0">
        <dgm:presLayoutVars>
          <dgm:hierBranch val="init"/>
        </dgm:presLayoutVars>
      </dgm:prSet>
      <dgm:spPr/>
    </dgm:pt>
    <dgm:pt modelId="{48716E32-2AD1-427C-95D8-8CCB549B5172}" type="pres">
      <dgm:prSet presAssocID="{72CBE23B-76D5-464E-8E05-8712683165F6}" presName="rootComposite" presStyleCnt="0"/>
      <dgm:spPr/>
    </dgm:pt>
    <dgm:pt modelId="{7CD55E76-1B39-48F5-A575-089E9FCB867E}" type="pres">
      <dgm:prSet presAssocID="{72CBE23B-76D5-464E-8E05-8712683165F6}" presName="rootText" presStyleLbl="node1" presStyleIdx="5" presStyleCnt="11">
        <dgm:presLayoutVars>
          <dgm:chMax/>
          <dgm:chPref val="3"/>
        </dgm:presLayoutVars>
      </dgm:prSet>
      <dgm:spPr/>
    </dgm:pt>
    <dgm:pt modelId="{F979A874-51DB-41E0-B58A-83EAB0435DF3}" type="pres">
      <dgm:prSet presAssocID="{72CBE23B-76D5-464E-8E05-8712683165F6}" presName="titleText2" presStyleLbl="fgAcc1" presStyleIdx="5" presStyleCnt="11" custLinFactNeighborX="987" custLinFactNeighborY="26342">
        <dgm:presLayoutVars>
          <dgm:chMax val="0"/>
          <dgm:chPref val="0"/>
        </dgm:presLayoutVars>
      </dgm:prSet>
      <dgm:spPr/>
    </dgm:pt>
    <dgm:pt modelId="{67E2C3D9-B7E8-469C-8719-C45521FEE4D5}" type="pres">
      <dgm:prSet presAssocID="{72CBE23B-76D5-464E-8E05-8712683165F6}" presName="rootConnector" presStyleLbl="node3" presStyleIdx="0" presStyleCnt="0"/>
      <dgm:spPr/>
    </dgm:pt>
    <dgm:pt modelId="{E75095C0-1009-4867-B28C-19358AA31DAD}" type="pres">
      <dgm:prSet presAssocID="{72CBE23B-76D5-464E-8E05-8712683165F6}" presName="hierChild4" presStyleCnt="0"/>
      <dgm:spPr/>
    </dgm:pt>
    <dgm:pt modelId="{3A1D1089-2170-4E97-80FD-3ED77D379227}" type="pres">
      <dgm:prSet presAssocID="{16DFE8C8-5381-49A7-BB9D-C655AB796E22}" presName="Name37" presStyleLbl="parChTrans1D4" presStyleIdx="2" presStyleCnt="6"/>
      <dgm:spPr/>
    </dgm:pt>
    <dgm:pt modelId="{E4EECEDC-16F6-4DE6-9B77-29C7217F7396}" type="pres">
      <dgm:prSet presAssocID="{807E32D7-1646-4E13-8155-1E764B283E60}" presName="hierRoot2" presStyleCnt="0">
        <dgm:presLayoutVars>
          <dgm:hierBranch val="init"/>
        </dgm:presLayoutVars>
      </dgm:prSet>
      <dgm:spPr/>
    </dgm:pt>
    <dgm:pt modelId="{C1D8A34B-2A42-44BD-9227-08B2093007CE}" type="pres">
      <dgm:prSet presAssocID="{807E32D7-1646-4E13-8155-1E764B283E60}" presName="rootComposite" presStyleCnt="0"/>
      <dgm:spPr/>
    </dgm:pt>
    <dgm:pt modelId="{4DBBA99D-38FB-4663-A9DC-43DAD88FCC2A}" type="pres">
      <dgm:prSet presAssocID="{807E32D7-1646-4E13-8155-1E764B283E60}" presName="rootText" presStyleLbl="node1" presStyleIdx="6" presStyleCnt="11">
        <dgm:presLayoutVars>
          <dgm:chMax/>
          <dgm:chPref val="3"/>
        </dgm:presLayoutVars>
      </dgm:prSet>
      <dgm:spPr/>
    </dgm:pt>
    <dgm:pt modelId="{FDEBDC4A-4EFE-4ED6-9C14-0372CC3AB089}" type="pres">
      <dgm:prSet presAssocID="{807E32D7-1646-4E13-8155-1E764B283E60}" presName="titleText2" presStyleLbl="fgAcc1" presStyleIdx="6" presStyleCnt="11" custLinFactNeighborY="17969">
        <dgm:presLayoutVars>
          <dgm:chMax val="0"/>
          <dgm:chPref val="0"/>
        </dgm:presLayoutVars>
      </dgm:prSet>
      <dgm:spPr/>
    </dgm:pt>
    <dgm:pt modelId="{04E1E22F-E3D9-47ED-82FF-B189D78635BC}" type="pres">
      <dgm:prSet presAssocID="{807E32D7-1646-4E13-8155-1E764B283E60}" presName="rootConnector" presStyleLbl="node4" presStyleIdx="0" presStyleCnt="0"/>
      <dgm:spPr/>
    </dgm:pt>
    <dgm:pt modelId="{9BD0A8C4-949F-433C-A021-3BF721851428}" type="pres">
      <dgm:prSet presAssocID="{807E32D7-1646-4E13-8155-1E764B283E60}" presName="hierChild4" presStyleCnt="0"/>
      <dgm:spPr/>
    </dgm:pt>
    <dgm:pt modelId="{51E6FF36-13FD-4FFF-AA54-F170C42A71E7}" type="pres">
      <dgm:prSet presAssocID="{807E32D7-1646-4E13-8155-1E764B283E60}" presName="hierChild5" presStyleCnt="0"/>
      <dgm:spPr/>
    </dgm:pt>
    <dgm:pt modelId="{5F6E5246-5732-433D-8C69-99B51F0A7ECF}" type="pres">
      <dgm:prSet presAssocID="{56182B4D-68D5-4F5B-B97F-98E82CE73E90}" presName="Name37" presStyleLbl="parChTrans1D4" presStyleIdx="3" presStyleCnt="6"/>
      <dgm:spPr/>
    </dgm:pt>
    <dgm:pt modelId="{EDFF35A6-AFC0-40DA-98B6-1D2707648D0A}" type="pres">
      <dgm:prSet presAssocID="{94380EB8-20A6-4926-9121-E81784748B4A}" presName="hierRoot2" presStyleCnt="0">
        <dgm:presLayoutVars>
          <dgm:hierBranch val="init"/>
        </dgm:presLayoutVars>
      </dgm:prSet>
      <dgm:spPr/>
    </dgm:pt>
    <dgm:pt modelId="{AB293122-5596-4C94-A743-06458F47C2DD}" type="pres">
      <dgm:prSet presAssocID="{94380EB8-20A6-4926-9121-E81784748B4A}" presName="rootComposite" presStyleCnt="0"/>
      <dgm:spPr/>
    </dgm:pt>
    <dgm:pt modelId="{F80F44B9-9871-42D4-A245-3566F04B56FF}" type="pres">
      <dgm:prSet presAssocID="{94380EB8-20A6-4926-9121-E81784748B4A}" presName="rootText" presStyleLbl="node1" presStyleIdx="7" presStyleCnt="11">
        <dgm:presLayoutVars>
          <dgm:chMax/>
          <dgm:chPref val="3"/>
        </dgm:presLayoutVars>
      </dgm:prSet>
      <dgm:spPr/>
    </dgm:pt>
    <dgm:pt modelId="{DD997E6E-1528-4F01-86AE-4F227B2A4DEE}" type="pres">
      <dgm:prSet presAssocID="{94380EB8-20A6-4926-9121-E81784748B4A}" presName="titleText2" presStyleLbl="fgAcc1" presStyleIdx="7" presStyleCnt="11">
        <dgm:presLayoutVars>
          <dgm:chMax val="0"/>
          <dgm:chPref val="0"/>
        </dgm:presLayoutVars>
      </dgm:prSet>
      <dgm:spPr/>
    </dgm:pt>
    <dgm:pt modelId="{3BA1F60B-BE0E-453C-8408-7FDC96B689A6}" type="pres">
      <dgm:prSet presAssocID="{94380EB8-20A6-4926-9121-E81784748B4A}" presName="rootConnector" presStyleLbl="node4" presStyleIdx="0" presStyleCnt="0"/>
      <dgm:spPr/>
    </dgm:pt>
    <dgm:pt modelId="{531FB68F-F70E-4E31-8C01-0E06F6D31C74}" type="pres">
      <dgm:prSet presAssocID="{94380EB8-20A6-4926-9121-E81784748B4A}" presName="hierChild4" presStyleCnt="0"/>
      <dgm:spPr/>
    </dgm:pt>
    <dgm:pt modelId="{8EC607FA-1CF9-4AE7-AC6A-6C8D620966C1}" type="pres">
      <dgm:prSet presAssocID="{94380EB8-20A6-4926-9121-E81784748B4A}" presName="hierChild5" presStyleCnt="0"/>
      <dgm:spPr/>
    </dgm:pt>
    <dgm:pt modelId="{D465C374-C6D5-4CAE-A3D1-A894F6DA7303}" type="pres">
      <dgm:prSet presAssocID="{F4A85CCD-21EF-4015-BB10-A336E8669993}" presName="Name37" presStyleLbl="parChTrans1D4" presStyleIdx="4" presStyleCnt="6"/>
      <dgm:spPr/>
    </dgm:pt>
    <dgm:pt modelId="{9247F809-5707-463A-9CDF-ACC0B5602DA2}" type="pres">
      <dgm:prSet presAssocID="{5B73CC5F-7BD2-4577-947A-09401C5089D7}" presName="hierRoot2" presStyleCnt="0">
        <dgm:presLayoutVars>
          <dgm:hierBranch val="init"/>
        </dgm:presLayoutVars>
      </dgm:prSet>
      <dgm:spPr/>
    </dgm:pt>
    <dgm:pt modelId="{C5700B64-4E86-4D0D-A6BC-B859CF5F2999}" type="pres">
      <dgm:prSet presAssocID="{5B73CC5F-7BD2-4577-947A-09401C5089D7}" presName="rootComposite" presStyleCnt="0"/>
      <dgm:spPr/>
    </dgm:pt>
    <dgm:pt modelId="{D5CC1496-D3CA-4759-83C4-F7EC16263822}" type="pres">
      <dgm:prSet presAssocID="{5B73CC5F-7BD2-4577-947A-09401C5089D7}" presName="rootText" presStyleLbl="node1" presStyleIdx="8" presStyleCnt="11">
        <dgm:presLayoutVars>
          <dgm:chMax/>
          <dgm:chPref val="3"/>
        </dgm:presLayoutVars>
      </dgm:prSet>
      <dgm:spPr/>
    </dgm:pt>
    <dgm:pt modelId="{35AE48C9-FEA5-4092-910C-10131319D408}" type="pres">
      <dgm:prSet presAssocID="{5B73CC5F-7BD2-4577-947A-09401C5089D7}" presName="titleText2" presStyleLbl="fgAcc1" presStyleIdx="8" presStyleCnt="11">
        <dgm:presLayoutVars>
          <dgm:chMax val="0"/>
          <dgm:chPref val="0"/>
        </dgm:presLayoutVars>
      </dgm:prSet>
      <dgm:spPr/>
    </dgm:pt>
    <dgm:pt modelId="{F3BE9354-C5DB-4B7D-A016-D9FA57969772}" type="pres">
      <dgm:prSet presAssocID="{5B73CC5F-7BD2-4577-947A-09401C5089D7}" presName="rootConnector" presStyleLbl="node4" presStyleIdx="0" presStyleCnt="0"/>
      <dgm:spPr/>
    </dgm:pt>
    <dgm:pt modelId="{0B28C730-2469-453A-9EEB-38B6F7EAF0E6}" type="pres">
      <dgm:prSet presAssocID="{5B73CC5F-7BD2-4577-947A-09401C5089D7}" presName="hierChild4" presStyleCnt="0"/>
      <dgm:spPr/>
    </dgm:pt>
    <dgm:pt modelId="{6D35D3D0-B7A8-4269-803E-1663F224AC6D}" type="pres">
      <dgm:prSet presAssocID="{5B73CC5F-7BD2-4577-947A-09401C5089D7}" presName="hierChild5" presStyleCnt="0"/>
      <dgm:spPr/>
    </dgm:pt>
    <dgm:pt modelId="{C47550D8-E040-4618-BF32-A7505D21A3AD}" type="pres">
      <dgm:prSet presAssocID="{72CBE23B-76D5-464E-8E05-8712683165F6}" presName="hierChild5" presStyleCnt="0"/>
      <dgm:spPr/>
    </dgm:pt>
    <dgm:pt modelId="{0511B706-BFC9-4EA4-9F82-525F08E71FE5}" type="pres">
      <dgm:prSet presAssocID="{826CEB58-DC45-4A9E-996C-E49300703998}" presName="Name37" presStyleLbl="parChTrans1D3" presStyleIdx="3" presStyleCnt="4"/>
      <dgm:spPr/>
    </dgm:pt>
    <dgm:pt modelId="{78AB99BD-5B70-43B0-ABEB-320F6F9CE6A7}" type="pres">
      <dgm:prSet presAssocID="{46DD450E-0BBC-497A-B9B8-59F685919DF1}" presName="hierRoot2" presStyleCnt="0">
        <dgm:presLayoutVars>
          <dgm:hierBranch val="init"/>
        </dgm:presLayoutVars>
      </dgm:prSet>
      <dgm:spPr/>
    </dgm:pt>
    <dgm:pt modelId="{64CE2BA2-CA3C-4564-9E2D-014897E1AF56}" type="pres">
      <dgm:prSet presAssocID="{46DD450E-0BBC-497A-B9B8-59F685919DF1}" presName="rootComposite" presStyleCnt="0"/>
      <dgm:spPr/>
    </dgm:pt>
    <dgm:pt modelId="{2E4CDEFC-44C8-402D-94EE-17783670F802}" type="pres">
      <dgm:prSet presAssocID="{46DD450E-0BBC-497A-B9B8-59F685919DF1}" presName="rootText" presStyleLbl="node1" presStyleIdx="9" presStyleCnt="11">
        <dgm:presLayoutVars>
          <dgm:chMax/>
          <dgm:chPref val="3"/>
        </dgm:presLayoutVars>
      </dgm:prSet>
      <dgm:spPr/>
    </dgm:pt>
    <dgm:pt modelId="{5A92CCDB-13F4-4DEC-B139-9524298B4C6E}" type="pres">
      <dgm:prSet presAssocID="{46DD450E-0BBC-497A-B9B8-59F685919DF1}" presName="titleText2" presStyleLbl="fgAcc1" presStyleIdx="9" presStyleCnt="11">
        <dgm:presLayoutVars>
          <dgm:chMax val="0"/>
          <dgm:chPref val="0"/>
        </dgm:presLayoutVars>
      </dgm:prSet>
      <dgm:spPr/>
    </dgm:pt>
    <dgm:pt modelId="{F75BCB2F-3FD9-45DE-AD6A-2C4AB4E194C8}" type="pres">
      <dgm:prSet presAssocID="{46DD450E-0BBC-497A-B9B8-59F685919DF1}" presName="rootConnector" presStyleLbl="node3" presStyleIdx="0" presStyleCnt="0"/>
      <dgm:spPr/>
    </dgm:pt>
    <dgm:pt modelId="{ABC5E51D-C235-486C-A6E2-CEB4484B6EE6}" type="pres">
      <dgm:prSet presAssocID="{46DD450E-0BBC-497A-B9B8-59F685919DF1}" presName="hierChild4" presStyleCnt="0"/>
      <dgm:spPr/>
    </dgm:pt>
    <dgm:pt modelId="{E6E348A8-79DA-4950-8D81-3EA242CAD80D}" type="pres">
      <dgm:prSet presAssocID="{A7A66290-6E83-4867-8B08-58E21DC4D613}" presName="Name37" presStyleLbl="parChTrans1D4" presStyleIdx="5" presStyleCnt="6"/>
      <dgm:spPr/>
    </dgm:pt>
    <dgm:pt modelId="{948ADECF-4E69-464D-A29A-1FF61A499A86}" type="pres">
      <dgm:prSet presAssocID="{7072F96C-292D-4115-85D4-52F305DE465E}" presName="hierRoot2" presStyleCnt="0">
        <dgm:presLayoutVars>
          <dgm:hierBranch val="init"/>
        </dgm:presLayoutVars>
      </dgm:prSet>
      <dgm:spPr/>
    </dgm:pt>
    <dgm:pt modelId="{E530D05F-CD65-430A-B1D9-801412400CD0}" type="pres">
      <dgm:prSet presAssocID="{7072F96C-292D-4115-85D4-52F305DE465E}" presName="rootComposite" presStyleCnt="0"/>
      <dgm:spPr/>
    </dgm:pt>
    <dgm:pt modelId="{CC17E975-E4CF-4FD0-A349-2EE50D6E46D2}" type="pres">
      <dgm:prSet presAssocID="{7072F96C-292D-4115-85D4-52F305DE465E}" presName="rootText" presStyleLbl="node1" presStyleIdx="10" presStyleCnt="11">
        <dgm:presLayoutVars>
          <dgm:chMax/>
          <dgm:chPref val="3"/>
        </dgm:presLayoutVars>
      </dgm:prSet>
      <dgm:spPr/>
    </dgm:pt>
    <dgm:pt modelId="{EE1FDF2B-8B7E-42F3-B77E-FA9207AF0915}" type="pres">
      <dgm:prSet presAssocID="{7072F96C-292D-4115-85D4-52F305DE465E}" presName="titleText2" presStyleLbl="fgAcc1" presStyleIdx="10" presStyleCnt="11">
        <dgm:presLayoutVars>
          <dgm:chMax val="0"/>
          <dgm:chPref val="0"/>
        </dgm:presLayoutVars>
      </dgm:prSet>
      <dgm:spPr/>
    </dgm:pt>
    <dgm:pt modelId="{CD3AF545-A88D-4C22-A144-971B86099A9E}" type="pres">
      <dgm:prSet presAssocID="{7072F96C-292D-4115-85D4-52F305DE465E}" presName="rootConnector" presStyleLbl="node4" presStyleIdx="0" presStyleCnt="0"/>
      <dgm:spPr/>
    </dgm:pt>
    <dgm:pt modelId="{8C2350D8-0CD4-46A7-BF7F-8F4391B34CF0}" type="pres">
      <dgm:prSet presAssocID="{7072F96C-292D-4115-85D4-52F305DE465E}" presName="hierChild4" presStyleCnt="0"/>
      <dgm:spPr/>
    </dgm:pt>
    <dgm:pt modelId="{FDB0B8C1-91BE-4969-B680-7B6E1775003A}" type="pres">
      <dgm:prSet presAssocID="{7072F96C-292D-4115-85D4-52F305DE465E}" presName="hierChild5" presStyleCnt="0"/>
      <dgm:spPr/>
    </dgm:pt>
    <dgm:pt modelId="{74B04390-E8ED-405A-9848-83CBA998BC89}" type="pres">
      <dgm:prSet presAssocID="{46DD450E-0BBC-497A-B9B8-59F685919DF1}" presName="hierChild5" presStyleCnt="0"/>
      <dgm:spPr/>
    </dgm:pt>
    <dgm:pt modelId="{25BB3814-8F37-488E-AD71-25096C5B7F02}" type="pres">
      <dgm:prSet presAssocID="{E46F4333-9E7F-4F80-B0E6-7A67E2E1E984}" presName="hierChild5" presStyleCnt="0"/>
      <dgm:spPr/>
    </dgm:pt>
    <dgm:pt modelId="{B8618C50-A04D-438D-92CC-A76EC6457B9F}" type="pres">
      <dgm:prSet presAssocID="{D9EC6752-AF3A-4630-9DFC-362241BF093A}" presName="hierChild3" presStyleCnt="0"/>
      <dgm:spPr/>
    </dgm:pt>
    <dgm:pt modelId="{3F060064-38E1-479D-AC23-1E014875E299}" type="pres">
      <dgm:prSet presAssocID="{4A9257F6-C117-4819-A9E7-7BF30796AA31}" presName="Name96" presStyleLbl="parChTrans1D2" presStyleIdx="1" presStyleCnt="2"/>
      <dgm:spPr/>
    </dgm:pt>
    <dgm:pt modelId="{0C8C27D4-8F85-480D-9FBF-6192195C1E78}" type="pres">
      <dgm:prSet presAssocID="{D9743C97-A946-4D0F-A98F-F342D3FDBC27}" presName="hierRoot3" presStyleCnt="0">
        <dgm:presLayoutVars>
          <dgm:hierBranch val="init"/>
        </dgm:presLayoutVars>
      </dgm:prSet>
      <dgm:spPr/>
    </dgm:pt>
    <dgm:pt modelId="{3705D66A-EE20-4B2A-9401-13D700005A86}" type="pres">
      <dgm:prSet presAssocID="{D9743C97-A946-4D0F-A98F-F342D3FDBC27}" presName="rootComposite3" presStyleCnt="0"/>
      <dgm:spPr/>
    </dgm:pt>
    <dgm:pt modelId="{9F65A343-F940-40BB-9982-959E5B97C031}" type="pres">
      <dgm:prSet presAssocID="{D9743C97-A946-4D0F-A98F-F342D3FDBC27}" presName="rootText3" presStyleLbl="asst1" presStyleIdx="0" presStyleCnt="1" custLinFactNeighborX="-9938" custLinFactNeighborY="-9493">
        <dgm:presLayoutVars>
          <dgm:chPref val="3"/>
        </dgm:presLayoutVars>
      </dgm:prSet>
      <dgm:spPr/>
    </dgm:pt>
    <dgm:pt modelId="{5EE7AF6C-495C-42A8-843A-407607DFA598}" type="pres">
      <dgm:prSet presAssocID="{D9743C97-A946-4D0F-A98F-F342D3FDBC27}" presName="titleText3" presStyleLbl="fgAcc2" presStyleIdx="0" presStyleCnt="1" custLinFactNeighborX="-10888" custLinFactNeighborY="-44326">
        <dgm:presLayoutVars>
          <dgm:chMax val="0"/>
          <dgm:chPref val="0"/>
        </dgm:presLayoutVars>
      </dgm:prSet>
      <dgm:spPr/>
    </dgm:pt>
    <dgm:pt modelId="{279E8BE6-11B6-4113-9DAC-B511EEC71F4F}" type="pres">
      <dgm:prSet presAssocID="{D9743C97-A946-4D0F-A98F-F342D3FDBC27}" presName="rootConnector3" presStyleLbl="asst1" presStyleIdx="0" presStyleCnt="1"/>
      <dgm:spPr/>
    </dgm:pt>
    <dgm:pt modelId="{CA931ABE-F62B-41B0-B1B3-B883E32F61F9}" type="pres">
      <dgm:prSet presAssocID="{D9743C97-A946-4D0F-A98F-F342D3FDBC27}" presName="hierChild6" presStyleCnt="0"/>
      <dgm:spPr/>
    </dgm:pt>
    <dgm:pt modelId="{69322628-895D-4C2C-99ED-86887B4424D1}" type="pres">
      <dgm:prSet presAssocID="{D9743C97-A946-4D0F-A98F-F342D3FDBC27}" presName="hierChild7" presStyleCnt="0"/>
      <dgm:spPr/>
    </dgm:pt>
  </dgm:ptLst>
  <dgm:cxnLst>
    <dgm:cxn modelId="{91617E00-F14E-4ABA-AF69-A5194A87A3FA}" srcId="{72CBE23B-76D5-464E-8E05-8712683165F6}" destId="{5B73CC5F-7BD2-4577-947A-09401C5089D7}" srcOrd="2" destOrd="0" parTransId="{F4A85CCD-21EF-4015-BB10-A336E8669993}" sibTransId="{66BE0992-C580-4BC8-866F-7490C7847A9C}"/>
    <dgm:cxn modelId="{A94FB603-AA49-405E-81DB-3FFDF7A817A0}" type="presOf" srcId="{46DD450E-0BBC-497A-B9B8-59F685919DF1}" destId="{2E4CDEFC-44C8-402D-94EE-17783670F802}" srcOrd="0" destOrd="0" presId="urn:microsoft.com/office/officeart/2008/layout/NameandTitleOrganizationalChart"/>
    <dgm:cxn modelId="{9BC58F05-E447-4A18-A792-8C45D7064610}" type="presOf" srcId="{3DCC8515-C852-44BD-9FC9-67CE5E085E97}" destId="{372773D2-E491-40BF-92B2-2CD4792133B4}" srcOrd="0" destOrd="0" presId="urn:microsoft.com/office/officeart/2008/layout/NameandTitleOrganizationalChart"/>
    <dgm:cxn modelId="{F0501E09-30EF-45F3-BD4D-2A5BD70AF0A6}" type="presOf" srcId="{E2E1E33A-756C-479B-A0B4-DBF00A1FD182}" destId="{480DBF23-1172-4D58-A4FC-BD1BD106C71C}" srcOrd="0" destOrd="0" presId="urn:microsoft.com/office/officeart/2008/layout/NameandTitleOrganizationalChart"/>
    <dgm:cxn modelId="{FAA6B30B-9969-465D-B030-BB1D5DE09CB9}" srcId="{99B7FBE5-415F-4A15-9760-FD9CF0E89F22}" destId="{672B0EE2-C30E-4C7E-A982-16C75F452738}" srcOrd="0" destOrd="0" parTransId="{485AB30D-BAEF-42EC-B751-4EA976AADCF5}" sibTransId="{9159DED8-83EA-473B-85F6-A91ECAC591EF}"/>
    <dgm:cxn modelId="{E71D5D0C-D817-44F9-BBF9-8A2B449A9574}" type="presOf" srcId="{4161A03E-01D7-4FF8-913C-229330DF890F}" destId="{652C0287-751D-44B9-A0EA-892864FB7E61}" srcOrd="0" destOrd="0" presId="urn:microsoft.com/office/officeart/2008/layout/NameandTitleOrganizationalChart"/>
    <dgm:cxn modelId="{0F182912-CF62-43E5-A839-17BB987CDB1E}" type="presOf" srcId="{99B7FBE5-415F-4A15-9760-FD9CF0E89F22}" destId="{63542BC9-3829-4ED5-9861-F1B351E31B3A}" srcOrd="1" destOrd="0" presId="urn:microsoft.com/office/officeart/2008/layout/NameandTitleOrganizationalChart"/>
    <dgm:cxn modelId="{46E54014-411F-412B-8D53-DED0F19B354F}" type="presOf" srcId="{A9C75913-956E-4142-8791-973C69452AA4}" destId="{535DAFC6-A66C-4DD4-A50A-265937C02D53}" srcOrd="0" destOrd="0" presId="urn:microsoft.com/office/officeart/2008/layout/NameandTitleOrganizationalChart"/>
    <dgm:cxn modelId="{CDA9F715-E1EF-4E52-9077-5679263ABD38}" srcId="{672B0EE2-C30E-4C7E-A982-16C75F452738}" destId="{8EEA97EC-C361-4F10-B512-C0CE568C8DF6}" srcOrd="0" destOrd="0" parTransId="{ADAE56D3-C02D-4BE8-B2CB-B29B14254034}" sibTransId="{E2E1E33A-756C-479B-A0B4-DBF00A1FD182}"/>
    <dgm:cxn modelId="{4DABE61A-7D25-4B47-B8D4-9283E0B9E1F9}" srcId="{D9EC6752-AF3A-4630-9DFC-362241BF093A}" destId="{E46F4333-9E7F-4F80-B0E6-7A67E2E1E984}" srcOrd="0" destOrd="0" parTransId="{AB6865CA-6C03-41E5-8755-42F682B9F1C0}" sibTransId="{E99776C0-D378-4815-BFD3-61E80BC02131}"/>
    <dgm:cxn modelId="{B6E7FE1A-F577-404D-8DD0-A7BDA9EFCB02}" srcId="{E46F4333-9E7F-4F80-B0E6-7A67E2E1E984}" destId="{8E52FE58-3A42-4419-A4FC-ED58F2889801}" srcOrd="0" destOrd="0" parTransId="{2D67AB53-A201-4B14-ACC1-3761367A0AB2}" sibTransId="{23FA7EDD-C7E2-49D4-9403-2ADD096D6C89}"/>
    <dgm:cxn modelId="{46B8981B-BAB1-46DD-8AFD-FA64687D60CA}" type="presOf" srcId="{16DFE8C8-5381-49A7-BB9D-C655AB796E22}" destId="{3A1D1089-2170-4E97-80FD-3ED77D379227}" srcOrd="0" destOrd="0" presId="urn:microsoft.com/office/officeart/2008/layout/NameandTitleOrganizationalChart"/>
    <dgm:cxn modelId="{A9389A24-1AA5-4945-B56C-F8A8F1BD15D8}" type="presOf" srcId="{8EEA97EC-C361-4F10-B512-C0CE568C8DF6}" destId="{000F14B4-A9B0-461A-92D8-C673002E622C}" srcOrd="0" destOrd="0" presId="urn:microsoft.com/office/officeart/2008/layout/NameandTitleOrganizationalChart"/>
    <dgm:cxn modelId="{3792E125-5A6F-4F5E-8FFE-54FACECC37DD}" type="presOf" srcId="{7072F96C-292D-4115-85D4-52F305DE465E}" destId="{CD3AF545-A88D-4C22-A144-971B86099A9E}" srcOrd="1" destOrd="0" presId="urn:microsoft.com/office/officeart/2008/layout/NameandTitleOrganizationalChart"/>
    <dgm:cxn modelId="{5AD45727-9416-4AF5-BA77-4E46B33B980B}" type="presOf" srcId="{AB6865CA-6C03-41E5-8755-42F682B9F1C0}" destId="{EF7E712F-CB86-4084-B25D-E3C3AA6BAA8E}" srcOrd="0" destOrd="0" presId="urn:microsoft.com/office/officeart/2008/layout/NameandTitleOrganizationalChart"/>
    <dgm:cxn modelId="{777BC82A-5DF8-46BC-905E-4B74384C4AB0}" type="presOf" srcId="{A917B5C4-03D1-4B86-AA8E-19EF5F534CB1}" destId="{5A92CCDB-13F4-4DEC-B139-9524298B4C6E}" srcOrd="0" destOrd="0" presId="urn:microsoft.com/office/officeart/2008/layout/NameandTitleOrganizationalChart"/>
    <dgm:cxn modelId="{B635662C-A70F-45F1-99E5-C73464679B42}" type="presOf" srcId="{672B0EE2-C30E-4C7E-A982-16C75F452738}" destId="{6EC698EA-AD12-4544-8678-E6952BFEE9D7}" srcOrd="0" destOrd="0" presId="urn:microsoft.com/office/officeart/2008/layout/NameandTitleOrganizationalChart"/>
    <dgm:cxn modelId="{341EA62D-9A7A-48C4-B48E-9FFC39ABBA3B}" srcId="{031F9232-CC20-4B06-884C-52E5F1A2DEA5}" destId="{D9EC6752-AF3A-4630-9DFC-362241BF093A}" srcOrd="0" destOrd="0" parTransId="{E67CCB21-5274-47CE-8B2C-C48AFBF82461}" sibTransId="{A9C75913-956E-4142-8791-973C69452AA4}"/>
    <dgm:cxn modelId="{89B0A02E-BEC8-4338-8F2B-EA7545BF3F5A}" type="presOf" srcId="{5FC3B17F-B5DD-4BC7-A7AB-903211FAF626}" destId="{EE1FDF2B-8B7E-42F3-B77E-FA9207AF0915}" srcOrd="0" destOrd="0" presId="urn:microsoft.com/office/officeart/2008/layout/NameandTitleOrganizationalChart"/>
    <dgm:cxn modelId="{1C901D30-9FED-459B-9184-06C5763C294D}" type="presOf" srcId="{D9743C97-A946-4D0F-A98F-F342D3FDBC27}" destId="{279E8BE6-11B6-4113-9DAC-B511EEC71F4F}" srcOrd="1" destOrd="0" presId="urn:microsoft.com/office/officeart/2008/layout/NameandTitleOrganizationalChart"/>
    <dgm:cxn modelId="{E7CB053C-E10E-49DE-9DD3-D1A68FADCCD0}" type="presOf" srcId="{D9EC6752-AF3A-4630-9DFC-362241BF093A}" destId="{E69AAF07-395F-497E-B908-82F39C6BC790}" srcOrd="0" destOrd="0" presId="urn:microsoft.com/office/officeart/2008/layout/NameandTitleOrganizationalChart"/>
    <dgm:cxn modelId="{60D1A95C-8691-4EFF-AD82-D3342CEB4ACD}" srcId="{E46F4333-9E7F-4F80-B0E6-7A67E2E1E984}" destId="{99B7FBE5-415F-4A15-9760-FD9CF0E89F22}" srcOrd="1" destOrd="0" parTransId="{6A44D115-5E8F-4938-8AB3-13B745D94446}" sibTransId="{4161A03E-01D7-4FF8-913C-229330DF890F}"/>
    <dgm:cxn modelId="{86AFD75C-9E08-4490-B71F-E26C99CCFB13}" type="presOf" srcId="{5B73CC5F-7BD2-4577-947A-09401C5089D7}" destId="{D5CC1496-D3CA-4759-83C4-F7EC16263822}" srcOrd="0" destOrd="0" presId="urn:microsoft.com/office/officeart/2008/layout/NameandTitleOrganizationalChart"/>
    <dgm:cxn modelId="{0404B05E-3966-4996-B7EC-B98582B982E6}" srcId="{D9EC6752-AF3A-4630-9DFC-362241BF093A}" destId="{D9743C97-A946-4D0F-A98F-F342D3FDBC27}" srcOrd="1" destOrd="0" parTransId="{4A9257F6-C117-4819-A9E7-7BF30796AA31}" sibTransId="{D88DFC4D-9E39-4962-B423-E91A0DC2F3E3}"/>
    <dgm:cxn modelId="{03416361-E185-4A5D-BBDB-CFF4E9B0BE0B}" type="presOf" srcId="{5B73CC5F-7BD2-4577-947A-09401C5089D7}" destId="{F3BE9354-C5DB-4B7D-A016-D9FA57969772}" srcOrd="1" destOrd="0" presId="urn:microsoft.com/office/officeart/2008/layout/NameandTitleOrganizationalChart"/>
    <dgm:cxn modelId="{C9BB3C64-2A0C-494D-B183-81B1C4C84541}" type="presOf" srcId="{4A9257F6-C117-4819-A9E7-7BF30796AA31}" destId="{3F060064-38E1-479D-AC23-1E014875E299}" srcOrd="0" destOrd="0" presId="urn:microsoft.com/office/officeart/2008/layout/NameandTitleOrganizationalChart"/>
    <dgm:cxn modelId="{B2925364-5426-44A1-A814-6623F05D8AC7}" type="presOf" srcId="{F4A85CCD-21EF-4015-BB10-A336E8669993}" destId="{D465C374-C6D5-4CAE-A3D1-A894F6DA7303}" srcOrd="0" destOrd="0" presId="urn:microsoft.com/office/officeart/2008/layout/NameandTitleOrganizationalChart"/>
    <dgm:cxn modelId="{062B1446-FA83-4E6C-BCF7-38971D802B64}" type="presOf" srcId="{99B7FBE5-415F-4A15-9760-FD9CF0E89F22}" destId="{4A774188-5C2A-4CE6-B086-E4D42252E9B6}" srcOrd="0" destOrd="0" presId="urn:microsoft.com/office/officeart/2008/layout/NameandTitleOrganizationalChart"/>
    <dgm:cxn modelId="{88384766-C196-4611-9DB6-D6211EC7AB21}" type="presOf" srcId="{6A44D115-5E8F-4938-8AB3-13B745D94446}" destId="{CEC28B76-8C12-4DCA-A16A-63A5A148260B}" srcOrd="0" destOrd="0" presId="urn:microsoft.com/office/officeart/2008/layout/NameandTitleOrganizationalChart"/>
    <dgm:cxn modelId="{AD450C69-D57C-4506-A665-E49E1EBD2BE2}" srcId="{E46F4333-9E7F-4F80-B0E6-7A67E2E1E984}" destId="{72CBE23B-76D5-464E-8E05-8712683165F6}" srcOrd="2" destOrd="0" parTransId="{3DCC8515-C852-44BD-9FC9-67CE5E085E97}" sibTransId="{1772F37D-76ED-4B09-99F5-2F76F5A9CF79}"/>
    <dgm:cxn modelId="{3F0E6E69-FD4F-4FA8-B65E-B70EFAE1DAA3}" type="presOf" srcId="{672B0EE2-C30E-4C7E-A982-16C75F452738}" destId="{5F84751C-BC16-4CD7-8D81-02A9ADAFD559}" srcOrd="1" destOrd="0" presId="urn:microsoft.com/office/officeart/2008/layout/NameandTitleOrganizationalChart"/>
    <dgm:cxn modelId="{8A0BEB4A-CBE7-4AF6-BF1E-567238364B82}" type="presOf" srcId="{031F9232-CC20-4B06-884C-52E5F1A2DEA5}" destId="{991E2E05-5A46-47AC-B98C-3C029C30DF50}" srcOrd="0" destOrd="0" presId="urn:microsoft.com/office/officeart/2008/layout/NameandTitleOrganizationalChart"/>
    <dgm:cxn modelId="{AACB426D-4BB4-4205-BF1A-421B43A029BC}" type="presOf" srcId="{8EEA97EC-C361-4F10-B512-C0CE568C8DF6}" destId="{92C38E95-44CF-4C0F-BE67-F75E1431710F}" srcOrd="1" destOrd="0" presId="urn:microsoft.com/office/officeart/2008/layout/NameandTitleOrganizationalChart"/>
    <dgm:cxn modelId="{9184D84E-1738-4E3A-B64E-1F604CCA2DE6}" type="presOf" srcId="{46DD450E-0BBC-497A-B9B8-59F685919DF1}" destId="{F75BCB2F-3FD9-45DE-AD6A-2C4AB4E194C8}" srcOrd="1" destOrd="0" presId="urn:microsoft.com/office/officeart/2008/layout/NameandTitleOrganizationalChart"/>
    <dgm:cxn modelId="{0FBA0B50-A80C-48F1-94AE-FD8DA8A1620B}" type="presOf" srcId="{8E52FE58-3A42-4419-A4FC-ED58F2889801}" destId="{278E9636-51A2-4F9B-8278-0FC23C131180}" srcOrd="1" destOrd="0" presId="urn:microsoft.com/office/officeart/2008/layout/NameandTitleOrganizationalChart"/>
    <dgm:cxn modelId="{7A463471-01A8-49C9-AA97-FAB48D10F2FE}" type="presOf" srcId="{E46F4333-9E7F-4F80-B0E6-7A67E2E1E984}" destId="{2D5EC0FE-8A84-4FC5-BB9C-BF4B1654776B}" srcOrd="0" destOrd="0" presId="urn:microsoft.com/office/officeart/2008/layout/NameandTitleOrganizationalChart"/>
    <dgm:cxn modelId="{2A868673-AA85-4D1B-81BF-5285FF49EE22}" type="presOf" srcId="{ADAE56D3-C02D-4BE8-B2CB-B29B14254034}" destId="{C15C57EE-A9F8-49D7-973F-713FD9140F7B}" srcOrd="0" destOrd="0" presId="urn:microsoft.com/office/officeart/2008/layout/NameandTitleOrganizationalChart"/>
    <dgm:cxn modelId="{36B28379-7AC5-4C75-A51A-6858BCEFE93B}" type="presOf" srcId="{E46F4333-9E7F-4F80-B0E6-7A67E2E1E984}" destId="{BF15E49A-EB61-4518-BC4C-28EA664836C5}" srcOrd="1" destOrd="0" presId="urn:microsoft.com/office/officeart/2008/layout/NameandTitleOrganizationalChart"/>
    <dgm:cxn modelId="{771A0A7D-F514-488C-82BE-9A9ECD0EFE41}" type="presOf" srcId="{D9743C97-A946-4D0F-A98F-F342D3FDBC27}" destId="{9F65A343-F940-40BB-9982-959E5B97C031}" srcOrd="0" destOrd="0" presId="urn:microsoft.com/office/officeart/2008/layout/NameandTitleOrganizationalChart"/>
    <dgm:cxn modelId="{E0956A7E-B216-4F54-A2F5-D4E5F0171314}" type="presOf" srcId="{8E52FE58-3A42-4419-A4FC-ED58F2889801}" destId="{CD446CEF-94AF-471F-A575-FFE1DF4E276E}" srcOrd="0" destOrd="0" presId="urn:microsoft.com/office/officeart/2008/layout/NameandTitleOrganizationalChart"/>
    <dgm:cxn modelId="{6689278A-FB0A-4E09-944D-D962F36E3C9F}" type="presOf" srcId="{9159DED8-83EA-473B-85F6-A91ECAC591EF}" destId="{6B3E5D32-EAF1-4846-9460-CE7CAE7CCA3E}" srcOrd="0" destOrd="0" presId="urn:microsoft.com/office/officeart/2008/layout/NameandTitleOrganizationalChart"/>
    <dgm:cxn modelId="{15902595-455D-4AAC-8B8D-9F1BD7E9674E}" type="presOf" srcId="{72CBE23B-76D5-464E-8E05-8712683165F6}" destId="{7CD55E76-1B39-48F5-A575-089E9FCB867E}" srcOrd="0" destOrd="0" presId="urn:microsoft.com/office/officeart/2008/layout/NameandTitleOrganizationalChart"/>
    <dgm:cxn modelId="{4B25E195-4F7F-4C13-939C-D670D4CF391A}" type="presOf" srcId="{1772F37D-76ED-4B09-99F5-2F76F5A9CF79}" destId="{F979A874-51DB-41E0-B58A-83EAB0435DF3}" srcOrd="0" destOrd="0" presId="urn:microsoft.com/office/officeart/2008/layout/NameandTitleOrganizationalChart"/>
    <dgm:cxn modelId="{9CDD5899-EF24-42F0-AB28-6182A5544ADB}" type="presOf" srcId="{56182B4D-68D5-4F5B-B97F-98E82CE73E90}" destId="{5F6E5246-5732-433D-8C69-99B51F0A7ECF}" srcOrd="0" destOrd="0" presId="urn:microsoft.com/office/officeart/2008/layout/NameandTitleOrganizationalChart"/>
    <dgm:cxn modelId="{6FCD869B-B683-4AB2-B7E7-DEBD52DD75FD}" type="presOf" srcId="{807E32D7-1646-4E13-8155-1E764B283E60}" destId="{04E1E22F-E3D9-47ED-82FF-B189D78635BC}" srcOrd="1" destOrd="0" presId="urn:microsoft.com/office/officeart/2008/layout/NameandTitleOrganizationalChart"/>
    <dgm:cxn modelId="{D16F359D-FAE5-4138-825F-2A9BB7541893}" srcId="{46DD450E-0BBC-497A-B9B8-59F685919DF1}" destId="{7072F96C-292D-4115-85D4-52F305DE465E}" srcOrd="0" destOrd="0" parTransId="{A7A66290-6E83-4867-8B08-58E21DC4D613}" sibTransId="{5FC3B17F-B5DD-4BC7-A7AB-903211FAF626}"/>
    <dgm:cxn modelId="{215CBDA1-2F1A-4A02-AD0D-47C65F9890CB}" srcId="{E46F4333-9E7F-4F80-B0E6-7A67E2E1E984}" destId="{46DD450E-0BBC-497A-B9B8-59F685919DF1}" srcOrd="3" destOrd="0" parTransId="{826CEB58-DC45-4A9E-996C-E49300703998}" sibTransId="{A917B5C4-03D1-4B86-AA8E-19EF5F534CB1}"/>
    <dgm:cxn modelId="{596E0DAC-870D-426B-91F0-D8BCC2027CBA}" type="presOf" srcId="{2F72CDFC-CDE1-49D8-8799-0CABC910ED10}" destId="{DD997E6E-1528-4F01-86AE-4F227B2A4DEE}" srcOrd="0" destOrd="0" presId="urn:microsoft.com/office/officeart/2008/layout/NameandTitleOrganizationalChart"/>
    <dgm:cxn modelId="{0EDFB4AE-CB22-44F3-8D3D-23040AEED61A}" type="presOf" srcId="{D9EC6752-AF3A-4630-9DFC-362241BF093A}" destId="{1978484C-DA4C-42ED-B60B-C568F676124C}" srcOrd="1" destOrd="0" presId="urn:microsoft.com/office/officeart/2008/layout/NameandTitleOrganizationalChart"/>
    <dgm:cxn modelId="{2E1EA2BB-33BD-48DC-81DF-797C4B59B16A}" type="presOf" srcId="{D88DFC4D-9E39-4962-B423-E91A0DC2F3E3}" destId="{5EE7AF6C-495C-42A8-843A-407607DFA598}" srcOrd="0" destOrd="0" presId="urn:microsoft.com/office/officeart/2008/layout/NameandTitleOrganizationalChart"/>
    <dgm:cxn modelId="{04B357BD-7FE5-4286-B869-AF6C33BB78A8}" type="presOf" srcId="{66BE0992-C580-4BC8-866F-7490C7847A9C}" destId="{35AE48C9-FEA5-4092-910C-10131319D408}" srcOrd="0" destOrd="0" presId="urn:microsoft.com/office/officeart/2008/layout/NameandTitleOrganizationalChart"/>
    <dgm:cxn modelId="{692167C1-9BE5-4F7F-A9C4-CDDCDFD8DDE1}" type="presOf" srcId="{94380EB8-20A6-4926-9121-E81784748B4A}" destId="{3BA1F60B-BE0E-453C-8408-7FDC96B689A6}" srcOrd="1" destOrd="0" presId="urn:microsoft.com/office/officeart/2008/layout/NameandTitleOrganizationalChart"/>
    <dgm:cxn modelId="{240F1CC3-C2BF-46BA-B790-F5B0BED93960}" type="presOf" srcId="{A7A66290-6E83-4867-8B08-58E21DC4D613}" destId="{E6E348A8-79DA-4950-8D81-3EA242CAD80D}" srcOrd="0" destOrd="0" presId="urn:microsoft.com/office/officeart/2008/layout/NameandTitleOrganizationalChart"/>
    <dgm:cxn modelId="{6D2E00C7-529C-4BE6-AC38-90E97600B197}" type="presOf" srcId="{807E32D7-1646-4E13-8155-1E764B283E60}" destId="{4DBBA99D-38FB-4663-A9DC-43DAD88FCC2A}" srcOrd="0" destOrd="0" presId="urn:microsoft.com/office/officeart/2008/layout/NameandTitleOrganizationalChart"/>
    <dgm:cxn modelId="{678868C9-FE27-4B40-B7D8-559361D42083}" type="presOf" srcId="{23FA7EDD-C7E2-49D4-9403-2ADD096D6C89}" destId="{1C3DE13D-3EE9-4F8D-A174-93AEB8FE10B0}" srcOrd="0" destOrd="0" presId="urn:microsoft.com/office/officeart/2008/layout/NameandTitleOrganizationalChart"/>
    <dgm:cxn modelId="{55DA41CC-EED8-4363-9DB2-BF2343AA663E}" type="presOf" srcId="{826CEB58-DC45-4A9E-996C-E49300703998}" destId="{0511B706-BFC9-4EA4-9F82-525F08E71FE5}" srcOrd="0" destOrd="0" presId="urn:microsoft.com/office/officeart/2008/layout/NameandTitleOrganizationalChart"/>
    <dgm:cxn modelId="{5F5F0ED5-BD41-464B-AC23-5E673CFA10E1}" srcId="{72CBE23B-76D5-464E-8E05-8712683165F6}" destId="{94380EB8-20A6-4926-9121-E81784748B4A}" srcOrd="1" destOrd="0" parTransId="{56182B4D-68D5-4F5B-B97F-98E82CE73E90}" sibTransId="{2F72CDFC-CDE1-49D8-8799-0CABC910ED10}"/>
    <dgm:cxn modelId="{E91188DB-8C91-4E1E-B537-EF0342A1FC6C}" type="presOf" srcId="{72CBE23B-76D5-464E-8E05-8712683165F6}" destId="{67E2C3D9-B7E8-469C-8719-C45521FEE4D5}" srcOrd="1" destOrd="0" presId="urn:microsoft.com/office/officeart/2008/layout/NameandTitleOrganizationalChart"/>
    <dgm:cxn modelId="{C00FCDE1-E58C-4C41-B92C-F4C31DB056FC}" type="presOf" srcId="{7072F96C-292D-4115-85D4-52F305DE465E}" destId="{CC17E975-E4CF-4FD0-A349-2EE50D6E46D2}" srcOrd="0" destOrd="0" presId="urn:microsoft.com/office/officeart/2008/layout/NameandTitleOrganizationalChart"/>
    <dgm:cxn modelId="{1DC68FEE-2C58-4008-9505-E24F89189006}" type="presOf" srcId="{E99776C0-D378-4815-BFD3-61E80BC02131}" destId="{42078519-B1B7-470D-9C1D-AEF9357C2FC4}" srcOrd="0" destOrd="0" presId="urn:microsoft.com/office/officeart/2008/layout/NameandTitleOrganizationalChart"/>
    <dgm:cxn modelId="{0B8CDBF1-7713-4766-B0EC-8F2F60D92899}" type="presOf" srcId="{485AB30D-BAEF-42EC-B751-4EA976AADCF5}" destId="{48BA12C1-058D-4FF5-9830-0A9786CE62BF}" srcOrd="0" destOrd="0" presId="urn:microsoft.com/office/officeart/2008/layout/NameandTitleOrganizationalChart"/>
    <dgm:cxn modelId="{5177D4F2-E7E1-4604-9E8F-5128609A4B57}" type="presOf" srcId="{2D67AB53-A201-4B14-ACC1-3761367A0AB2}" destId="{9929DCB8-828D-4690-AC85-EC0C4ED3D826}" srcOrd="0" destOrd="0" presId="urn:microsoft.com/office/officeart/2008/layout/NameandTitleOrganizationalChart"/>
    <dgm:cxn modelId="{2B7608FA-7779-4F7C-8C7A-B1D269712EB8}" type="presOf" srcId="{94380EB8-20A6-4926-9121-E81784748B4A}" destId="{F80F44B9-9871-42D4-A245-3566F04B56FF}" srcOrd="0" destOrd="0" presId="urn:microsoft.com/office/officeart/2008/layout/NameandTitleOrganizationalChart"/>
    <dgm:cxn modelId="{112689FC-972B-47A2-81FB-C6C6360AB65B}" srcId="{72CBE23B-76D5-464E-8E05-8712683165F6}" destId="{807E32D7-1646-4E13-8155-1E764B283E60}" srcOrd="0" destOrd="0" parTransId="{16DFE8C8-5381-49A7-BB9D-C655AB796E22}" sibTransId="{3D4BE9F0-7566-41B4-8B6A-646D4B4C8F09}"/>
    <dgm:cxn modelId="{8F7958FE-9730-47F9-A28B-3D00706FD7C3}" type="presOf" srcId="{3D4BE9F0-7566-41B4-8B6A-646D4B4C8F09}" destId="{FDEBDC4A-4EFE-4ED6-9C14-0372CC3AB089}" srcOrd="0" destOrd="0" presId="urn:microsoft.com/office/officeart/2008/layout/NameandTitleOrganizationalChart"/>
    <dgm:cxn modelId="{65C24867-0B14-47A7-9C63-7BFB92CD5880}" type="presParOf" srcId="{991E2E05-5A46-47AC-B98C-3C029C30DF50}" destId="{DF9348E0-2337-470A-BBEE-B8D8C2195AB2}" srcOrd="0" destOrd="0" presId="urn:microsoft.com/office/officeart/2008/layout/NameandTitleOrganizationalChart"/>
    <dgm:cxn modelId="{464E8E9F-4F0E-4F45-B065-2E258F9686F6}" type="presParOf" srcId="{DF9348E0-2337-470A-BBEE-B8D8C2195AB2}" destId="{BD4947A9-CFD1-43ED-974A-7286D666A562}" srcOrd="0" destOrd="0" presId="urn:microsoft.com/office/officeart/2008/layout/NameandTitleOrganizationalChart"/>
    <dgm:cxn modelId="{53945726-152E-49BD-B068-F2A4E0EC8E48}" type="presParOf" srcId="{BD4947A9-CFD1-43ED-974A-7286D666A562}" destId="{E69AAF07-395F-497E-B908-82F39C6BC790}" srcOrd="0" destOrd="0" presId="urn:microsoft.com/office/officeart/2008/layout/NameandTitleOrganizationalChart"/>
    <dgm:cxn modelId="{213C0BD0-251A-4CD3-B8E3-4E30AB357CFE}" type="presParOf" srcId="{BD4947A9-CFD1-43ED-974A-7286D666A562}" destId="{535DAFC6-A66C-4DD4-A50A-265937C02D53}" srcOrd="1" destOrd="0" presId="urn:microsoft.com/office/officeart/2008/layout/NameandTitleOrganizationalChart"/>
    <dgm:cxn modelId="{97D6DF77-F57D-4A25-B1E5-FB87D1DB92D9}" type="presParOf" srcId="{BD4947A9-CFD1-43ED-974A-7286D666A562}" destId="{1978484C-DA4C-42ED-B60B-C568F676124C}" srcOrd="2" destOrd="0" presId="urn:microsoft.com/office/officeart/2008/layout/NameandTitleOrganizationalChart"/>
    <dgm:cxn modelId="{A0EF99F1-6682-422B-851F-9C057016A107}" type="presParOf" srcId="{DF9348E0-2337-470A-BBEE-B8D8C2195AB2}" destId="{A6B2F92B-E809-4696-8D06-4AFECF3395F5}" srcOrd="1" destOrd="0" presId="urn:microsoft.com/office/officeart/2008/layout/NameandTitleOrganizationalChart"/>
    <dgm:cxn modelId="{66C919B0-2D16-4BFB-9595-7AD4A8819F8F}" type="presParOf" srcId="{A6B2F92B-E809-4696-8D06-4AFECF3395F5}" destId="{EF7E712F-CB86-4084-B25D-E3C3AA6BAA8E}" srcOrd="0" destOrd="0" presId="urn:microsoft.com/office/officeart/2008/layout/NameandTitleOrganizationalChart"/>
    <dgm:cxn modelId="{809A6838-C68B-414A-AF84-C52FA7A5233F}" type="presParOf" srcId="{A6B2F92B-E809-4696-8D06-4AFECF3395F5}" destId="{35A92C1A-8EA9-4CA3-8BFD-BEA83C836286}" srcOrd="1" destOrd="0" presId="urn:microsoft.com/office/officeart/2008/layout/NameandTitleOrganizationalChart"/>
    <dgm:cxn modelId="{0EEF6E9D-077C-4147-961C-1ECFE3C6C022}" type="presParOf" srcId="{35A92C1A-8EA9-4CA3-8BFD-BEA83C836286}" destId="{ABA680D0-F77B-4373-8708-2E0BF391B77B}" srcOrd="0" destOrd="0" presId="urn:microsoft.com/office/officeart/2008/layout/NameandTitleOrganizationalChart"/>
    <dgm:cxn modelId="{247C3431-DF91-4956-967C-C67F19AE0B3C}" type="presParOf" srcId="{ABA680D0-F77B-4373-8708-2E0BF391B77B}" destId="{2D5EC0FE-8A84-4FC5-BB9C-BF4B1654776B}" srcOrd="0" destOrd="0" presId="urn:microsoft.com/office/officeart/2008/layout/NameandTitleOrganizationalChart"/>
    <dgm:cxn modelId="{C03C1A2A-DE40-47A8-88A2-7A6BD5F00F48}" type="presParOf" srcId="{ABA680D0-F77B-4373-8708-2E0BF391B77B}" destId="{42078519-B1B7-470D-9C1D-AEF9357C2FC4}" srcOrd="1" destOrd="0" presId="urn:microsoft.com/office/officeart/2008/layout/NameandTitleOrganizationalChart"/>
    <dgm:cxn modelId="{DE1C9AE3-214B-4C8A-9459-93F5C1F45C66}" type="presParOf" srcId="{ABA680D0-F77B-4373-8708-2E0BF391B77B}" destId="{BF15E49A-EB61-4518-BC4C-28EA664836C5}" srcOrd="2" destOrd="0" presId="urn:microsoft.com/office/officeart/2008/layout/NameandTitleOrganizationalChart"/>
    <dgm:cxn modelId="{149983D1-E8EE-4A37-83C8-4056F0142A41}" type="presParOf" srcId="{35A92C1A-8EA9-4CA3-8BFD-BEA83C836286}" destId="{0D59755C-CA32-4C5D-BC27-E242601E95E5}" srcOrd="1" destOrd="0" presId="urn:microsoft.com/office/officeart/2008/layout/NameandTitleOrganizationalChart"/>
    <dgm:cxn modelId="{30DB7D21-90A3-40DE-A77F-D598424D379E}" type="presParOf" srcId="{0D59755C-CA32-4C5D-BC27-E242601E95E5}" destId="{9929DCB8-828D-4690-AC85-EC0C4ED3D826}" srcOrd="0" destOrd="0" presId="urn:microsoft.com/office/officeart/2008/layout/NameandTitleOrganizationalChart"/>
    <dgm:cxn modelId="{929C90DB-434F-495D-A9BF-CB557AC39A1C}" type="presParOf" srcId="{0D59755C-CA32-4C5D-BC27-E242601E95E5}" destId="{DB6E711E-192F-4958-AC82-ABEF96652F17}" srcOrd="1" destOrd="0" presId="urn:microsoft.com/office/officeart/2008/layout/NameandTitleOrganizationalChart"/>
    <dgm:cxn modelId="{457F593B-3C7D-4E6F-8DCF-444B2E057DFB}" type="presParOf" srcId="{DB6E711E-192F-4958-AC82-ABEF96652F17}" destId="{B1A0872A-42BA-494E-9704-24C108694949}" srcOrd="0" destOrd="0" presId="urn:microsoft.com/office/officeart/2008/layout/NameandTitleOrganizationalChart"/>
    <dgm:cxn modelId="{EBD4525A-4672-4B49-AF52-CDF378C92D25}" type="presParOf" srcId="{B1A0872A-42BA-494E-9704-24C108694949}" destId="{CD446CEF-94AF-471F-A575-FFE1DF4E276E}" srcOrd="0" destOrd="0" presId="urn:microsoft.com/office/officeart/2008/layout/NameandTitleOrganizationalChart"/>
    <dgm:cxn modelId="{4BC4A7D2-1279-49D3-AB86-7B11D3AC6FF6}" type="presParOf" srcId="{B1A0872A-42BA-494E-9704-24C108694949}" destId="{1C3DE13D-3EE9-4F8D-A174-93AEB8FE10B0}" srcOrd="1" destOrd="0" presId="urn:microsoft.com/office/officeart/2008/layout/NameandTitleOrganizationalChart"/>
    <dgm:cxn modelId="{68C10D61-3874-4A80-8C9B-14BE8A44ABE5}" type="presParOf" srcId="{B1A0872A-42BA-494E-9704-24C108694949}" destId="{278E9636-51A2-4F9B-8278-0FC23C131180}" srcOrd="2" destOrd="0" presId="urn:microsoft.com/office/officeart/2008/layout/NameandTitleOrganizationalChart"/>
    <dgm:cxn modelId="{BC07226E-3340-48AB-B579-AFC9D2B7F77B}" type="presParOf" srcId="{DB6E711E-192F-4958-AC82-ABEF96652F17}" destId="{6DAC0838-5AE6-4578-8141-BCD3A3DC98B1}" srcOrd="1" destOrd="0" presId="urn:microsoft.com/office/officeart/2008/layout/NameandTitleOrganizationalChart"/>
    <dgm:cxn modelId="{68AB49E0-043E-41C8-B192-85984BBE7020}" type="presParOf" srcId="{DB6E711E-192F-4958-AC82-ABEF96652F17}" destId="{0DC14177-4480-47C6-B6A8-BACFD967C36D}" srcOrd="2" destOrd="0" presId="urn:microsoft.com/office/officeart/2008/layout/NameandTitleOrganizationalChart"/>
    <dgm:cxn modelId="{CE64EE5D-220D-4F99-8F0A-3115EE61C871}" type="presParOf" srcId="{0D59755C-CA32-4C5D-BC27-E242601E95E5}" destId="{CEC28B76-8C12-4DCA-A16A-63A5A148260B}" srcOrd="2" destOrd="0" presId="urn:microsoft.com/office/officeart/2008/layout/NameandTitleOrganizationalChart"/>
    <dgm:cxn modelId="{7DC2ABF3-E70F-477E-B4EF-EAE8F07C7DEA}" type="presParOf" srcId="{0D59755C-CA32-4C5D-BC27-E242601E95E5}" destId="{6D21967D-42C9-4E0C-82BE-DBFEAED90CED}" srcOrd="3" destOrd="0" presId="urn:microsoft.com/office/officeart/2008/layout/NameandTitleOrganizationalChart"/>
    <dgm:cxn modelId="{C6FFFF34-42D0-478D-A207-51BF51DA2A5D}" type="presParOf" srcId="{6D21967D-42C9-4E0C-82BE-DBFEAED90CED}" destId="{FF2708AF-E5DE-4C62-BD6A-16AB37B89E9A}" srcOrd="0" destOrd="0" presId="urn:microsoft.com/office/officeart/2008/layout/NameandTitleOrganizationalChart"/>
    <dgm:cxn modelId="{BF92BB02-F5D1-4425-BDEC-EA2E3D34DB44}" type="presParOf" srcId="{FF2708AF-E5DE-4C62-BD6A-16AB37B89E9A}" destId="{4A774188-5C2A-4CE6-B086-E4D42252E9B6}" srcOrd="0" destOrd="0" presId="urn:microsoft.com/office/officeart/2008/layout/NameandTitleOrganizationalChart"/>
    <dgm:cxn modelId="{E6E5D838-6FA1-4A71-A5C8-F07585D79828}" type="presParOf" srcId="{FF2708AF-E5DE-4C62-BD6A-16AB37B89E9A}" destId="{652C0287-751D-44B9-A0EA-892864FB7E61}" srcOrd="1" destOrd="0" presId="urn:microsoft.com/office/officeart/2008/layout/NameandTitleOrganizationalChart"/>
    <dgm:cxn modelId="{C7001ACC-85F1-462E-B640-359591BAFEBC}" type="presParOf" srcId="{FF2708AF-E5DE-4C62-BD6A-16AB37B89E9A}" destId="{63542BC9-3829-4ED5-9861-F1B351E31B3A}" srcOrd="2" destOrd="0" presId="urn:microsoft.com/office/officeart/2008/layout/NameandTitleOrganizationalChart"/>
    <dgm:cxn modelId="{B9184C56-CBB4-4A72-A623-80E2128FE16F}" type="presParOf" srcId="{6D21967D-42C9-4E0C-82BE-DBFEAED90CED}" destId="{630AAB69-3B5C-4EFC-93BA-1B19E98C2EEB}" srcOrd="1" destOrd="0" presId="urn:microsoft.com/office/officeart/2008/layout/NameandTitleOrganizationalChart"/>
    <dgm:cxn modelId="{DC549455-0BDC-4830-899D-D6386FEB83AB}" type="presParOf" srcId="{630AAB69-3B5C-4EFC-93BA-1B19E98C2EEB}" destId="{48BA12C1-058D-4FF5-9830-0A9786CE62BF}" srcOrd="0" destOrd="0" presId="urn:microsoft.com/office/officeart/2008/layout/NameandTitleOrganizationalChart"/>
    <dgm:cxn modelId="{68D390C4-D393-45F1-B155-9CFB6E6A8BFD}" type="presParOf" srcId="{630AAB69-3B5C-4EFC-93BA-1B19E98C2EEB}" destId="{3B39EC57-2C2F-4B48-AE51-CEA28ED9BF7F}" srcOrd="1" destOrd="0" presId="urn:microsoft.com/office/officeart/2008/layout/NameandTitleOrganizationalChart"/>
    <dgm:cxn modelId="{48B077A7-A091-40F3-8502-5DC223673834}" type="presParOf" srcId="{3B39EC57-2C2F-4B48-AE51-CEA28ED9BF7F}" destId="{DB08D0EF-FE49-4C58-8387-8A529E3DD70C}" srcOrd="0" destOrd="0" presId="urn:microsoft.com/office/officeart/2008/layout/NameandTitleOrganizationalChart"/>
    <dgm:cxn modelId="{D86E25CC-20D4-4D70-925D-61929AFD7FED}" type="presParOf" srcId="{DB08D0EF-FE49-4C58-8387-8A529E3DD70C}" destId="{6EC698EA-AD12-4544-8678-E6952BFEE9D7}" srcOrd="0" destOrd="0" presId="urn:microsoft.com/office/officeart/2008/layout/NameandTitleOrganizationalChart"/>
    <dgm:cxn modelId="{D7AB249B-90F5-466F-B561-9CE8AC3231DB}" type="presParOf" srcId="{DB08D0EF-FE49-4C58-8387-8A529E3DD70C}" destId="{6B3E5D32-EAF1-4846-9460-CE7CAE7CCA3E}" srcOrd="1" destOrd="0" presId="urn:microsoft.com/office/officeart/2008/layout/NameandTitleOrganizationalChart"/>
    <dgm:cxn modelId="{9D3A79EA-48E7-43BD-A825-C681DDE62850}" type="presParOf" srcId="{DB08D0EF-FE49-4C58-8387-8A529E3DD70C}" destId="{5F84751C-BC16-4CD7-8D81-02A9ADAFD559}" srcOrd="2" destOrd="0" presId="urn:microsoft.com/office/officeart/2008/layout/NameandTitleOrganizationalChart"/>
    <dgm:cxn modelId="{5128DED3-FE3A-4D3D-B8CC-E64494FA6B19}" type="presParOf" srcId="{3B39EC57-2C2F-4B48-AE51-CEA28ED9BF7F}" destId="{645FD6ED-5FB0-488F-93C7-2DEED3FAC535}" srcOrd="1" destOrd="0" presId="urn:microsoft.com/office/officeart/2008/layout/NameandTitleOrganizationalChart"/>
    <dgm:cxn modelId="{A305AD42-CE11-4B4C-9D19-F9E3B5E4CD8D}" type="presParOf" srcId="{645FD6ED-5FB0-488F-93C7-2DEED3FAC535}" destId="{C15C57EE-A9F8-49D7-973F-713FD9140F7B}" srcOrd="0" destOrd="0" presId="urn:microsoft.com/office/officeart/2008/layout/NameandTitleOrganizationalChart"/>
    <dgm:cxn modelId="{46CB152F-3390-442E-B1E3-AF358680D26C}" type="presParOf" srcId="{645FD6ED-5FB0-488F-93C7-2DEED3FAC535}" destId="{D11CA93D-C961-4A24-A315-C519F6C56B08}" srcOrd="1" destOrd="0" presId="urn:microsoft.com/office/officeart/2008/layout/NameandTitleOrganizationalChart"/>
    <dgm:cxn modelId="{9D2B8E8A-98BF-4A16-89DA-E6FFBF5D36BD}" type="presParOf" srcId="{D11CA93D-C961-4A24-A315-C519F6C56B08}" destId="{F51A4DD4-95EA-426B-81DD-C0231CFE161F}" srcOrd="0" destOrd="0" presId="urn:microsoft.com/office/officeart/2008/layout/NameandTitleOrganizationalChart"/>
    <dgm:cxn modelId="{CDFEEB06-C777-49D2-8127-E0155981C1D8}" type="presParOf" srcId="{F51A4DD4-95EA-426B-81DD-C0231CFE161F}" destId="{000F14B4-A9B0-461A-92D8-C673002E622C}" srcOrd="0" destOrd="0" presId="urn:microsoft.com/office/officeart/2008/layout/NameandTitleOrganizationalChart"/>
    <dgm:cxn modelId="{FAE5107F-58DC-4BAB-BB38-C5103BF77757}" type="presParOf" srcId="{F51A4DD4-95EA-426B-81DD-C0231CFE161F}" destId="{480DBF23-1172-4D58-A4FC-BD1BD106C71C}" srcOrd="1" destOrd="0" presId="urn:microsoft.com/office/officeart/2008/layout/NameandTitleOrganizationalChart"/>
    <dgm:cxn modelId="{22CDDCB4-FED4-4D29-B690-5B96483B3A45}" type="presParOf" srcId="{F51A4DD4-95EA-426B-81DD-C0231CFE161F}" destId="{92C38E95-44CF-4C0F-BE67-F75E1431710F}" srcOrd="2" destOrd="0" presId="urn:microsoft.com/office/officeart/2008/layout/NameandTitleOrganizationalChart"/>
    <dgm:cxn modelId="{232EB5C0-D74E-40E5-A1BA-E15DE80CF205}" type="presParOf" srcId="{D11CA93D-C961-4A24-A315-C519F6C56B08}" destId="{FE825D65-7F93-42AF-B7B4-A07CAC141924}" srcOrd="1" destOrd="0" presId="urn:microsoft.com/office/officeart/2008/layout/NameandTitleOrganizationalChart"/>
    <dgm:cxn modelId="{481E60D5-9CA0-4041-9649-2DD55F366FAE}" type="presParOf" srcId="{D11CA93D-C961-4A24-A315-C519F6C56B08}" destId="{02EE262A-08E0-4210-879A-CA07635DF4DE}" srcOrd="2" destOrd="0" presId="urn:microsoft.com/office/officeart/2008/layout/NameandTitleOrganizationalChart"/>
    <dgm:cxn modelId="{1F358BB4-1D56-404B-A519-43679120B7B9}" type="presParOf" srcId="{3B39EC57-2C2F-4B48-AE51-CEA28ED9BF7F}" destId="{1511ECBC-F6EC-481D-BD20-588D620E0D3F}" srcOrd="2" destOrd="0" presId="urn:microsoft.com/office/officeart/2008/layout/NameandTitleOrganizationalChart"/>
    <dgm:cxn modelId="{7C4C8994-24A8-45AB-AC3C-480D006ACBC6}" type="presParOf" srcId="{6D21967D-42C9-4E0C-82BE-DBFEAED90CED}" destId="{414DA990-CBE0-4F33-827D-CB4AB7154F55}" srcOrd="2" destOrd="0" presId="urn:microsoft.com/office/officeart/2008/layout/NameandTitleOrganizationalChart"/>
    <dgm:cxn modelId="{3DB4861B-0FE5-4775-9B9B-F7BA5926E952}" type="presParOf" srcId="{0D59755C-CA32-4C5D-BC27-E242601E95E5}" destId="{372773D2-E491-40BF-92B2-2CD4792133B4}" srcOrd="4" destOrd="0" presId="urn:microsoft.com/office/officeart/2008/layout/NameandTitleOrganizationalChart"/>
    <dgm:cxn modelId="{43C56142-2D4A-49EF-B240-C8DD986F3E21}" type="presParOf" srcId="{0D59755C-CA32-4C5D-BC27-E242601E95E5}" destId="{2AD403E3-9256-4B8E-AFE0-90BB46776E85}" srcOrd="5" destOrd="0" presId="urn:microsoft.com/office/officeart/2008/layout/NameandTitleOrganizationalChart"/>
    <dgm:cxn modelId="{2BD74CAC-2740-41EA-8A06-4B79531679A6}" type="presParOf" srcId="{2AD403E3-9256-4B8E-AFE0-90BB46776E85}" destId="{48716E32-2AD1-427C-95D8-8CCB549B5172}" srcOrd="0" destOrd="0" presId="urn:microsoft.com/office/officeart/2008/layout/NameandTitleOrganizationalChart"/>
    <dgm:cxn modelId="{017048AD-67EC-496E-BA51-EFB0B2590275}" type="presParOf" srcId="{48716E32-2AD1-427C-95D8-8CCB549B5172}" destId="{7CD55E76-1B39-48F5-A575-089E9FCB867E}" srcOrd="0" destOrd="0" presId="urn:microsoft.com/office/officeart/2008/layout/NameandTitleOrganizationalChart"/>
    <dgm:cxn modelId="{3F6C71FB-3888-4E5B-BC61-B25EF2743E90}" type="presParOf" srcId="{48716E32-2AD1-427C-95D8-8CCB549B5172}" destId="{F979A874-51DB-41E0-B58A-83EAB0435DF3}" srcOrd="1" destOrd="0" presId="urn:microsoft.com/office/officeart/2008/layout/NameandTitleOrganizationalChart"/>
    <dgm:cxn modelId="{CD61F64F-B84B-47D9-B4C5-7F465F66A449}" type="presParOf" srcId="{48716E32-2AD1-427C-95D8-8CCB549B5172}" destId="{67E2C3D9-B7E8-469C-8719-C45521FEE4D5}" srcOrd="2" destOrd="0" presId="urn:microsoft.com/office/officeart/2008/layout/NameandTitleOrganizationalChart"/>
    <dgm:cxn modelId="{3A2C18F6-4393-4537-93C1-93BDF7ED0C9E}" type="presParOf" srcId="{2AD403E3-9256-4B8E-AFE0-90BB46776E85}" destId="{E75095C0-1009-4867-B28C-19358AA31DAD}" srcOrd="1" destOrd="0" presId="urn:microsoft.com/office/officeart/2008/layout/NameandTitleOrganizationalChart"/>
    <dgm:cxn modelId="{CA7C53A9-732D-4EF0-8234-D5DFDEB48432}" type="presParOf" srcId="{E75095C0-1009-4867-B28C-19358AA31DAD}" destId="{3A1D1089-2170-4E97-80FD-3ED77D379227}" srcOrd="0" destOrd="0" presId="urn:microsoft.com/office/officeart/2008/layout/NameandTitleOrganizationalChart"/>
    <dgm:cxn modelId="{E9956255-893F-4B70-9126-DD204147A590}" type="presParOf" srcId="{E75095C0-1009-4867-B28C-19358AA31DAD}" destId="{E4EECEDC-16F6-4DE6-9B77-29C7217F7396}" srcOrd="1" destOrd="0" presId="urn:microsoft.com/office/officeart/2008/layout/NameandTitleOrganizationalChart"/>
    <dgm:cxn modelId="{A618F54B-66C7-48C2-B266-0D78EF94282E}" type="presParOf" srcId="{E4EECEDC-16F6-4DE6-9B77-29C7217F7396}" destId="{C1D8A34B-2A42-44BD-9227-08B2093007CE}" srcOrd="0" destOrd="0" presId="urn:microsoft.com/office/officeart/2008/layout/NameandTitleOrganizationalChart"/>
    <dgm:cxn modelId="{7D09A075-802C-4118-8B97-293D25A57F29}" type="presParOf" srcId="{C1D8A34B-2A42-44BD-9227-08B2093007CE}" destId="{4DBBA99D-38FB-4663-A9DC-43DAD88FCC2A}" srcOrd="0" destOrd="0" presId="urn:microsoft.com/office/officeart/2008/layout/NameandTitleOrganizationalChart"/>
    <dgm:cxn modelId="{E0538188-7845-4A47-BA37-045272A5705D}" type="presParOf" srcId="{C1D8A34B-2A42-44BD-9227-08B2093007CE}" destId="{FDEBDC4A-4EFE-4ED6-9C14-0372CC3AB089}" srcOrd="1" destOrd="0" presId="urn:microsoft.com/office/officeart/2008/layout/NameandTitleOrganizationalChart"/>
    <dgm:cxn modelId="{A3277754-3542-4A3D-836D-6E0D0BC16448}" type="presParOf" srcId="{C1D8A34B-2A42-44BD-9227-08B2093007CE}" destId="{04E1E22F-E3D9-47ED-82FF-B189D78635BC}" srcOrd="2" destOrd="0" presId="urn:microsoft.com/office/officeart/2008/layout/NameandTitleOrganizationalChart"/>
    <dgm:cxn modelId="{1825BB7F-AFBF-4B18-BCBA-7F75897F25B7}" type="presParOf" srcId="{E4EECEDC-16F6-4DE6-9B77-29C7217F7396}" destId="{9BD0A8C4-949F-433C-A021-3BF721851428}" srcOrd="1" destOrd="0" presId="urn:microsoft.com/office/officeart/2008/layout/NameandTitleOrganizationalChart"/>
    <dgm:cxn modelId="{EC833DE6-C26C-4A74-AFF9-AAFE78500092}" type="presParOf" srcId="{E4EECEDC-16F6-4DE6-9B77-29C7217F7396}" destId="{51E6FF36-13FD-4FFF-AA54-F170C42A71E7}" srcOrd="2" destOrd="0" presId="urn:microsoft.com/office/officeart/2008/layout/NameandTitleOrganizationalChart"/>
    <dgm:cxn modelId="{F1005F55-81F3-46AE-9848-0649E20232CA}" type="presParOf" srcId="{E75095C0-1009-4867-B28C-19358AA31DAD}" destId="{5F6E5246-5732-433D-8C69-99B51F0A7ECF}" srcOrd="2" destOrd="0" presId="urn:microsoft.com/office/officeart/2008/layout/NameandTitleOrganizationalChart"/>
    <dgm:cxn modelId="{FC56273A-1CDE-4CC1-BADF-EA31242F97BA}" type="presParOf" srcId="{E75095C0-1009-4867-B28C-19358AA31DAD}" destId="{EDFF35A6-AFC0-40DA-98B6-1D2707648D0A}" srcOrd="3" destOrd="0" presId="urn:microsoft.com/office/officeart/2008/layout/NameandTitleOrganizationalChart"/>
    <dgm:cxn modelId="{2C498048-5B41-4824-B573-199737604BDE}" type="presParOf" srcId="{EDFF35A6-AFC0-40DA-98B6-1D2707648D0A}" destId="{AB293122-5596-4C94-A743-06458F47C2DD}" srcOrd="0" destOrd="0" presId="urn:microsoft.com/office/officeart/2008/layout/NameandTitleOrganizationalChart"/>
    <dgm:cxn modelId="{3DAA84D7-32C9-4357-B0F9-47B0556425C9}" type="presParOf" srcId="{AB293122-5596-4C94-A743-06458F47C2DD}" destId="{F80F44B9-9871-42D4-A245-3566F04B56FF}" srcOrd="0" destOrd="0" presId="urn:microsoft.com/office/officeart/2008/layout/NameandTitleOrganizationalChart"/>
    <dgm:cxn modelId="{846DB18C-58BB-4A3C-B78C-2F13BD4F060A}" type="presParOf" srcId="{AB293122-5596-4C94-A743-06458F47C2DD}" destId="{DD997E6E-1528-4F01-86AE-4F227B2A4DEE}" srcOrd="1" destOrd="0" presId="urn:microsoft.com/office/officeart/2008/layout/NameandTitleOrganizationalChart"/>
    <dgm:cxn modelId="{CB5218FE-A84C-40D9-9304-C6ABEF43B7F6}" type="presParOf" srcId="{AB293122-5596-4C94-A743-06458F47C2DD}" destId="{3BA1F60B-BE0E-453C-8408-7FDC96B689A6}" srcOrd="2" destOrd="0" presId="urn:microsoft.com/office/officeart/2008/layout/NameandTitleOrganizationalChart"/>
    <dgm:cxn modelId="{83232C3C-0FE1-4C87-80B5-8FAE85D13AD0}" type="presParOf" srcId="{EDFF35A6-AFC0-40DA-98B6-1D2707648D0A}" destId="{531FB68F-F70E-4E31-8C01-0E06F6D31C74}" srcOrd="1" destOrd="0" presId="urn:microsoft.com/office/officeart/2008/layout/NameandTitleOrganizationalChart"/>
    <dgm:cxn modelId="{8BDF2311-985B-45FF-8BB7-ED151088FA5F}" type="presParOf" srcId="{EDFF35A6-AFC0-40DA-98B6-1D2707648D0A}" destId="{8EC607FA-1CF9-4AE7-AC6A-6C8D620966C1}" srcOrd="2" destOrd="0" presId="urn:microsoft.com/office/officeart/2008/layout/NameandTitleOrganizationalChart"/>
    <dgm:cxn modelId="{8AA0125A-F308-4DCB-8642-368689A7E8F9}" type="presParOf" srcId="{E75095C0-1009-4867-B28C-19358AA31DAD}" destId="{D465C374-C6D5-4CAE-A3D1-A894F6DA7303}" srcOrd="4" destOrd="0" presId="urn:microsoft.com/office/officeart/2008/layout/NameandTitleOrganizationalChart"/>
    <dgm:cxn modelId="{560E9BF8-AA15-4B6B-A5A7-6FEB5D781E06}" type="presParOf" srcId="{E75095C0-1009-4867-B28C-19358AA31DAD}" destId="{9247F809-5707-463A-9CDF-ACC0B5602DA2}" srcOrd="5" destOrd="0" presId="urn:microsoft.com/office/officeart/2008/layout/NameandTitleOrganizationalChart"/>
    <dgm:cxn modelId="{A93C1326-D115-43DB-B670-81993453D07F}" type="presParOf" srcId="{9247F809-5707-463A-9CDF-ACC0B5602DA2}" destId="{C5700B64-4E86-4D0D-A6BC-B859CF5F2999}" srcOrd="0" destOrd="0" presId="urn:microsoft.com/office/officeart/2008/layout/NameandTitleOrganizationalChart"/>
    <dgm:cxn modelId="{1D512B0C-21F1-4448-9C59-000FAF528197}" type="presParOf" srcId="{C5700B64-4E86-4D0D-A6BC-B859CF5F2999}" destId="{D5CC1496-D3CA-4759-83C4-F7EC16263822}" srcOrd="0" destOrd="0" presId="urn:microsoft.com/office/officeart/2008/layout/NameandTitleOrganizationalChart"/>
    <dgm:cxn modelId="{1D144E95-1D2A-4EFD-AB72-5D2D98A9A445}" type="presParOf" srcId="{C5700B64-4E86-4D0D-A6BC-B859CF5F2999}" destId="{35AE48C9-FEA5-4092-910C-10131319D408}" srcOrd="1" destOrd="0" presId="urn:microsoft.com/office/officeart/2008/layout/NameandTitleOrganizationalChart"/>
    <dgm:cxn modelId="{D5460688-A398-4CE7-B480-0F7187EA05A2}" type="presParOf" srcId="{C5700B64-4E86-4D0D-A6BC-B859CF5F2999}" destId="{F3BE9354-C5DB-4B7D-A016-D9FA57969772}" srcOrd="2" destOrd="0" presId="urn:microsoft.com/office/officeart/2008/layout/NameandTitleOrganizationalChart"/>
    <dgm:cxn modelId="{4F35A51C-BD23-4553-BFEB-8875C38D9A44}" type="presParOf" srcId="{9247F809-5707-463A-9CDF-ACC0B5602DA2}" destId="{0B28C730-2469-453A-9EEB-38B6F7EAF0E6}" srcOrd="1" destOrd="0" presId="urn:microsoft.com/office/officeart/2008/layout/NameandTitleOrganizationalChart"/>
    <dgm:cxn modelId="{A1FB134A-1AE4-429F-8437-F79AD21E7531}" type="presParOf" srcId="{9247F809-5707-463A-9CDF-ACC0B5602DA2}" destId="{6D35D3D0-B7A8-4269-803E-1663F224AC6D}" srcOrd="2" destOrd="0" presId="urn:microsoft.com/office/officeart/2008/layout/NameandTitleOrganizationalChart"/>
    <dgm:cxn modelId="{5BA4197C-9FF1-4B64-82AB-E5E8DCA71A84}" type="presParOf" srcId="{2AD403E3-9256-4B8E-AFE0-90BB46776E85}" destId="{C47550D8-E040-4618-BF32-A7505D21A3AD}" srcOrd="2" destOrd="0" presId="urn:microsoft.com/office/officeart/2008/layout/NameandTitleOrganizationalChart"/>
    <dgm:cxn modelId="{F4AE7552-1A5D-4027-9981-9F9A85F29B97}" type="presParOf" srcId="{0D59755C-CA32-4C5D-BC27-E242601E95E5}" destId="{0511B706-BFC9-4EA4-9F82-525F08E71FE5}" srcOrd="6" destOrd="0" presId="urn:microsoft.com/office/officeart/2008/layout/NameandTitleOrganizationalChart"/>
    <dgm:cxn modelId="{727417B7-3774-48E3-945F-C8E73B8BBAAA}" type="presParOf" srcId="{0D59755C-CA32-4C5D-BC27-E242601E95E5}" destId="{78AB99BD-5B70-43B0-ABEB-320F6F9CE6A7}" srcOrd="7" destOrd="0" presId="urn:microsoft.com/office/officeart/2008/layout/NameandTitleOrganizationalChart"/>
    <dgm:cxn modelId="{617666AD-D7E3-4C5B-B078-8F716F41A56F}" type="presParOf" srcId="{78AB99BD-5B70-43B0-ABEB-320F6F9CE6A7}" destId="{64CE2BA2-CA3C-4564-9E2D-014897E1AF56}" srcOrd="0" destOrd="0" presId="urn:microsoft.com/office/officeart/2008/layout/NameandTitleOrganizationalChart"/>
    <dgm:cxn modelId="{8FC39FCC-9337-435B-9FE8-14398CD4F2B8}" type="presParOf" srcId="{64CE2BA2-CA3C-4564-9E2D-014897E1AF56}" destId="{2E4CDEFC-44C8-402D-94EE-17783670F802}" srcOrd="0" destOrd="0" presId="urn:microsoft.com/office/officeart/2008/layout/NameandTitleOrganizationalChart"/>
    <dgm:cxn modelId="{4FEFFF6E-E675-4252-B261-4F4BCF00F987}" type="presParOf" srcId="{64CE2BA2-CA3C-4564-9E2D-014897E1AF56}" destId="{5A92CCDB-13F4-4DEC-B139-9524298B4C6E}" srcOrd="1" destOrd="0" presId="urn:microsoft.com/office/officeart/2008/layout/NameandTitleOrganizationalChart"/>
    <dgm:cxn modelId="{2213F777-FBE9-4ED1-A537-7379E350DC6D}" type="presParOf" srcId="{64CE2BA2-CA3C-4564-9E2D-014897E1AF56}" destId="{F75BCB2F-3FD9-45DE-AD6A-2C4AB4E194C8}" srcOrd="2" destOrd="0" presId="urn:microsoft.com/office/officeart/2008/layout/NameandTitleOrganizationalChart"/>
    <dgm:cxn modelId="{11C22CD8-7F8E-4B02-BE41-CF1F2AD5AC2E}" type="presParOf" srcId="{78AB99BD-5B70-43B0-ABEB-320F6F9CE6A7}" destId="{ABC5E51D-C235-486C-A6E2-CEB4484B6EE6}" srcOrd="1" destOrd="0" presId="urn:microsoft.com/office/officeart/2008/layout/NameandTitleOrganizationalChart"/>
    <dgm:cxn modelId="{1467D993-91D2-47E9-9223-BE3D5126BDA8}" type="presParOf" srcId="{ABC5E51D-C235-486C-A6E2-CEB4484B6EE6}" destId="{E6E348A8-79DA-4950-8D81-3EA242CAD80D}" srcOrd="0" destOrd="0" presId="urn:microsoft.com/office/officeart/2008/layout/NameandTitleOrganizationalChart"/>
    <dgm:cxn modelId="{97806897-C862-46DC-B312-F664F5D52C42}" type="presParOf" srcId="{ABC5E51D-C235-486C-A6E2-CEB4484B6EE6}" destId="{948ADECF-4E69-464D-A29A-1FF61A499A86}" srcOrd="1" destOrd="0" presId="urn:microsoft.com/office/officeart/2008/layout/NameandTitleOrganizationalChart"/>
    <dgm:cxn modelId="{8E5F1EEB-3A0A-4A85-8192-7DD41FD35FE5}" type="presParOf" srcId="{948ADECF-4E69-464D-A29A-1FF61A499A86}" destId="{E530D05F-CD65-430A-B1D9-801412400CD0}" srcOrd="0" destOrd="0" presId="urn:microsoft.com/office/officeart/2008/layout/NameandTitleOrganizationalChart"/>
    <dgm:cxn modelId="{0686285B-F6C9-48D6-834E-96ED82579663}" type="presParOf" srcId="{E530D05F-CD65-430A-B1D9-801412400CD0}" destId="{CC17E975-E4CF-4FD0-A349-2EE50D6E46D2}" srcOrd="0" destOrd="0" presId="urn:microsoft.com/office/officeart/2008/layout/NameandTitleOrganizationalChart"/>
    <dgm:cxn modelId="{0B7A09D6-D2D8-4D88-B17E-846B148C7D0F}" type="presParOf" srcId="{E530D05F-CD65-430A-B1D9-801412400CD0}" destId="{EE1FDF2B-8B7E-42F3-B77E-FA9207AF0915}" srcOrd="1" destOrd="0" presId="urn:microsoft.com/office/officeart/2008/layout/NameandTitleOrganizationalChart"/>
    <dgm:cxn modelId="{B5F68CD6-AA18-4A06-AAEC-1813D4036CD8}" type="presParOf" srcId="{E530D05F-CD65-430A-B1D9-801412400CD0}" destId="{CD3AF545-A88D-4C22-A144-971B86099A9E}" srcOrd="2" destOrd="0" presId="urn:microsoft.com/office/officeart/2008/layout/NameandTitleOrganizationalChart"/>
    <dgm:cxn modelId="{DD46E84A-3975-4295-9E09-21ADC98DB67A}" type="presParOf" srcId="{948ADECF-4E69-464D-A29A-1FF61A499A86}" destId="{8C2350D8-0CD4-46A7-BF7F-8F4391B34CF0}" srcOrd="1" destOrd="0" presId="urn:microsoft.com/office/officeart/2008/layout/NameandTitleOrganizationalChart"/>
    <dgm:cxn modelId="{FDFCC10F-F795-4B79-81E7-A7371B72184F}" type="presParOf" srcId="{948ADECF-4E69-464D-A29A-1FF61A499A86}" destId="{FDB0B8C1-91BE-4969-B680-7B6E1775003A}" srcOrd="2" destOrd="0" presId="urn:microsoft.com/office/officeart/2008/layout/NameandTitleOrganizationalChart"/>
    <dgm:cxn modelId="{721AEC84-ACA0-4F77-A1CD-721F84C2E579}" type="presParOf" srcId="{78AB99BD-5B70-43B0-ABEB-320F6F9CE6A7}" destId="{74B04390-E8ED-405A-9848-83CBA998BC89}" srcOrd="2" destOrd="0" presId="urn:microsoft.com/office/officeart/2008/layout/NameandTitleOrganizationalChart"/>
    <dgm:cxn modelId="{469F32B6-C637-483C-BA5F-EB401124DD41}" type="presParOf" srcId="{35A92C1A-8EA9-4CA3-8BFD-BEA83C836286}" destId="{25BB3814-8F37-488E-AD71-25096C5B7F02}" srcOrd="2" destOrd="0" presId="urn:microsoft.com/office/officeart/2008/layout/NameandTitleOrganizationalChart"/>
    <dgm:cxn modelId="{33191965-9376-45E3-B2BF-7414B48DE11B}" type="presParOf" srcId="{DF9348E0-2337-470A-BBEE-B8D8C2195AB2}" destId="{B8618C50-A04D-438D-92CC-A76EC6457B9F}" srcOrd="2" destOrd="0" presId="urn:microsoft.com/office/officeart/2008/layout/NameandTitleOrganizationalChart"/>
    <dgm:cxn modelId="{4A59E8E5-5E9D-4514-9433-6271958C02D1}" type="presParOf" srcId="{B8618C50-A04D-438D-92CC-A76EC6457B9F}" destId="{3F060064-38E1-479D-AC23-1E014875E299}" srcOrd="0" destOrd="0" presId="urn:microsoft.com/office/officeart/2008/layout/NameandTitleOrganizationalChart"/>
    <dgm:cxn modelId="{CCBE2654-6497-4109-8467-27EDF802C875}" type="presParOf" srcId="{B8618C50-A04D-438D-92CC-A76EC6457B9F}" destId="{0C8C27D4-8F85-480D-9FBF-6192195C1E78}" srcOrd="1" destOrd="0" presId="urn:microsoft.com/office/officeart/2008/layout/NameandTitleOrganizationalChart"/>
    <dgm:cxn modelId="{7868599B-C917-4022-AB50-84183D5A554E}" type="presParOf" srcId="{0C8C27D4-8F85-480D-9FBF-6192195C1E78}" destId="{3705D66A-EE20-4B2A-9401-13D700005A86}" srcOrd="0" destOrd="0" presId="urn:microsoft.com/office/officeart/2008/layout/NameandTitleOrganizationalChart"/>
    <dgm:cxn modelId="{5F3F0799-F2B2-479D-90F6-72FE3774C9DD}" type="presParOf" srcId="{3705D66A-EE20-4B2A-9401-13D700005A86}" destId="{9F65A343-F940-40BB-9982-959E5B97C031}" srcOrd="0" destOrd="0" presId="urn:microsoft.com/office/officeart/2008/layout/NameandTitleOrganizationalChart"/>
    <dgm:cxn modelId="{021AB7D6-80FA-4CBE-B124-967BC4288684}" type="presParOf" srcId="{3705D66A-EE20-4B2A-9401-13D700005A86}" destId="{5EE7AF6C-495C-42A8-843A-407607DFA598}" srcOrd="1" destOrd="0" presId="urn:microsoft.com/office/officeart/2008/layout/NameandTitleOrganizationalChart"/>
    <dgm:cxn modelId="{F3F540EE-838B-416E-A37D-3CF01E5374C0}" type="presParOf" srcId="{3705D66A-EE20-4B2A-9401-13D700005A86}" destId="{279E8BE6-11B6-4113-9DAC-B511EEC71F4F}" srcOrd="2" destOrd="0" presId="urn:microsoft.com/office/officeart/2008/layout/NameandTitleOrganizationalChart"/>
    <dgm:cxn modelId="{853DF276-EC32-4763-BF76-95A682FC0493}" type="presParOf" srcId="{0C8C27D4-8F85-480D-9FBF-6192195C1E78}" destId="{CA931ABE-F62B-41B0-B1B3-B883E32F61F9}" srcOrd="1" destOrd="0" presId="urn:microsoft.com/office/officeart/2008/layout/NameandTitleOrganizationalChart"/>
    <dgm:cxn modelId="{5757B5DD-4CE2-43C0-A7D9-E8AF2702B2BB}" type="presParOf" srcId="{0C8C27D4-8F85-480D-9FBF-6192195C1E78}" destId="{69322628-895D-4C2C-99ED-86887B4424D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0064-38E1-479D-AC23-1E014875E299}">
      <dsp:nvSpPr>
        <dsp:cNvPr id="0" name=""/>
        <dsp:cNvSpPr/>
      </dsp:nvSpPr>
      <dsp:spPr>
        <a:xfrm>
          <a:off x="3897730" y="920767"/>
          <a:ext cx="445955" cy="537306"/>
        </a:xfrm>
        <a:custGeom>
          <a:avLst/>
          <a:gdLst/>
          <a:ahLst/>
          <a:cxnLst/>
          <a:rect l="0" t="0" r="0" b="0"/>
          <a:pathLst>
            <a:path>
              <a:moveTo>
                <a:pt x="445955" y="0"/>
              </a:moveTo>
              <a:lnTo>
                <a:pt x="445955" y="537306"/>
              </a:lnTo>
              <a:lnTo>
                <a:pt x="0" y="5373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348A8-79DA-4950-8D81-3EA242CAD80D}">
      <dsp:nvSpPr>
        <dsp:cNvPr id="0" name=""/>
        <dsp:cNvSpPr/>
      </dsp:nvSpPr>
      <dsp:spPr>
        <a:xfrm>
          <a:off x="7710607" y="3525477"/>
          <a:ext cx="91440" cy="318491"/>
        </a:xfrm>
        <a:custGeom>
          <a:avLst/>
          <a:gdLst/>
          <a:ahLst/>
          <a:cxnLst/>
          <a:rect l="0" t="0" r="0" b="0"/>
          <a:pathLst>
            <a:path>
              <a:moveTo>
                <a:pt x="45720" y="0"/>
              </a:moveTo>
              <a:lnTo>
                <a:pt x="45720"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1B706-BFC9-4EA4-9F82-525F08E71FE5}">
      <dsp:nvSpPr>
        <dsp:cNvPr id="0" name=""/>
        <dsp:cNvSpPr/>
      </dsp:nvSpPr>
      <dsp:spPr>
        <a:xfrm>
          <a:off x="4347433" y="2483129"/>
          <a:ext cx="3408893" cy="491111"/>
        </a:xfrm>
        <a:custGeom>
          <a:avLst/>
          <a:gdLst/>
          <a:ahLst/>
          <a:cxnLst/>
          <a:rect l="0" t="0" r="0" b="0"/>
          <a:pathLst>
            <a:path>
              <a:moveTo>
                <a:pt x="0" y="0"/>
              </a:moveTo>
              <a:lnTo>
                <a:pt x="0" y="362489"/>
              </a:lnTo>
              <a:lnTo>
                <a:pt x="3408893" y="362489"/>
              </a:lnTo>
              <a:lnTo>
                <a:pt x="3408893" y="4911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5C374-C6D5-4CAE-A3D1-A894F6DA7303}">
      <dsp:nvSpPr>
        <dsp:cNvPr id="0" name=""/>
        <dsp:cNvSpPr/>
      </dsp:nvSpPr>
      <dsp:spPr>
        <a:xfrm>
          <a:off x="4899578" y="3525477"/>
          <a:ext cx="1428374" cy="318491"/>
        </a:xfrm>
        <a:custGeom>
          <a:avLst/>
          <a:gdLst/>
          <a:ahLst/>
          <a:cxnLst/>
          <a:rect l="0" t="0" r="0" b="0"/>
          <a:pathLst>
            <a:path>
              <a:moveTo>
                <a:pt x="0" y="0"/>
              </a:moveTo>
              <a:lnTo>
                <a:pt x="0" y="189870"/>
              </a:lnTo>
              <a:lnTo>
                <a:pt x="1428374" y="189870"/>
              </a:lnTo>
              <a:lnTo>
                <a:pt x="1428374"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5246-5732-433D-8C69-99B51F0A7ECF}">
      <dsp:nvSpPr>
        <dsp:cNvPr id="0" name=""/>
        <dsp:cNvSpPr/>
      </dsp:nvSpPr>
      <dsp:spPr>
        <a:xfrm>
          <a:off x="4853858" y="3525477"/>
          <a:ext cx="91440" cy="318491"/>
        </a:xfrm>
        <a:custGeom>
          <a:avLst/>
          <a:gdLst/>
          <a:ahLst/>
          <a:cxnLst/>
          <a:rect l="0" t="0" r="0" b="0"/>
          <a:pathLst>
            <a:path>
              <a:moveTo>
                <a:pt x="45720" y="0"/>
              </a:moveTo>
              <a:lnTo>
                <a:pt x="45720"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D1089-2170-4E97-80FD-3ED77D379227}">
      <dsp:nvSpPr>
        <dsp:cNvPr id="0" name=""/>
        <dsp:cNvSpPr/>
      </dsp:nvSpPr>
      <dsp:spPr>
        <a:xfrm>
          <a:off x="3471204" y="3525477"/>
          <a:ext cx="1428374" cy="318491"/>
        </a:xfrm>
        <a:custGeom>
          <a:avLst/>
          <a:gdLst/>
          <a:ahLst/>
          <a:cxnLst/>
          <a:rect l="0" t="0" r="0" b="0"/>
          <a:pathLst>
            <a:path>
              <a:moveTo>
                <a:pt x="1428374" y="0"/>
              </a:moveTo>
              <a:lnTo>
                <a:pt x="1428374" y="189870"/>
              </a:lnTo>
              <a:lnTo>
                <a:pt x="0" y="189870"/>
              </a:lnTo>
              <a:lnTo>
                <a:pt x="0"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773D2-E491-40BF-92B2-2CD4792133B4}">
      <dsp:nvSpPr>
        <dsp:cNvPr id="0" name=""/>
        <dsp:cNvSpPr/>
      </dsp:nvSpPr>
      <dsp:spPr>
        <a:xfrm>
          <a:off x="4347433" y="2483129"/>
          <a:ext cx="552145" cy="491111"/>
        </a:xfrm>
        <a:custGeom>
          <a:avLst/>
          <a:gdLst/>
          <a:ahLst/>
          <a:cxnLst/>
          <a:rect l="0" t="0" r="0" b="0"/>
          <a:pathLst>
            <a:path>
              <a:moveTo>
                <a:pt x="0" y="0"/>
              </a:moveTo>
              <a:lnTo>
                <a:pt x="0" y="362489"/>
              </a:lnTo>
              <a:lnTo>
                <a:pt x="552145" y="362489"/>
              </a:lnTo>
              <a:lnTo>
                <a:pt x="552145" y="4911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C57EE-A9F8-49D7-973F-713FD9140F7B}">
      <dsp:nvSpPr>
        <dsp:cNvPr id="0" name=""/>
        <dsp:cNvSpPr/>
      </dsp:nvSpPr>
      <dsp:spPr>
        <a:xfrm>
          <a:off x="1997110" y="4395204"/>
          <a:ext cx="91440" cy="318491"/>
        </a:xfrm>
        <a:custGeom>
          <a:avLst/>
          <a:gdLst/>
          <a:ahLst/>
          <a:cxnLst/>
          <a:rect l="0" t="0" r="0" b="0"/>
          <a:pathLst>
            <a:path>
              <a:moveTo>
                <a:pt x="45720" y="0"/>
              </a:moveTo>
              <a:lnTo>
                <a:pt x="45720"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A12C1-058D-4FF5-9830-0A9786CE62BF}">
      <dsp:nvSpPr>
        <dsp:cNvPr id="0" name=""/>
        <dsp:cNvSpPr/>
      </dsp:nvSpPr>
      <dsp:spPr>
        <a:xfrm>
          <a:off x="1997110" y="3525477"/>
          <a:ext cx="91440" cy="318491"/>
        </a:xfrm>
        <a:custGeom>
          <a:avLst/>
          <a:gdLst/>
          <a:ahLst/>
          <a:cxnLst/>
          <a:rect l="0" t="0" r="0" b="0"/>
          <a:pathLst>
            <a:path>
              <a:moveTo>
                <a:pt x="45720" y="0"/>
              </a:moveTo>
              <a:lnTo>
                <a:pt x="45720" y="31849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28B76-8C12-4DCA-A16A-63A5A148260B}">
      <dsp:nvSpPr>
        <dsp:cNvPr id="0" name=""/>
        <dsp:cNvSpPr/>
      </dsp:nvSpPr>
      <dsp:spPr>
        <a:xfrm>
          <a:off x="2042830" y="2483129"/>
          <a:ext cx="2304603" cy="491111"/>
        </a:xfrm>
        <a:custGeom>
          <a:avLst/>
          <a:gdLst/>
          <a:ahLst/>
          <a:cxnLst/>
          <a:rect l="0" t="0" r="0" b="0"/>
          <a:pathLst>
            <a:path>
              <a:moveTo>
                <a:pt x="2304603" y="0"/>
              </a:moveTo>
              <a:lnTo>
                <a:pt x="2304603" y="362489"/>
              </a:lnTo>
              <a:lnTo>
                <a:pt x="0" y="362489"/>
              </a:lnTo>
              <a:lnTo>
                <a:pt x="0" y="4911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9DCB8-828D-4690-AC85-EC0C4ED3D826}">
      <dsp:nvSpPr>
        <dsp:cNvPr id="0" name=""/>
        <dsp:cNvSpPr/>
      </dsp:nvSpPr>
      <dsp:spPr>
        <a:xfrm>
          <a:off x="614456" y="2483129"/>
          <a:ext cx="3732977" cy="491111"/>
        </a:xfrm>
        <a:custGeom>
          <a:avLst/>
          <a:gdLst/>
          <a:ahLst/>
          <a:cxnLst/>
          <a:rect l="0" t="0" r="0" b="0"/>
          <a:pathLst>
            <a:path>
              <a:moveTo>
                <a:pt x="3732977" y="0"/>
              </a:moveTo>
              <a:lnTo>
                <a:pt x="3732977" y="362489"/>
              </a:lnTo>
              <a:lnTo>
                <a:pt x="0" y="362489"/>
              </a:lnTo>
              <a:lnTo>
                <a:pt x="0" y="4911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E712F-CB86-4084-B25D-E3C3AA6BAA8E}">
      <dsp:nvSpPr>
        <dsp:cNvPr id="0" name=""/>
        <dsp:cNvSpPr/>
      </dsp:nvSpPr>
      <dsp:spPr>
        <a:xfrm>
          <a:off x="4297965" y="920767"/>
          <a:ext cx="91440" cy="1011126"/>
        </a:xfrm>
        <a:custGeom>
          <a:avLst/>
          <a:gdLst/>
          <a:ahLst/>
          <a:cxnLst/>
          <a:rect l="0" t="0" r="0" b="0"/>
          <a:pathLst>
            <a:path>
              <a:moveTo>
                <a:pt x="45720" y="0"/>
              </a:moveTo>
              <a:lnTo>
                <a:pt x="45720" y="882504"/>
              </a:lnTo>
              <a:lnTo>
                <a:pt x="49468" y="882504"/>
              </a:lnTo>
              <a:lnTo>
                <a:pt x="49468" y="10111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AAF07-395F-497E-B908-82F39C6BC790}">
      <dsp:nvSpPr>
        <dsp:cNvPr id="0" name=""/>
        <dsp:cNvSpPr/>
      </dsp:nvSpPr>
      <dsp:spPr>
        <a:xfrm>
          <a:off x="3811353" y="369531"/>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Director</a:t>
          </a:r>
        </a:p>
      </dsp:txBody>
      <dsp:txXfrm>
        <a:off x="3811353" y="369531"/>
        <a:ext cx="1064664" cy="551235"/>
      </dsp:txXfrm>
    </dsp:sp>
    <dsp:sp modelId="{535DAFC6-A66C-4DD4-A50A-265937C02D53}">
      <dsp:nvSpPr>
        <dsp:cNvPr id="0" name=""/>
        <dsp:cNvSpPr/>
      </dsp:nvSpPr>
      <dsp:spPr>
        <a:xfrm>
          <a:off x="4089746" y="801666"/>
          <a:ext cx="930390" cy="17432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4089746" y="801666"/>
        <a:ext cx="930390" cy="174322"/>
      </dsp:txXfrm>
    </dsp:sp>
    <dsp:sp modelId="{2D5EC0FE-8A84-4FC5-BB9C-BF4B1654776B}">
      <dsp:nvSpPr>
        <dsp:cNvPr id="0" name=""/>
        <dsp:cNvSpPr/>
      </dsp:nvSpPr>
      <dsp:spPr>
        <a:xfrm>
          <a:off x="3815101" y="1931893"/>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External Civil Rights Officer</a:t>
          </a:r>
        </a:p>
      </dsp:txBody>
      <dsp:txXfrm>
        <a:off x="3815101" y="1931893"/>
        <a:ext cx="1064664" cy="551235"/>
      </dsp:txXfrm>
    </dsp:sp>
    <dsp:sp modelId="{42078519-B1B7-470D-9C1D-AEF9357C2FC4}">
      <dsp:nvSpPr>
        <dsp:cNvPr id="0" name=""/>
        <dsp:cNvSpPr/>
      </dsp:nvSpPr>
      <dsp:spPr>
        <a:xfrm>
          <a:off x="4038266" y="2400902"/>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4038266" y="2400902"/>
        <a:ext cx="958197" cy="183745"/>
      </dsp:txXfrm>
    </dsp:sp>
    <dsp:sp modelId="{CD446CEF-94AF-471F-A575-FFE1DF4E276E}">
      <dsp:nvSpPr>
        <dsp:cNvPr id="0" name=""/>
        <dsp:cNvSpPr/>
      </dsp:nvSpPr>
      <dsp:spPr>
        <a:xfrm>
          <a:off x="82124" y="2974241"/>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Admin Assistant</a:t>
          </a:r>
        </a:p>
      </dsp:txBody>
      <dsp:txXfrm>
        <a:off x="82124" y="2974241"/>
        <a:ext cx="1064664" cy="551235"/>
      </dsp:txXfrm>
    </dsp:sp>
    <dsp:sp modelId="{1C3DE13D-3EE9-4F8D-A174-93AEB8FE10B0}">
      <dsp:nvSpPr>
        <dsp:cNvPr id="0" name=""/>
        <dsp:cNvSpPr/>
      </dsp:nvSpPr>
      <dsp:spPr>
        <a:xfrm>
          <a:off x="295057" y="3419489"/>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295057" y="3419489"/>
        <a:ext cx="958197" cy="183745"/>
      </dsp:txXfrm>
    </dsp:sp>
    <dsp:sp modelId="{4A774188-5C2A-4CE6-B086-E4D42252E9B6}">
      <dsp:nvSpPr>
        <dsp:cNvPr id="0" name=""/>
        <dsp:cNvSpPr/>
      </dsp:nvSpPr>
      <dsp:spPr>
        <a:xfrm>
          <a:off x="1510498" y="2974241"/>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Title VI/DBE Manager</a:t>
          </a:r>
        </a:p>
      </dsp:txBody>
      <dsp:txXfrm>
        <a:off x="1510498" y="2974241"/>
        <a:ext cx="1064664" cy="551235"/>
      </dsp:txXfrm>
    </dsp:sp>
    <dsp:sp modelId="{652C0287-751D-44B9-A0EA-892864FB7E61}">
      <dsp:nvSpPr>
        <dsp:cNvPr id="0" name=""/>
        <dsp:cNvSpPr/>
      </dsp:nvSpPr>
      <dsp:spPr>
        <a:xfrm>
          <a:off x="1715171" y="3402980"/>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1715171" y="3402980"/>
        <a:ext cx="958197" cy="183745"/>
      </dsp:txXfrm>
    </dsp:sp>
    <dsp:sp modelId="{6EC698EA-AD12-4544-8678-E6952BFEE9D7}">
      <dsp:nvSpPr>
        <dsp:cNvPr id="0" name=""/>
        <dsp:cNvSpPr/>
      </dsp:nvSpPr>
      <dsp:spPr>
        <a:xfrm>
          <a:off x="1510498" y="3843968"/>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Title VI/DBE Assistant Manager</a:t>
          </a:r>
        </a:p>
      </dsp:txBody>
      <dsp:txXfrm>
        <a:off x="1510498" y="3843968"/>
        <a:ext cx="1064664" cy="551235"/>
      </dsp:txXfrm>
    </dsp:sp>
    <dsp:sp modelId="{6B3E5D32-EAF1-4846-9460-CE7CAE7CCA3E}">
      <dsp:nvSpPr>
        <dsp:cNvPr id="0" name=""/>
        <dsp:cNvSpPr/>
      </dsp:nvSpPr>
      <dsp:spPr>
        <a:xfrm>
          <a:off x="1728155" y="4329443"/>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1728155" y="4329443"/>
        <a:ext cx="958197" cy="183745"/>
      </dsp:txXfrm>
    </dsp:sp>
    <dsp:sp modelId="{000F14B4-A9B0-461A-92D8-C673002E622C}">
      <dsp:nvSpPr>
        <dsp:cNvPr id="0" name=""/>
        <dsp:cNvSpPr/>
      </dsp:nvSpPr>
      <dsp:spPr>
        <a:xfrm>
          <a:off x="1510498" y="4713696"/>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DBE Specialist</a:t>
          </a:r>
        </a:p>
      </dsp:txBody>
      <dsp:txXfrm>
        <a:off x="1510498" y="4713696"/>
        <a:ext cx="1064664" cy="551235"/>
      </dsp:txXfrm>
    </dsp:sp>
    <dsp:sp modelId="{480DBF23-1172-4D58-A4FC-BD1BD106C71C}">
      <dsp:nvSpPr>
        <dsp:cNvPr id="0" name=""/>
        <dsp:cNvSpPr/>
      </dsp:nvSpPr>
      <dsp:spPr>
        <a:xfrm>
          <a:off x="1775883" y="5104968"/>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1775883" y="5104968"/>
        <a:ext cx="958197" cy="183745"/>
      </dsp:txXfrm>
    </dsp:sp>
    <dsp:sp modelId="{7CD55E76-1B39-48F5-A575-089E9FCB867E}">
      <dsp:nvSpPr>
        <dsp:cNvPr id="0" name=""/>
        <dsp:cNvSpPr/>
      </dsp:nvSpPr>
      <dsp:spPr>
        <a:xfrm>
          <a:off x="4367246" y="2974241"/>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Contract Compliance Manager</a:t>
          </a:r>
        </a:p>
      </dsp:txBody>
      <dsp:txXfrm>
        <a:off x="4367246" y="2974241"/>
        <a:ext cx="1064664" cy="551235"/>
      </dsp:txXfrm>
    </dsp:sp>
    <dsp:sp modelId="{F979A874-51DB-41E0-B58A-83EAB0435DF3}">
      <dsp:nvSpPr>
        <dsp:cNvPr id="0" name=""/>
        <dsp:cNvSpPr/>
      </dsp:nvSpPr>
      <dsp:spPr>
        <a:xfrm>
          <a:off x="4589636" y="3451382"/>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4589636" y="3451382"/>
        <a:ext cx="958197" cy="183745"/>
      </dsp:txXfrm>
    </dsp:sp>
    <dsp:sp modelId="{4DBBA99D-38FB-4663-A9DC-43DAD88FCC2A}">
      <dsp:nvSpPr>
        <dsp:cNvPr id="0" name=""/>
        <dsp:cNvSpPr/>
      </dsp:nvSpPr>
      <dsp:spPr>
        <a:xfrm>
          <a:off x="2938872" y="3843968"/>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Contract Compliance</a:t>
          </a:r>
        </a:p>
      </dsp:txBody>
      <dsp:txXfrm>
        <a:off x="2938872" y="3843968"/>
        <a:ext cx="1064664" cy="551235"/>
      </dsp:txXfrm>
    </dsp:sp>
    <dsp:sp modelId="{FDEBDC4A-4EFE-4ED6-9C14-0372CC3AB089}">
      <dsp:nvSpPr>
        <dsp:cNvPr id="0" name=""/>
        <dsp:cNvSpPr/>
      </dsp:nvSpPr>
      <dsp:spPr>
        <a:xfrm>
          <a:off x="3151805" y="4305725"/>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3151805" y="4305725"/>
        <a:ext cx="958197" cy="183745"/>
      </dsp:txXfrm>
    </dsp:sp>
    <dsp:sp modelId="{F80F44B9-9871-42D4-A245-3566F04B56FF}">
      <dsp:nvSpPr>
        <dsp:cNvPr id="0" name=""/>
        <dsp:cNvSpPr/>
      </dsp:nvSpPr>
      <dsp:spPr>
        <a:xfrm>
          <a:off x="4367246" y="3843968"/>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Contract Compliance</a:t>
          </a:r>
        </a:p>
      </dsp:txBody>
      <dsp:txXfrm>
        <a:off x="4367246" y="3843968"/>
        <a:ext cx="1064664" cy="551235"/>
      </dsp:txXfrm>
    </dsp:sp>
    <dsp:sp modelId="{DD997E6E-1528-4F01-86AE-4F227B2A4DEE}">
      <dsp:nvSpPr>
        <dsp:cNvPr id="0" name=""/>
        <dsp:cNvSpPr/>
      </dsp:nvSpPr>
      <dsp:spPr>
        <a:xfrm>
          <a:off x="4580179" y="4272708"/>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4580179" y="4272708"/>
        <a:ext cx="958197" cy="183745"/>
      </dsp:txXfrm>
    </dsp:sp>
    <dsp:sp modelId="{D5CC1496-D3CA-4759-83C4-F7EC16263822}">
      <dsp:nvSpPr>
        <dsp:cNvPr id="0" name=""/>
        <dsp:cNvSpPr/>
      </dsp:nvSpPr>
      <dsp:spPr>
        <a:xfrm>
          <a:off x="5795620" y="3843968"/>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Prevailing Wage</a:t>
          </a:r>
        </a:p>
      </dsp:txBody>
      <dsp:txXfrm>
        <a:off x="5795620" y="3843968"/>
        <a:ext cx="1064664" cy="551235"/>
      </dsp:txXfrm>
    </dsp:sp>
    <dsp:sp modelId="{35AE48C9-FEA5-4092-910C-10131319D408}">
      <dsp:nvSpPr>
        <dsp:cNvPr id="0" name=""/>
        <dsp:cNvSpPr/>
      </dsp:nvSpPr>
      <dsp:spPr>
        <a:xfrm>
          <a:off x="6008553" y="4272708"/>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6008553" y="4272708"/>
        <a:ext cx="958197" cy="183745"/>
      </dsp:txXfrm>
    </dsp:sp>
    <dsp:sp modelId="{2E4CDEFC-44C8-402D-94EE-17783670F802}">
      <dsp:nvSpPr>
        <dsp:cNvPr id="0" name=""/>
        <dsp:cNvSpPr/>
      </dsp:nvSpPr>
      <dsp:spPr>
        <a:xfrm>
          <a:off x="7223995" y="2974241"/>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ADA Coordinator</a:t>
          </a:r>
        </a:p>
      </dsp:txBody>
      <dsp:txXfrm>
        <a:off x="7223995" y="2974241"/>
        <a:ext cx="1064664" cy="551235"/>
      </dsp:txXfrm>
    </dsp:sp>
    <dsp:sp modelId="{5A92CCDB-13F4-4DEC-B139-9524298B4C6E}">
      <dsp:nvSpPr>
        <dsp:cNvPr id="0" name=""/>
        <dsp:cNvSpPr/>
      </dsp:nvSpPr>
      <dsp:spPr>
        <a:xfrm>
          <a:off x="7436927" y="3402980"/>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7436927" y="3402980"/>
        <a:ext cx="958197" cy="183745"/>
      </dsp:txXfrm>
    </dsp:sp>
    <dsp:sp modelId="{CC17E975-E4CF-4FD0-A349-2EE50D6E46D2}">
      <dsp:nvSpPr>
        <dsp:cNvPr id="0" name=""/>
        <dsp:cNvSpPr/>
      </dsp:nvSpPr>
      <dsp:spPr>
        <a:xfrm>
          <a:off x="7223995" y="3843968"/>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ADA</a:t>
          </a:r>
        </a:p>
      </dsp:txBody>
      <dsp:txXfrm>
        <a:off x="7223995" y="3843968"/>
        <a:ext cx="1064664" cy="551235"/>
      </dsp:txXfrm>
    </dsp:sp>
    <dsp:sp modelId="{EE1FDF2B-8B7E-42F3-B77E-FA9207AF0915}">
      <dsp:nvSpPr>
        <dsp:cNvPr id="0" name=""/>
        <dsp:cNvSpPr/>
      </dsp:nvSpPr>
      <dsp:spPr>
        <a:xfrm>
          <a:off x="7436927" y="4272708"/>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North</a:t>
          </a:r>
        </a:p>
      </dsp:txBody>
      <dsp:txXfrm>
        <a:off x="7436927" y="4272708"/>
        <a:ext cx="958197" cy="183745"/>
      </dsp:txXfrm>
    </dsp:sp>
    <dsp:sp modelId="{9F65A343-F940-40BB-9982-959E5B97C031}">
      <dsp:nvSpPr>
        <dsp:cNvPr id="0" name=""/>
        <dsp:cNvSpPr/>
      </dsp:nvSpPr>
      <dsp:spPr>
        <a:xfrm>
          <a:off x="2833066" y="1182456"/>
          <a:ext cx="1064664" cy="5512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7786" numCol="1" spcCol="1270" anchor="ctr" anchorCtr="0">
          <a:noAutofit/>
        </a:bodyPr>
        <a:lstStyle/>
        <a:p>
          <a:pPr marL="0" lvl="0" indent="0" algn="ctr" defTabSz="488950">
            <a:lnSpc>
              <a:spcPct val="90000"/>
            </a:lnSpc>
            <a:spcBef>
              <a:spcPct val="0"/>
            </a:spcBef>
            <a:spcAft>
              <a:spcPct val="35000"/>
            </a:spcAft>
            <a:buNone/>
          </a:pPr>
          <a:r>
            <a:rPr lang="en-US" sz="1100" kern="1200" dirty="0"/>
            <a:t>Deputy Director</a:t>
          </a:r>
        </a:p>
      </dsp:txBody>
      <dsp:txXfrm>
        <a:off x="2833066" y="1182456"/>
        <a:ext cx="1064664" cy="551235"/>
      </dsp:txXfrm>
    </dsp:sp>
    <dsp:sp modelId="{5EE7AF6C-495C-42A8-843A-407607DFA598}">
      <dsp:nvSpPr>
        <dsp:cNvPr id="0" name=""/>
        <dsp:cNvSpPr/>
      </dsp:nvSpPr>
      <dsp:spPr>
        <a:xfrm>
          <a:off x="3047476" y="1582077"/>
          <a:ext cx="958197" cy="18374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kern="1200" dirty="0"/>
            <a:t>South</a:t>
          </a:r>
        </a:p>
      </dsp:txBody>
      <dsp:txXfrm>
        <a:off x="3047476" y="1582077"/>
        <a:ext cx="958197" cy="18374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fld id="{E8799D2D-4779-4B73-8AFE-904C70E0404F}" type="datetimeFigureOut">
              <a:rPr lang="en-US" smtClean="0"/>
              <a:t>8/27/2019</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fld id="{F050CA74-82BB-40BE-92CB-2B89F3C21A02}" type="slidenum">
              <a:rPr lang="en-US" smtClean="0"/>
              <a:t>‹#›</a:t>
            </a:fld>
            <a:endParaRPr lang="en-US"/>
          </a:p>
        </p:txBody>
      </p:sp>
    </p:spTree>
    <p:extLst>
      <p:ext uri="{BB962C8B-B14F-4D97-AF65-F5344CB8AC3E}">
        <p14:creationId xmlns:p14="http://schemas.microsoft.com/office/powerpoint/2010/main" val="4053266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51:13.514"/>
    </inkml:context>
    <inkml:brush xml:id="br0">
      <inkml:brushProperty name="width" value="0.1" units="cm"/>
      <inkml:brushProperty name="height" value="0.6" units="cm"/>
      <inkml:brushProperty name="color" value="#C9F527"/>
      <inkml:brushProperty name="ignorePressure" value="1"/>
      <inkml:brushProperty name="inkEffects" value="pencil"/>
    </inkml:brush>
  </inkml:definitions>
  <inkml:trace contextRef="#ctx0" brushRef="#br0">1 0,'0'0</inkml:trace>
  <inkml:trace contextRef="#ctx0" brushRef="#br0" timeOffset="1540.729">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51:24.227"/>
    </inkml:context>
    <inkml:brush xml:id="br0">
      <inkml:brushProperty name="width" value="0.1" units="cm"/>
      <inkml:brushProperty name="height" value="0.6" units="cm"/>
      <inkml:brushProperty name="color" value="#C9F527"/>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51:24.266"/>
    </inkml:context>
    <inkml:brush xml:id="br0">
      <inkml:brushProperty name="width" value="0.1" units="cm"/>
      <inkml:brushProperty name="height" value="0.6" units="cm"/>
      <inkml:brushProperty name="color" value="#C9F527"/>
      <inkml:brushProperty name="ignorePressure" value="1"/>
      <inkml:brushProperty name="inkEffects" value="pencil"/>
    </inkml:brush>
  </inkml:definitions>
  <inkml:trace contextRef="#ctx0" brushRef="#br0">0 573,'0'0</inkml:trace>
  <inkml:trace contextRef="#ctx0" brushRef="#br0" timeOffset="1">25 498,'0'0</inkml:trace>
  <inkml:trace contextRef="#ctx0" brushRef="#br0" timeOffset="2">1668 0,'-4'0,"-2"0</inkml:trace>
  <inkml:trace contextRef="#ctx0" brushRef="#br0" timeOffset="2615.087">1494 398,'0'0</inkml:trace>
  <inkml:trace contextRef="#ctx0" brushRef="#br0" timeOffset="3426.318">1469 424,'0'-5,"0"0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51:01.232"/>
    </inkml:context>
    <inkml:brush xml:id="br0">
      <inkml:brushProperty name="width" value="0.1" units="cm"/>
      <inkml:brushProperty name="height" value="0.6" units="cm"/>
      <inkml:brushProperty name="color" value="#C9F527"/>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51:02.448"/>
    </inkml:context>
    <inkml:brush xml:id="br0">
      <inkml:brushProperty name="width" value="0.1" units="cm"/>
      <inkml:brushProperty name="height" value="0.6" units="cm"/>
      <inkml:brushProperty name="color" value="#C9F527"/>
      <inkml:brushProperty name="ignorePressure" value="1"/>
      <inkml:brushProperty name="inkEffects" value="pencil"/>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48:07.5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507 0,'-19'25,"0"1,2 1,1 0,0 4,-17 29,4-17,-2-2,-2 0,-1-2,-4 0,-8 10,-40 54,73-84,1 0,0 0,2 1,0 0,1 1,1 0,-5 22,12-39,1 0,-1 1,1-1,-1 0,1 1,1-1,-1 0,0 1,1-1,0 0,0 0,0 0,1 0,-1 0,1 0,0 0,0 0,1 0,-1-1,1 1,-1-1,1 0,0 0,0 0,1 0,-1 0,1-1,-1 0,1 1,0-1,0 0,1 0,51 16,16 5,20 1,-67-19,-1 0,1-2,0-1,0-1,21-3,-36 2,0 0,0 1,0 0,0 0,0 1,0 0,0 1,-1 0,1 0,4 3,15 9,0 1,15 12,-38-24,26 18,1-2,0-1,2-1,0-2,1-2,0-1,1-2,1-2,9 1,97 1,0-6,38-7,44 0,-210 1,0-1,-1 0,1-1,-1-1,1 0,13-7,29-7,-29 8,0 0,0-2,-1-2,-1 0,0-2,22-17,-43 28,-1 1,0-1,0 1,-1-1,1 0,-1-1,0 1,-1-1,1 0,-1 0,0 0,-1 0,1-1,-1 1,0-1,0-6,2-14,-1 0,-1 0,-2-20,0 22,0 23,1-54,-2 1,-3-1,-5-15,6 55,0 1,-1-1,0 0,-2 1,0 0,0 0,-2 1,0 0,0 0,-1 1,-1 0,0 0,-8-6,-10-4,0 1,-1 2,-1 1,-1 2,-30-13,38 18,-5-2,-1 1,-1 2,0 1,0 1,-1 1,0 2,0 1,-1 2,1 0,-29 3,-475 9,285-8,243-1,0 1,0 0,1 0,-1 1,0 0,0 0,1 0,-1 1,1 0,0 0,0 1,-63 47,42-29,-175 121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3T00:48:00.2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1364 646,'-1'6,"0"0,0 0,-1-1,0 1,0 0,-1-1,1 1,-1-1,0 0,-1 1,1-2,-1 1,-3 3,-8 7,-1-1,0 0,-7 3,-23 20,29-23,-1-1,0-1,-1-1,0-1,-5 2,5-3,1 0,0 1,1 1,0 1,1 1,-5 4,-39 32,49-42,1 0,0 0,1 1,0 0,0 1,1 0,0 0,1 1,0 0,0 0,-2 6,-44 89,30-64,-14 38,9-17,-2-2,-4-1,-18 22,13-20,2 1,-25 62,43-86,-1-1,-2-1,-22 29,-4 5,35-51,3-4,0 0,1 1,0 0,1 1,1-1,1 2,-2 5,0 7,-2 0,-1-1,-10 19,5-14,2 1,-1 9,-6 25,7-27,2 0,1 1,2 1,2 0,3 0,0 12,8 366,-3-410,0 0,0 0,1 0,0 0,1 0,1-1,0 1,0-1,1 0,6 10,2 0,1 0,1-1,1-1,14 14,60 61,-4 4,10 23,-92-115,22 30,2-1,5 4,-23-29,1 0,0 0,0-1,1-1,0 0,0 0,1-1,8 3,257 119,-168-80,-24-11,1-3,76 19,-95-36,0-3,1-4,0-2,1-3,23-4,1776-14,-773 10,-1081 2,1-2,-1 0,1-1,-1 0,0-2,0 1,-1-2,1 0,3-3,28-16,-1-2,5-7,-6 5,-22 12,0-1,-2-1,-1-1,0 0,-1-1,-1-2,13-23,0 4,25-28,-29 37,-2-2,-1 0,-2-1,16-38,36-60,-9 20,-45 75,2 2,2 1,1 0,5-2,55-66,-4-4,-6-3,23-52,-75 117,-1-1,-3-1,-3-1,-1 0,-1-10,17-53,-27 99,84-323,-75 273,-2 0,-4 0,-2 0,-4-31,-1 46,-4 1,-1 0,-2 0,-2 0,-2 1,-2 1,-19-41,-114-231,137 293,0 0,-2 1,0 1,-2 0,0 0,-2 1,0 1,-14-12,1 4,13 12,-1 0,0 1,-1 1,-1 1,-5-2,-95-58,3-6,-11-14,119 86,-58-41,-41-22,82 55,0 2,-2 1,0 1,0 1,-1 1,-6 0,-8-2,0-3,-30-14,-45-14,39 19,-1 3,-3 4,-162-13,117 17,-47-15,101 17,0 3,-1 4,1 2,-28 6,-89-2,-1084 2,1216-2,-57 12,51-6,30-3,1 2,-1 1,2 2,0 0,0 3,1 0,1 2,0 2,-11 9,-221 127,199-115,-22 8,-46 27,127-72,1-1,-1 0,1 0,-1-1,1 1,-1-1,0 1,1-1,-1-1,0 1,1 0,-1-1,1 1,-1-1,1 0,-1-1,-2 0,4 1,-83-26,-4-5,81 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A9AFCF80-93F8-4296-BD1F-3D9CD9B18ACC}"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8AF7A8B2-D0BA-4976-A9E3-00C8DFFC2DE8}" type="slidenum">
              <a:rPr lang="en-US" smtClean="0"/>
              <a:t>‹#›</a:t>
            </a:fld>
            <a:endParaRPr lang="en-US"/>
          </a:p>
        </p:txBody>
      </p:sp>
    </p:spTree>
    <p:extLst>
      <p:ext uri="{BB962C8B-B14F-4D97-AF65-F5344CB8AC3E}">
        <p14:creationId xmlns:p14="http://schemas.microsoft.com/office/powerpoint/2010/main" val="297414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nevadadot.com/"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eb.lvchamber.com/events" TargetMode="External"/><Relationship Id="rId2" Type="http://schemas.openxmlformats.org/officeDocument/2006/relationships/slide" Target="../slides/slide88.xml"/><Relationship Id="rId1" Type="http://schemas.openxmlformats.org/officeDocument/2006/relationships/notesMaster" Target="../notesMasters/notesMaster1.xml"/><Relationship Id="rId5" Type="http://schemas.openxmlformats.org/officeDocument/2006/relationships/hyperlink" Target="http://business.nv.gov/GCB/Home/" TargetMode="External"/><Relationship Id="rId4" Type="http://schemas.openxmlformats.org/officeDocument/2006/relationships/hyperlink" Target="http://business.nv.gov/Business/Event_Calendar/Calendar_of_Ev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a:t>
            </a:fld>
            <a:endParaRPr lang="en-US" dirty="0"/>
          </a:p>
        </p:txBody>
      </p:sp>
    </p:spTree>
    <p:extLst>
      <p:ext uri="{BB962C8B-B14F-4D97-AF65-F5344CB8AC3E}">
        <p14:creationId xmlns:p14="http://schemas.microsoft.com/office/powerpoint/2010/main" val="230257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Below is a link to the 2013</a:t>
            </a:r>
            <a:r>
              <a:rPr lang="en-US" baseline="0" dirty="0"/>
              <a:t> disparity study. </a:t>
            </a:r>
          </a:p>
          <a:p>
            <a:pPr defTabSz="914311">
              <a:defRPr/>
            </a:pPr>
            <a:endParaRPr lang="en-US" dirty="0"/>
          </a:p>
          <a:p>
            <a:pPr defTabSz="914311">
              <a:defRPr/>
            </a:pPr>
            <a:r>
              <a:rPr lang="en-US" dirty="0"/>
              <a:t>(SOURCE: Info from Disparity study)</a:t>
            </a:r>
          </a:p>
          <a:p>
            <a:r>
              <a:rPr lang="en-US" dirty="0"/>
              <a:t>The federal government requires agencies such as the Nevada Department of Transportation</a:t>
            </a:r>
          </a:p>
          <a:p>
            <a:r>
              <a:rPr lang="en-US" dirty="0"/>
              <a:t>(NDOT) to implement the Federal Disadvantaged Business Enterprise (DBE) Program. NDOT</a:t>
            </a:r>
          </a:p>
          <a:p>
            <a:r>
              <a:rPr lang="en-US" dirty="0"/>
              <a:t>periodically conducts disparity studies to help it make decisions concerning its future operation of the</a:t>
            </a:r>
          </a:p>
          <a:p>
            <a:r>
              <a:rPr lang="en-US" dirty="0"/>
              <a:t>Program for its federally-funded contracts. The last such study was completed in 2016. NDOT’s</a:t>
            </a:r>
          </a:p>
          <a:p>
            <a:r>
              <a:rPr lang="en-US" dirty="0"/>
              <a:t>operation of the federally-required DBE Program is guided by regulations in 49 Code of Federal</a:t>
            </a:r>
          </a:p>
          <a:p>
            <a:r>
              <a:rPr lang="en-US" dirty="0"/>
              <a:t>Regulations (CFR) Part 26, USDOT guidance and court decisions.</a:t>
            </a:r>
          </a:p>
          <a:p>
            <a:r>
              <a:rPr lang="en-US" dirty="0"/>
              <a:t>NDOT engaged a team led by Keen Independent Research LLC (Keen Independent) to prepare the</a:t>
            </a:r>
          </a:p>
          <a:p>
            <a:r>
              <a:rPr lang="en-US" dirty="0"/>
              <a:t>2013 disparity study, which focuses on participation of minority- and women-owned firms (MBEs</a:t>
            </a:r>
          </a:p>
          <a:p>
            <a:r>
              <a:rPr lang="en-US" dirty="0"/>
              <a:t>and WBEs) in NDOT’s contracts from 2007 through June 2012. The disparity study also analyzes</a:t>
            </a:r>
          </a:p>
          <a:p>
            <a:r>
              <a:rPr lang="en-US" dirty="0"/>
              <a:t>conditions for MBE/WBEs within the Nevada marketplace. The study examines steps to encourage</a:t>
            </a:r>
          </a:p>
          <a:p>
            <a:r>
              <a:rPr lang="en-US" dirty="0"/>
              <a:t>utilization of all small businesses in NDOT contracts as well as programs specific to DBEs.</a:t>
            </a:r>
          </a:p>
          <a:p>
            <a:r>
              <a:rPr lang="en-US" dirty="0"/>
              <a:t>Information from the disparity study will be useful as NDOT:</a:t>
            </a:r>
          </a:p>
          <a:p>
            <a:r>
              <a:rPr lang="en-US" dirty="0"/>
              <a:t> Sets an overall annual goal for DBE participation in its FHWA-funded contracts for</a:t>
            </a:r>
          </a:p>
          <a:p>
            <a:r>
              <a:rPr lang="en-US" dirty="0"/>
              <a:t>the next three years;</a:t>
            </a:r>
          </a:p>
          <a:p>
            <a:r>
              <a:rPr lang="en-US" dirty="0"/>
              <a:t> Considers whether or not the overall DBE goal can be attained solely through neutral</a:t>
            </a:r>
          </a:p>
          <a:p>
            <a:r>
              <a:rPr lang="en-US" dirty="0"/>
              <a:t>measures (or whether race- or gender-based measures are also needed); and</a:t>
            </a:r>
          </a:p>
          <a:p>
            <a:r>
              <a:rPr lang="en-US" dirty="0"/>
              <a:t> Determines the specific race, ethnic and gender groups that may be eligible for any race- or</a:t>
            </a:r>
          </a:p>
          <a:p>
            <a:r>
              <a:rPr lang="en-US" dirty="0"/>
              <a:t>gender-conscious program elements such as DBE contract goals.</a:t>
            </a:r>
          </a:p>
        </p:txBody>
      </p:sp>
      <p:sp>
        <p:nvSpPr>
          <p:cNvPr id="4" name="Slide Number Placeholder 3"/>
          <p:cNvSpPr>
            <a:spLocks noGrp="1"/>
          </p:cNvSpPr>
          <p:nvPr>
            <p:ph type="sldNum" sz="quarter" idx="10"/>
          </p:nvPr>
        </p:nvSpPr>
        <p:spPr/>
        <p:txBody>
          <a:bodyPr/>
          <a:lstStyle/>
          <a:p>
            <a:fld id="{8AF7A8B2-D0BA-4976-A9E3-00C8DFFC2DE8}" type="slidenum">
              <a:rPr lang="en-US" smtClean="0"/>
              <a:t>18</a:t>
            </a:fld>
            <a:endParaRPr lang="en-US" dirty="0"/>
          </a:p>
        </p:txBody>
      </p:sp>
    </p:spTree>
    <p:extLst>
      <p:ext uri="{BB962C8B-B14F-4D97-AF65-F5344CB8AC3E}">
        <p14:creationId xmlns:p14="http://schemas.microsoft.com/office/powerpoint/2010/main" val="246884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err="1"/>
              <a:t>Dbe</a:t>
            </a:r>
            <a:r>
              <a:rPr lang="en-US" dirty="0"/>
              <a:t> Goals,</a:t>
            </a:r>
            <a:r>
              <a:rPr lang="en-US" baseline="0" dirty="0"/>
              <a:t> </a:t>
            </a:r>
            <a:r>
              <a:rPr lang="en-US" dirty="0"/>
              <a:t>HOW WE</a:t>
            </a:r>
            <a:r>
              <a:rPr lang="en-US" baseline="0" dirty="0"/>
              <a:t> SET GOALS</a:t>
            </a:r>
            <a:r>
              <a:rPr lang="en-US" dirty="0"/>
              <a:t>?</a:t>
            </a:r>
          </a:p>
          <a:p>
            <a:endParaRPr lang="en-US" dirty="0"/>
          </a:p>
          <a:p>
            <a:r>
              <a:rPr lang="en-US" dirty="0"/>
              <a:t>Information on how NDOT sets up these goals is available in the 2013 disparity study</a:t>
            </a:r>
            <a:r>
              <a:rPr lang="en-US" baseline="0" dirty="0"/>
              <a:t> report available online. </a:t>
            </a:r>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19</a:t>
            </a:fld>
            <a:endParaRPr lang="en-US"/>
          </a:p>
        </p:txBody>
      </p:sp>
    </p:spTree>
    <p:extLst>
      <p:ext uri="{BB962C8B-B14F-4D97-AF65-F5344CB8AC3E}">
        <p14:creationId xmlns:p14="http://schemas.microsoft.com/office/powerpoint/2010/main" val="212043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SOURCE: DBE</a:t>
            </a:r>
            <a:r>
              <a:rPr lang="en-US" baseline="0" dirty="0"/>
              <a:t> Program Plan available online</a:t>
            </a:r>
            <a:endParaRPr lang="en-US" dirty="0"/>
          </a:p>
          <a:p>
            <a:endParaRPr lang="en-US" b="1" dirty="0"/>
          </a:p>
          <a:p>
            <a:endParaRPr lang="en-US" b="1" dirty="0"/>
          </a:p>
          <a:p>
            <a:r>
              <a:rPr lang="en-US" b="1" dirty="0"/>
              <a:t>RACE-NEUTRAL METHODS</a:t>
            </a:r>
            <a:endParaRPr lang="en-US" dirty="0"/>
          </a:p>
          <a:p>
            <a:r>
              <a:rPr lang="en-US" dirty="0"/>
              <a:t>To obtain the maximum feasible portion of its overall DBE Goal through</a:t>
            </a:r>
          </a:p>
          <a:p>
            <a:r>
              <a:rPr lang="en-US" dirty="0"/>
              <a:t>race neutral means, NDOT uses the following methods:</a:t>
            </a:r>
          </a:p>
          <a:p>
            <a:r>
              <a:rPr lang="en-US" dirty="0"/>
              <a:t>• Implementation of the SBE program which will include the use of</a:t>
            </a:r>
          </a:p>
          <a:p>
            <a:r>
              <a:rPr lang="en-US" dirty="0"/>
              <a:t>SBE goals on federally-assisted contracts without DBE goals</a:t>
            </a:r>
          </a:p>
          <a:p>
            <a:r>
              <a:rPr lang="en-US" dirty="0"/>
              <a:t>Publicizing construction project notices and consulting requests for</a:t>
            </a:r>
          </a:p>
          <a:p>
            <a:r>
              <a:rPr lang="en-US" dirty="0"/>
              <a:t>proposal in order to encourage DBEs and other small businesses</a:t>
            </a:r>
          </a:p>
          <a:p>
            <a:r>
              <a:rPr lang="en-US" dirty="0"/>
              <a:t>to participate;</a:t>
            </a:r>
          </a:p>
          <a:p>
            <a:r>
              <a:rPr lang="en-US" dirty="0"/>
              <a:t>• Implementing a supportive services program for DBE and other</a:t>
            </a:r>
          </a:p>
          <a:p>
            <a:r>
              <a:rPr lang="en-US" dirty="0"/>
              <a:t>small businesses to develop record-keeping and business</a:t>
            </a:r>
          </a:p>
          <a:p>
            <a:r>
              <a:rPr lang="en-US" dirty="0"/>
              <a:t>management skills;</a:t>
            </a:r>
          </a:p>
          <a:p>
            <a:r>
              <a:rPr lang="en-US" dirty="0"/>
              <a:t>• Providing training to DBE and other small businesses to improve</a:t>
            </a:r>
          </a:p>
          <a:p>
            <a:r>
              <a:rPr lang="en-US" dirty="0"/>
              <a:t>management, record keeping, financial and accounting capabilities;</a:t>
            </a:r>
          </a:p>
          <a:p>
            <a:r>
              <a:rPr lang="en-US" dirty="0"/>
              <a:t>• Providing services to DBE and other small businesses to improve</a:t>
            </a:r>
          </a:p>
          <a:p>
            <a:r>
              <a:rPr lang="en-US" dirty="0"/>
              <a:t>long-term development, ability to handle increasingly significant</a:t>
            </a:r>
          </a:p>
          <a:p>
            <a:r>
              <a:rPr lang="en-US" dirty="0"/>
              <a:t>projects, and achieve eventual self-sufficiency;</a:t>
            </a:r>
          </a:p>
          <a:p>
            <a:r>
              <a:rPr lang="en-US" dirty="0"/>
              <a:t>• Assisting DBE and other small businesses to develop their</a:t>
            </a:r>
          </a:p>
          <a:p>
            <a:r>
              <a:rPr lang="en-US" dirty="0"/>
              <a:t>capability by utilizing emerging technology and conducting business</a:t>
            </a:r>
          </a:p>
          <a:p>
            <a:r>
              <a:rPr lang="en-US" dirty="0"/>
              <a:t>through electronic media;</a:t>
            </a:r>
          </a:p>
          <a:p>
            <a:r>
              <a:rPr lang="en-US" dirty="0"/>
              <a:t>• Providing other technical assistance to DBE and other small</a:t>
            </a:r>
          </a:p>
          <a:p>
            <a:r>
              <a:rPr lang="en-US" dirty="0"/>
              <a:t>businesses as needed</a:t>
            </a:r>
          </a:p>
          <a:p>
            <a:r>
              <a:rPr lang="en-US" dirty="0"/>
              <a:t>• Review and identify projects that can be unbundled in order to</a:t>
            </a:r>
          </a:p>
          <a:p>
            <a:r>
              <a:rPr lang="en-US" dirty="0"/>
              <a:t>promote small businesses including DBEs to perform as a prime</a:t>
            </a:r>
          </a:p>
        </p:txBody>
      </p:sp>
      <p:sp>
        <p:nvSpPr>
          <p:cNvPr id="4" name="Slide Number Placeholder 3"/>
          <p:cNvSpPr>
            <a:spLocks noGrp="1"/>
          </p:cNvSpPr>
          <p:nvPr>
            <p:ph type="sldNum" sz="quarter" idx="10"/>
          </p:nvPr>
        </p:nvSpPr>
        <p:spPr/>
        <p:txBody>
          <a:bodyPr/>
          <a:lstStyle/>
          <a:p>
            <a:fld id="{8AF7A8B2-D0BA-4976-A9E3-00C8DFFC2DE8}" type="slidenum">
              <a:rPr lang="en-US" smtClean="0"/>
              <a:t>20</a:t>
            </a:fld>
            <a:endParaRPr lang="en-US"/>
          </a:p>
        </p:txBody>
      </p:sp>
    </p:spTree>
    <p:extLst>
      <p:ext uri="{BB962C8B-B14F-4D97-AF65-F5344CB8AC3E}">
        <p14:creationId xmlns:p14="http://schemas.microsoft.com/office/powerpoint/2010/main" val="245530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DBE: Overall Goals</a:t>
            </a:r>
          </a:p>
          <a:p>
            <a:endParaRPr lang="en-US" dirty="0"/>
          </a:p>
          <a:p>
            <a:r>
              <a:rPr lang="en-US" dirty="0"/>
              <a:t>DBE program requires each State to establish an </a:t>
            </a:r>
            <a:r>
              <a:rPr lang="en-US" u="sng" dirty="0"/>
              <a:t>overall </a:t>
            </a:r>
            <a:r>
              <a:rPr lang="en-US" dirty="0"/>
              <a:t>DBE goal </a:t>
            </a:r>
          </a:p>
          <a:p>
            <a:endParaRPr lang="en-US" dirty="0"/>
          </a:p>
          <a:p>
            <a:r>
              <a:rPr lang="en-US" dirty="0"/>
              <a:t>The overall goal represents the gap, or disparity, between the current percentage of DBE participation on transportation projects and the percentage of DBE participation that would be expected based upon availability of DBEs in the relevant market area</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21</a:t>
            </a:fld>
            <a:endParaRPr lang="en-US"/>
          </a:p>
        </p:txBody>
      </p:sp>
    </p:spTree>
    <p:extLst>
      <p:ext uri="{BB962C8B-B14F-4D97-AF65-F5344CB8AC3E}">
        <p14:creationId xmlns:p14="http://schemas.microsoft.com/office/powerpoint/2010/main" val="18574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err="1"/>
              <a:t>Dbe</a:t>
            </a:r>
            <a:r>
              <a:rPr lang="en-US" dirty="0"/>
              <a:t> Goals,</a:t>
            </a:r>
            <a:r>
              <a:rPr lang="en-US" baseline="0" dirty="0"/>
              <a:t> </a:t>
            </a:r>
            <a:r>
              <a:rPr lang="en-US" dirty="0"/>
              <a:t>HOW are</a:t>
            </a:r>
            <a:r>
              <a:rPr lang="en-US" baseline="0" dirty="0"/>
              <a:t> they</a:t>
            </a:r>
            <a:r>
              <a:rPr lang="en-US" dirty="0"/>
              <a:t> SET UP?</a:t>
            </a:r>
          </a:p>
          <a:p>
            <a:pPr defTabSz="914311">
              <a:defRPr/>
            </a:pPr>
            <a:endParaRPr lang="en-US" dirty="0"/>
          </a:p>
          <a:p>
            <a:pPr defTabSz="914311">
              <a:defRPr/>
            </a:pPr>
            <a:r>
              <a:rPr lang="en-US" dirty="0"/>
              <a:t>SOURCE: DBE</a:t>
            </a:r>
            <a:r>
              <a:rPr lang="en-US" baseline="0" dirty="0"/>
              <a:t> Program Plan available online</a:t>
            </a:r>
            <a:endParaRPr lang="en-US" dirty="0"/>
          </a:p>
          <a:p>
            <a:pPr defTabSz="914311">
              <a:defRPr/>
            </a:pPr>
            <a:endParaRPr lang="en-US" dirty="0"/>
          </a:p>
          <a:p>
            <a:pPr defTabSz="914311">
              <a:defRPr/>
            </a:pPr>
            <a:r>
              <a:rPr lang="en-US" dirty="0"/>
              <a:t>Narrative</a:t>
            </a:r>
          </a:p>
          <a:p>
            <a:r>
              <a:rPr lang="en-US" b="1" dirty="0"/>
              <a:t>CONTRACT GOALS</a:t>
            </a:r>
          </a:p>
          <a:p>
            <a:r>
              <a:rPr lang="en-US" dirty="0"/>
              <a:t>Contract goals will be used to meet the portion of the overall goal not</a:t>
            </a:r>
          </a:p>
          <a:p>
            <a:r>
              <a:rPr lang="en-US" dirty="0"/>
              <a:t>projected to be met by race-neutral means and will be expressed as a</a:t>
            </a:r>
          </a:p>
          <a:p>
            <a:r>
              <a:rPr lang="en-US" dirty="0"/>
              <a:t>percentage of the federal portion of USDOT-assisted contracts. If during</a:t>
            </a:r>
          </a:p>
          <a:p>
            <a:r>
              <a:rPr lang="en-US" dirty="0"/>
              <a:t>the course of the year it becomes apparent that NDOT will exceed its</a:t>
            </a:r>
          </a:p>
          <a:p>
            <a:r>
              <a:rPr lang="en-US" dirty="0"/>
              <a:t>overall goal based on race-neutral means, contract goals will be reduced</a:t>
            </a:r>
          </a:p>
          <a:p>
            <a:r>
              <a:rPr lang="en-US" dirty="0"/>
              <a:t>to the extent required so as not to exceed the overall goal. If it appears</a:t>
            </a:r>
          </a:p>
          <a:p>
            <a:r>
              <a:rPr lang="en-US" dirty="0"/>
              <a:t>the race-neutral portion will not be met, NDOT will increase the amount of</a:t>
            </a:r>
          </a:p>
          <a:p>
            <a:r>
              <a:rPr lang="en-US" dirty="0"/>
              <a:t>contract goals.</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23</a:t>
            </a:fld>
            <a:endParaRPr lang="en-US"/>
          </a:p>
        </p:txBody>
      </p:sp>
    </p:spTree>
    <p:extLst>
      <p:ext uri="{BB962C8B-B14F-4D97-AF65-F5344CB8AC3E}">
        <p14:creationId xmlns:p14="http://schemas.microsoft.com/office/powerpoint/2010/main" val="32324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soliciting bids, the appropriate NDOT personnel and the Contract</a:t>
            </a:r>
          </a:p>
          <a:p>
            <a:r>
              <a:rPr lang="en-US" dirty="0"/>
              <a:t>Compliance Office personnel will review each contract to determine the</a:t>
            </a:r>
          </a:p>
          <a:p>
            <a:r>
              <a:rPr lang="en-US" dirty="0"/>
              <a:t>percentage goal, if any, that will be assigned to the contract. Those</a:t>
            </a:r>
          </a:p>
          <a:p>
            <a:r>
              <a:rPr lang="en-US" dirty="0"/>
              <a:t>contracts with limited or no subcontracting potential will have a zero goal.</a:t>
            </a:r>
          </a:p>
          <a:p>
            <a:r>
              <a:rPr lang="en-US" dirty="0"/>
              <a:t>Criteria for developing goals on individual contracts include:</a:t>
            </a:r>
          </a:p>
          <a:p>
            <a:r>
              <a:rPr lang="en-US" dirty="0"/>
              <a:t>• Availability of qualified DBEs</a:t>
            </a:r>
          </a:p>
          <a:p>
            <a:r>
              <a:rPr lang="en-US" dirty="0"/>
              <a:t>• Location of the project</a:t>
            </a:r>
          </a:p>
          <a:p>
            <a:r>
              <a:rPr lang="en-US" dirty="0"/>
              <a:t>• Type of project</a:t>
            </a:r>
          </a:p>
          <a:p>
            <a:r>
              <a:rPr lang="en-US" dirty="0"/>
              <a:t>• Estimated total cost of the project, or portions of the project</a:t>
            </a:r>
          </a:p>
          <a:p>
            <a:r>
              <a:rPr lang="en-US" dirty="0"/>
              <a:t>• Number of contract line items with the most DBE subcontracting,</a:t>
            </a:r>
          </a:p>
          <a:p>
            <a:r>
              <a:rPr lang="en-US" dirty="0"/>
              <a:t>service, or supplier potential</a:t>
            </a:r>
          </a:p>
          <a:p>
            <a:r>
              <a:rPr lang="en-US" dirty="0"/>
              <a:t>Contract goals can be met only by Nevada UCP certified DBEs; goals will</a:t>
            </a:r>
          </a:p>
          <a:p>
            <a:r>
              <a:rPr lang="en-US" dirty="0"/>
              <a:t>not be subdivided into group-specific goals. The contract goal will pertain</a:t>
            </a:r>
          </a:p>
          <a:p>
            <a:r>
              <a:rPr lang="en-US" dirty="0"/>
              <a:t>to the entire project.</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24</a:t>
            </a:fld>
            <a:endParaRPr lang="en-US"/>
          </a:p>
        </p:txBody>
      </p:sp>
    </p:spTree>
    <p:extLst>
      <p:ext uri="{BB962C8B-B14F-4D97-AF65-F5344CB8AC3E}">
        <p14:creationId xmlns:p14="http://schemas.microsoft.com/office/powerpoint/2010/main" val="248940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a:t>
            </a:r>
            <a:r>
              <a:rPr lang="en-US" baseline="0" dirty="0"/>
              <a:t> assistance items as listed  on Mentor Protégé Program</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31</a:t>
            </a:fld>
            <a:endParaRPr lang="en-US" dirty="0"/>
          </a:p>
        </p:txBody>
      </p:sp>
    </p:spTree>
    <p:extLst>
      <p:ext uri="{BB962C8B-B14F-4D97-AF65-F5344CB8AC3E}">
        <p14:creationId xmlns:p14="http://schemas.microsoft.com/office/powerpoint/2010/main" val="186331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SUMNU Needs Assessment</a:t>
            </a:r>
          </a:p>
          <a:p>
            <a:endParaRPr lang="en-US" dirty="0"/>
          </a:p>
          <a:p>
            <a:r>
              <a:rPr lang="en-US" dirty="0"/>
              <a:t>The </a:t>
            </a:r>
            <a:r>
              <a:rPr lang="en-US" b="1" dirty="0"/>
              <a:t>Nevada Department of Transportation (NDOT) </a:t>
            </a:r>
            <a:r>
              <a:rPr lang="en-US" dirty="0"/>
              <a:t>conducted a </a:t>
            </a:r>
            <a:r>
              <a:rPr lang="en-US" b="1" dirty="0"/>
              <a:t>needs assessment</a:t>
            </a:r>
            <a:r>
              <a:rPr lang="en-US" dirty="0"/>
              <a:t> to assist DBEs with the development of their businesses. </a:t>
            </a:r>
          </a:p>
          <a:p>
            <a:r>
              <a:rPr lang="en-US" dirty="0"/>
              <a:t>The results from the assessment </a:t>
            </a:r>
            <a:r>
              <a:rPr lang="en-US" b="1" dirty="0"/>
              <a:t>identified business and industry barriers </a:t>
            </a:r>
            <a:r>
              <a:rPr lang="en-US" dirty="0"/>
              <a:t>that should be addressed as part of your business development plan. The resources made available to you in the section below will assist you with your business needs and concerns in the areas of:</a:t>
            </a:r>
          </a:p>
          <a:p>
            <a:pPr marL="1257177" lvl="2" indent="-342866">
              <a:lnSpc>
                <a:spcPct val="150000"/>
              </a:lnSpc>
              <a:buFont typeface="Wingdings" panose="05000000000000000000" pitchFamily="2" charset="2"/>
              <a:buChar char="q"/>
            </a:pPr>
            <a:r>
              <a:rPr lang="en-US" dirty="0"/>
              <a:t>Marketing aspects of construction industry barriers</a:t>
            </a:r>
          </a:p>
          <a:p>
            <a:pPr marL="1257177" lvl="2" indent="-342866">
              <a:lnSpc>
                <a:spcPct val="150000"/>
              </a:lnSpc>
              <a:buFont typeface="Wingdings" panose="05000000000000000000" pitchFamily="2" charset="2"/>
              <a:buChar char="q"/>
            </a:pPr>
            <a:r>
              <a:rPr lang="en-US" dirty="0"/>
              <a:t>Networking and relationship building</a:t>
            </a:r>
          </a:p>
          <a:p>
            <a:pPr marL="1257177" lvl="2" indent="-342866">
              <a:lnSpc>
                <a:spcPct val="150000"/>
              </a:lnSpc>
              <a:buFont typeface="Wingdings" panose="05000000000000000000" pitchFamily="2" charset="2"/>
              <a:buChar char="q"/>
            </a:pPr>
            <a:r>
              <a:rPr lang="en-US" dirty="0"/>
              <a:t>Government Contracting and Bidding </a:t>
            </a:r>
          </a:p>
          <a:p>
            <a:pPr marL="1257177" lvl="2" indent="-342866">
              <a:lnSpc>
                <a:spcPct val="150000"/>
              </a:lnSpc>
              <a:buFont typeface="Wingdings" panose="05000000000000000000" pitchFamily="2" charset="2"/>
              <a:buChar char="q"/>
            </a:pPr>
            <a:r>
              <a:rPr lang="en-US" dirty="0"/>
              <a:t>Legal policies and regulations </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33</a:t>
            </a:fld>
            <a:endParaRPr lang="en-US" dirty="0"/>
          </a:p>
        </p:txBody>
      </p:sp>
    </p:spTree>
    <p:extLst>
      <p:ext uri="{BB962C8B-B14F-4D97-AF65-F5344CB8AC3E}">
        <p14:creationId xmlns:p14="http://schemas.microsoft.com/office/powerpoint/2010/main" val="421468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assistance including small business training </a:t>
            </a:r>
            <a:r>
              <a:rPr lang="en-US" dirty="0" err="1"/>
              <a:t>i</a:t>
            </a:r>
            <a:r>
              <a:rPr lang="en-US" dirty="0"/>
              <a:t> s widely available</a:t>
            </a:r>
          </a:p>
          <a:p>
            <a:r>
              <a:rPr lang="en-US" dirty="0"/>
              <a:t>throughout Nevada. Programs primarily provide general information and</a:t>
            </a:r>
          </a:p>
          <a:p>
            <a:r>
              <a:rPr lang="en-US" dirty="0"/>
              <a:t>assistance for business start-ups and growing businesses but al so include</a:t>
            </a:r>
          </a:p>
          <a:p>
            <a:r>
              <a:rPr lang="en-US" dirty="0"/>
              <a:t>industry-specific training. Examples range from general support providers</a:t>
            </a:r>
          </a:p>
          <a:p>
            <a:r>
              <a:rPr lang="en-US" dirty="0"/>
              <a:t>such as SCORE to industry-specific training opportunities such as the</a:t>
            </a:r>
          </a:p>
          <a:p>
            <a:r>
              <a:rPr lang="en-US" dirty="0"/>
              <a:t>Nevada Governor's Office of Economic Development Procurement Outreach</a:t>
            </a:r>
          </a:p>
          <a:p>
            <a:r>
              <a:rPr lang="en-US" dirty="0"/>
              <a:t>Program.</a:t>
            </a:r>
          </a:p>
          <a:p>
            <a:r>
              <a:rPr lang="en-US" dirty="0"/>
              <a:t>Other programs focus on market development assistance and use of</a:t>
            </a:r>
          </a:p>
          <a:p>
            <a:r>
              <a:rPr lang="en-US" dirty="0"/>
              <a:t>electronic media and technology. These assistance programs are available</a:t>
            </a:r>
          </a:p>
          <a:p>
            <a:r>
              <a:rPr lang="en-US" dirty="0"/>
              <a:t>through the Nevada Business Development Center and Procurement</a:t>
            </a:r>
          </a:p>
          <a:p>
            <a:r>
              <a:rPr lang="en-US" dirty="0"/>
              <a:t>Technical assistance Centers throughout the state. More locally-focused</a:t>
            </a:r>
          </a:p>
          <a:p>
            <a:r>
              <a:rPr lang="en-US" dirty="0"/>
              <a:t>programs include the Ci ty of Reno My Quick Coach Program, and the Urban</a:t>
            </a:r>
          </a:p>
          <a:p>
            <a:r>
              <a:rPr lang="en-US" dirty="0"/>
              <a:t>Chamber of Commerce </a:t>
            </a:r>
            <a:r>
              <a:rPr lang="en-US" dirty="0" err="1"/>
              <a:t>Busines</a:t>
            </a:r>
            <a:r>
              <a:rPr lang="en-US" dirty="0"/>
              <a:t> s Success Center.</a:t>
            </a:r>
          </a:p>
        </p:txBody>
      </p:sp>
      <p:sp>
        <p:nvSpPr>
          <p:cNvPr id="4" name="Slide Number Placeholder 3"/>
          <p:cNvSpPr>
            <a:spLocks noGrp="1"/>
          </p:cNvSpPr>
          <p:nvPr>
            <p:ph type="sldNum" sz="quarter" idx="10"/>
          </p:nvPr>
        </p:nvSpPr>
        <p:spPr/>
        <p:txBody>
          <a:bodyPr/>
          <a:lstStyle/>
          <a:p>
            <a:fld id="{8AF7A8B2-D0BA-4976-A9E3-00C8DFFC2DE8}" type="slidenum">
              <a:rPr lang="en-US" smtClean="0"/>
              <a:t>34</a:t>
            </a:fld>
            <a:endParaRPr lang="en-US"/>
          </a:p>
        </p:txBody>
      </p:sp>
    </p:spTree>
    <p:extLst>
      <p:ext uri="{BB962C8B-B14F-4D97-AF65-F5344CB8AC3E}">
        <p14:creationId xmlns:p14="http://schemas.microsoft.com/office/powerpoint/2010/main" val="114123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37</a:t>
            </a:fld>
            <a:endParaRPr lang="en-US"/>
          </a:p>
        </p:txBody>
      </p:sp>
    </p:spTree>
    <p:extLst>
      <p:ext uri="{BB962C8B-B14F-4D97-AF65-F5344CB8AC3E}">
        <p14:creationId xmlns:p14="http://schemas.microsoft.com/office/powerpoint/2010/main" val="85275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070C0"/>
                </a:solidFill>
              </a:rPr>
              <a:t>What is the DBE Program?</a:t>
            </a:r>
          </a:p>
          <a:p>
            <a:pPr algn="l"/>
            <a:endParaRPr lang="en-US" dirty="0"/>
          </a:p>
          <a:p>
            <a:pPr algn="l"/>
            <a:r>
              <a:rPr lang="en-US" dirty="0"/>
              <a:t>The Nevada Department of Transportation is committed to a Civil Rights Program to </a:t>
            </a:r>
            <a:r>
              <a:rPr lang="en-US" b="1" dirty="0"/>
              <a:t>encourage the participation</a:t>
            </a:r>
            <a:r>
              <a:rPr lang="en-US" dirty="0"/>
              <a:t> of </a:t>
            </a:r>
            <a:r>
              <a:rPr lang="en-US" b="1" dirty="0"/>
              <a:t>Disadvantaged Business Enterprises (DBE´s) in contracting opportunities</a:t>
            </a:r>
            <a:r>
              <a:rPr lang="en-US" dirty="0"/>
              <a:t>.</a:t>
            </a:r>
          </a:p>
          <a:p>
            <a:pPr algn="l"/>
            <a:endParaRPr lang="en-US" b="1" u="sng" dirty="0"/>
          </a:p>
          <a:p>
            <a:pPr algn="l"/>
            <a:r>
              <a:rPr lang="en-US" b="1" u="sng" dirty="0"/>
              <a:t>The DBE program helps businesses </a:t>
            </a:r>
            <a:r>
              <a:rPr lang="en-US" dirty="0"/>
              <a:t>classified as small, woman-owned or disadvantaged </a:t>
            </a:r>
            <a:r>
              <a:rPr lang="en-US" b="1" u="sng" dirty="0"/>
              <a:t>to compete in a fair environment right alongside larger corporations</a:t>
            </a:r>
            <a:r>
              <a:rPr lang="en-US" dirty="0"/>
              <a:t>. </a:t>
            </a:r>
          </a:p>
          <a:p>
            <a:pPr algn="l"/>
            <a:endParaRPr lang="en-US" dirty="0"/>
          </a:p>
          <a:p>
            <a:pPr algn="l"/>
            <a:r>
              <a:rPr lang="en-US" dirty="0"/>
              <a:t>NDOT´s policy never to exclude any person from participation in, deny any person the benefits of, or otherwise discriminate on the basis of race, color, sex and/or national origin when awarding and administering those contracts.</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7</a:t>
            </a:fld>
            <a:endParaRPr lang="en-US" dirty="0"/>
          </a:p>
        </p:txBody>
      </p:sp>
    </p:spTree>
    <p:extLst>
      <p:ext uri="{BB962C8B-B14F-4D97-AF65-F5344CB8AC3E}">
        <p14:creationId xmlns:p14="http://schemas.microsoft.com/office/powerpoint/2010/main" val="1923799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Complete a skills-gap survey to determine developmental needs</a:t>
            </a:r>
          </a:p>
          <a:p>
            <a:r>
              <a:rPr lang="en-US" dirty="0"/>
              <a:t>Skills-gap surveys are completed on-line and are used to determine training and development needs to enhance strengths and eliminate weaknesses you perceive in the company.</a:t>
            </a:r>
          </a:p>
          <a:p>
            <a:pPr lvl="0"/>
            <a:r>
              <a:rPr lang="en-US" dirty="0"/>
              <a:t>Develop a strong business plan or refine an existing business plan</a:t>
            </a:r>
          </a:p>
          <a:p>
            <a:r>
              <a:rPr lang="en-US" dirty="0"/>
              <a:t> </a:t>
            </a:r>
          </a:p>
          <a:p>
            <a:r>
              <a:rPr lang="en-US" dirty="0"/>
              <a:t>A business plan is the owner’s preview of success.  A good business plan describes how you expect to run your business, your expectations, rewards, risks and obstacles you expect to encounter.  A business plan not only provides a guideline to the owner regarding his/her business, it provides others insight into what the business is about.</a:t>
            </a:r>
          </a:p>
          <a:p>
            <a:r>
              <a:rPr lang="en-US" dirty="0"/>
              <a:t> </a:t>
            </a:r>
          </a:p>
          <a:p>
            <a:pPr lvl="0"/>
            <a:r>
              <a:rPr lang="en-US" dirty="0"/>
              <a:t>Develop an effective company capabilities statement</a:t>
            </a:r>
          </a:p>
          <a:p>
            <a:r>
              <a:rPr lang="en-US" dirty="0"/>
              <a:t>Much like the company itself, the capabilities statement speaks for the company, and its owner, when no other company representative is present. It is a visual image of the company imparting information that must be focused, direct, and impactful to demonstrate the company’s capabilities to deliver a quality product or superior service in a timely manner.</a:t>
            </a:r>
          </a:p>
          <a:p>
            <a:endParaRPr lang="en-US" dirty="0"/>
          </a:p>
          <a:p>
            <a:pPr lvl="0"/>
            <a:r>
              <a:rPr lang="en-US" dirty="0"/>
              <a:t>Complete training and other action items identified in the skills-gap survey</a:t>
            </a:r>
          </a:p>
          <a:p>
            <a:r>
              <a:rPr lang="en-US" dirty="0"/>
              <a:t>Complete training and other remedial actions that will eliminate perceived weaknesses noted during the skills-gap survey (see item 1 above).</a:t>
            </a:r>
          </a:p>
          <a:p>
            <a:endParaRPr lang="en-US" dirty="0"/>
          </a:p>
          <a:p>
            <a:pPr lvl="0"/>
            <a:r>
              <a:rPr lang="en-US" dirty="0"/>
              <a:t>Get involved in the NDOT DBE Mentor-Protégé program </a:t>
            </a:r>
          </a:p>
          <a:p>
            <a:r>
              <a:rPr lang="en-US" dirty="0"/>
              <a:t>There is no substitute for experience; whether yours or your mentor’s.  Pairing an inexperienced owner (in general or for a specific need) with a more experienced company,  enables the Protégé  to learn more about the nature of work, what competencies need to be developed, and what specific processes must be mastered, especially in the road construction industry.  The NDOT DBE Mentorship program representative will match you with the best available mentor consistent with your company’s current objectives and goals.  Mentors are expected to be hands-on with their proteges in order to provide the protégé first-hand experience and observation of effective business practices. </a:t>
            </a:r>
          </a:p>
          <a:p>
            <a:endParaRPr lang="en-US" dirty="0"/>
          </a:p>
          <a:p>
            <a:pPr lvl="0"/>
            <a:r>
              <a:rPr lang="en-US" dirty="0"/>
              <a:t>Complete a Final Assessment</a:t>
            </a:r>
          </a:p>
          <a:p>
            <a:r>
              <a:rPr lang="en-US" dirty="0"/>
              <a:t>A final assessment of your company is always a good idea before starting another IDCP.  It should include another skills-gap survey to provide you insight as to your next business-growth steps: even, perhaps, to your next IDCP.  No matter how experienced you are, there usually is always room to grow.</a:t>
            </a:r>
          </a:p>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41</a:t>
            </a:fld>
            <a:endParaRPr lang="en-US"/>
          </a:p>
        </p:txBody>
      </p:sp>
    </p:spTree>
    <p:extLst>
      <p:ext uri="{BB962C8B-B14F-4D97-AF65-F5344CB8AC3E}">
        <p14:creationId xmlns:p14="http://schemas.microsoft.com/office/powerpoint/2010/main" val="33251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 have a business plan? </a:t>
            </a:r>
            <a:endParaRPr lang="en-US" dirty="0"/>
          </a:p>
          <a:p>
            <a:endParaRPr lang="en-US" dirty="0"/>
          </a:p>
          <a:p>
            <a:endParaRPr lang="en-US" dirty="0"/>
          </a:p>
          <a:p>
            <a:r>
              <a:rPr lang="en-US" dirty="0"/>
              <a:t>Changing your mind about a business name, the type of business entity or the type of goods or services you will offer may cost you time and money. </a:t>
            </a:r>
          </a:p>
          <a:p>
            <a:pPr defTabSz="914311">
              <a:defRPr/>
            </a:pPr>
            <a:endParaRPr lang="en-US" dirty="0"/>
          </a:p>
          <a:p>
            <a:pPr defTabSz="914311">
              <a:defRPr/>
            </a:pPr>
            <a:r>
              <a:rPr lang="en-US" dirty="0"/>
              <a:t>Creating a comprehensive business plan can be a long process, and you need good advice. The SBA and its resource partners, including Small Business Development Centers, Women’s Business Centers, Veterans Business Outreach Centers, and SCORE, have the expertise to help you craft a winning business plan. The SBA also offers online templates to get you started.</a:t>
            </a:r>
          </a:p>
          <a:p>
            <a:endParaRPr lang="en-US" dirty="0"/>
          </a:p>
          <a:p>
            <a:endParaRPr lang="en-US" dirty="0"/>
          </a:p>
          <a:p>
            <a:r>
              <a:rPr lang="en-US" dirty="0"/>
              <a:t>(Distribute handout on SBA Guidelines on Writing a Business Plan)</a:t>
            </a:r>
          </a:p>
          <a:p>
            <a:r>
              <a:rPr lang="en-US" b="1" dirty="0"/>
              <a:t>In general, a good business plan contains:</a:t>
            </a:r>
            <a:endParaRPr lang="en-US" dirty="0"/>
          </a:p>
          <a:p>
            <a:r>
              <a:rPr lang="en-US" b="1" dirty="0"/>
              <a:t>Introduction</a:t>
            </a:r>
            <a:endParaRPr lang="en-US" dirty="0"/>
          </a:p>
          <a:p>
            <a:r>
              <a:rPr lang="en-US" dirty="0"/>
              <a:t>• Give a detailed description of the business and its goals.</a:t>
            </a:r>
          </a:p>
          <a:p>
            <a:r>
              <a:rPr lang="en-US" dirty="0"/>
              <a:t>• List the skills and experience you bring to the business.</a:t>
            </a:r>
          </a:p>
          <a:p>
            <a:r>
              <a:rPr lang="en-US" dirty="0"/>
              <a:t>• Discuss the advantages you and your business have over competitors.</a:t>
            </a:r>
          </a:p>
          <a:p>
            <a:r>
              <a:rPr lang="en-US" b="1" dirty="0"/>
              <a:t>Marketing</a:t>
            </a:r>
            <a:endParaRPr lang="en-US" dirty="0"/>
          </a:p>
          <a:p>
            <a:r>
              <a:rPr lang="en-US" dirty="0"/>
              <a:t>• Discuss the products and services your company will offer.</a:t>
            </a:r>
          </a:p>
          <a:p>
            <a:r>
              <a:rPr lang="en-US" dirty="0"/>
              <a:t>• Identify customer demand for your products and services.</a:t>
            </a:r>
          </a:p>
          <a:p>
            <a:r>
              <a:rPr lang="en-US" dirty="0"/>
              <a:t>• Identify your market, its size and locations.</a:t>
            </a:r>
          </a:p>
          <a:p>
            <a:r>
              <a:rPr lang="en-US" dirty="0"/>
              <a:t>• Explain how your products and services will be advertised and marketed.</a:t>
            </a:r>
          </a:p>
          <a:p>
            <a:r>
              <a:rPr lang="en-US" dirty="0"/>
              <a:t>• Explain your pricing strategy.</a:t>
            </a:r>
          </a:p>
          <a:p>
            <a:r>
              <a:rPr lang="en-US" b="1" dirty="0"/>
              <a:t>Financial Management</a:t>
            </a:r>
            <a:endParaRPr lang="en-US" dirty="0"/>
          </a:p>
          <a:p>
            <a:r>
              <a:rPr lang="en-US" dirty="0"/>
              <a:t>• Develop an expected return on investment and monthly cash flow for the first year.</a:t>
            </a:r>
          </a:p>
          <a:p>
            <a:r>
              <a:rPr lang="en-US" dirty="0"/>
              <a:t>• Provide projected income statements and balance sheets for a two-year period.</a:t>
            </a:r>
          </a:p>
          <a:p>
            <a:r>
              <a:rPr lang="en-US" dirty="0"/>
              <a:t>• Discuss your break-even point.</a:t>
            </a:r>
          </a:p>
          <a:p>
            <a:r>
              <a:rPr lang="en-US" dirty="0"/>
              <a:t>• Explain your personal balance sheet and method of compensation.</a:t>
            </a:r>
          </a:p>
          <a:p>
            <a:r>
              <a:rPr lang="en-US" dirty="0"/>
              <a:t>• Discuss who will maintain your accounting records and how they will be kept.</a:t>
            </a:r>
          </a:p>
          <a:p>
            <a:r>
              <a:rPr lang="en-US" dirty="0"/>
              <a:t>• Provide “what if” statements addressing alternative approaches to potential problems.</a:t>
            </a:r>
          </a:p>
          <a:p>
            <a:r>
              <a:rPr lang="en-US" b="1" dirty="0"/>
              <a:t>Operations</a:t>
            </a:r>
            <a:endParaRPr lang="en-US" dirty="0"/>
          </a:p>
          <a:p>
            <a:r>
              <a:rPr lang="en-US" dirty="0"/>
              <a:t>• Explain how the business will be managed day-to-day.</a:t>
            </a:r>
          </a:p>
          <a:p>
            <a:r>
              <a:rPr lang="en-US" dirty="0"/>
              <a:t>• Discuss hiring and personnel procedures.</a:t>
            </a:r>
          </a:p>
          <a:p>
            <a:r>
              <a:rPr lang="en-US" dirty="0"/>
              <a:t>• Discuss insurance, lease or rent agreements.</a:t>
            </a:r>
          </a:p>
          <a:p>
            <a:r>
              <a:rPr lang="en-US" dirty="0"/>
              <a:t>• Account for the equipment necessary to produce your goods or services.</a:t>
            </a:r>
          </a:p>
          <a:p>
            <a:r>
              <a:rPr lang="en-US" dirty="0"/>
              <a:t>• Account for production and delivery of products and services.</a:t>
            </a:r>
          </a:p>
          <a:p>
            <a:r>
              <a:rPr lang="en-US" b="1" dirty="0"/>
              <a:t>Concluding Statement </a:t>
            </a:r>
            <a:endParaRPr lang="en-US" dirty="0"/>
          </a:p>
          <a:p>
            <a:r>
              <a:rPr lang="en-US" dirty="0"/>
              <a:t>Summarize your business goals and objectives and express your commitment to the success of your business. Once you have completed your business plan, review it with a friend or business associate and professional business counselor like SCORE, WBC or SBDC representatives, SBA district office economic development specialists or veterans’ business development specialists. </a:t>
            </a:r>
          </a:p>
          <a:p>
            <a:r>
              <a:rPr lang="en-US" dirty="0"/>
              <a:t>Remember, the business plan is a flexible document that should change as your business grows.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42</a:t>
            </a:fld>
            <a:endParaRPr lang="en-US"/>
          </a:p>
        </p:txBody>
      </p:sp>
    </p:spTree>
    <p:extLst>
      <p:ext uri="{BB962C8B-B14F-4D97-AF65-F5344CB8AC3E}">
        <p14:creationId xmlns:p14="http://schemas.microsoft.com/office/powerpoint/2010/main" val="238654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NDOT Mentor-Protégé Program was started to give Disadvantaged Business Enterprises (DBEs) the help they need to build their businesses and successfully compete for work in transportation related contracts.</a:t>
            </a:r>
          </a:p>
          <a:p>
            <a:endParaRPr lang="en-US" dirty="0"/>
          </a:p>
          <a:p>
            <a:r>
              <a:rPr lang="en-US" dirty="0"/>
              <a:t>By working with experienced prime consultants and contractors (“Mentors”) on NDOT projects, DBEs(“Protégés”) can learn how to run their companies more efficiently and submit more competitive bids for contracts outside the program.</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45</a:t>
            </a:fld>
            <a:endParaRPr lang="en-US"/>
          </a:p>
        </p:txBody>
      </p:sp>
    </p:spTree>
    <p:extLst>
      <p:ext uri="{BB962C8B-B14F-4D97-AF65-F5344CB8AC3E}">
        <p14:creationId xmlns:p14="http://schemas.microsoft.com/office/powerpoint/2010/main" val="9040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categories of Supportive Services could include, but are not limited to the following: </a:t>
            </a:r>
          </a:p>
          <a:p>
            <a:r>
              <a:rPr lang="en-US" dirty="0"/>
              <a:t>• General business management; </a:t>
            </a:r>
          </a:p>
          <a:p>
            <a:r>
              <a:rPr lang="en-US" dirty="0"/>
              <a:t>• Financial administration; </a:t>
            </a:r>
          </a:p>
          <a:p>
            <a:r>
              <a:rPr lang="en-US" dirty="0"/>
              <a:t>• Insurance and bond readiness;</a:t>
            </a:r>
          </a:p>
          <a:p>
            <a:r>
              <a:rPr lang="en-US" dirty="0"/>
              <a:t>   Website development; and </a:t>
            </a:r>
          </a:p>
          <a:p>
            <a:r>
              <a:rPr lang="en-US" dirty="0"/>
              <a:t>• Business development/marketing </a:t>
            </a:r>
          </a:p>
          <a:p>
            <a:endParaRPr lang="en-US" dirty="0"/>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47</a:t>
            </a:fld>
            <a:endParaRPr lang="en-US"/>
          </a:p>
        </p:txBody>
      </p:sp>
    </p:spTree>
    <p:extLst>
      <p:ext uri="{BB962C8B-B14F-4D97-AF65-F5344CB8AC3E}">
        <p14:creationId xmlns:p14="http://schemas.microsoft.com/office/powerpoint/2010/main" val="4270193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51</a:t>
            </a:fld>
            <a:endParaRPr lang="en-US"/>
          </a:p>
        </p:txBody>
      </p:sp>
    </p:spTree>
    <p:extLst>
      <p:ext uri="{BB962C8B-B14F-4D97-AF65-F5344CB8AC3E}">
        <p14:creationId xmlns:p14="http://schemas.microsoft.com/office/powerpoint/2010/main" val="139100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Registering your business is not enough. To attract federal agencies you will need to market your business. Tips for good marketing are: </a:t>
            </a:r>
          </a:p>
          <a:p>
            <a:pPr lvl="1"/>
            <a:r>
              <a:rPr lang="en-US" sz="2000" dirty="0"/>
              <a:t>Determine which federal agencies buy your product or service, and get to know them;</a:t>
            </a:r>
          </a:p>
          <a:p>
            <a:pPr marL="457156" lvl="1"/>
            <a:endParaRPr lang="en-US" sz="2000" dirty="0"/>
          </a:p>
          <a:p>
            <a:pPr lvl="1"/>
            <a:r>
              <a:rPr lang="en-US" sz="2000" dirty="0"/>
              <a:t>Identify the contracting procedures of those agencies;</a:t>
            </a:r>
          </a:p>
          <a:p>
            <a:pPr marL="457156" lvl="1"/>
            <a:endParaRPr lang="en-US" sz="2000" dirty="0"/>
          </a:p>
          <a:p>
            <a:pPr lvl="1"/>
            <a:r>
              <a:rPr lang="en-US" sz="2000" dirty="0"/>
              <a:t>Focus on opportunities in your niche and prioritize them.</a:t>
            </a:r>
          </a:p>
          <a:p>
            <a:pPr marL="457156" lvl="1"/>
            <a:endParaRPr lang="en-US" sz="2000" dirty="0"/>
          </a:p>
          <a:p>
            <a:pPr lvl="1"/>
            <a:r>
              <a:rPr lang="en-US" sz="2000" dirty="0"/>
              <a:t>You should identify the PSC (Product Services Code) and/or a FSC (Federal Supply Classification), which describes your business. These codes provide additional information about the services and products your business offers.</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52</a:t>
            </a:fld>
            <a:endParaRPr lang="en-US"/>
          </a:p>
        </p:txBody>
      </p:sp>
    </p:spTree>
    <p:extLst>
      <p:ext uri="{BB962C8B-B14F-4D97-AF65-F5344CB8AC3E}">
        <p14:creationId xmlns:p14="http://schemas.microsoft.com/office/powerpoint/2010/main" val="3639793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53</a:t>
            </a:fld>
            <a:endParaRPr lang="en-US"/>
          </a:p>
        </p:txBody>
      </p:sp>
    </p:spTree>
    <p:extLst>
      <p:ext uri="{BB962C8B-B14F-4D97-AF65-F5344CB8AC3E}">
        <p14:creationId xmlns:p14="http://schemas.microsoft.com/office/powerpoint/2010/main" val="1945338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of contracting with the Public Sector:</a:t>
            </a:r>
          </a:p>
          <a:p>
            <a:endParaRPr lang="en-US" dirty="0"/>
          </a:p>
          <a:p>
            <a:pPr marL="457156" indent="-457156">
              <a:buFont typeface="+mj-lt"/>
              <a:buAutoNum type="arabicPeriod"/>
            </a:pPr>
            <a:r>
              <a:rPr lang="en-US" u="sng" dirty="0"/>
              <a:t>Directly to the Public Entity</a:t>
            </a:r>
            <a:r>
              <a:rPr lang="en-US" dirty="0"/>
              <a:t>, you bid as a prime, supplier, or service provider.</a:t>
            </a:r>
          </a:p>
          <a:p>
            <a:pPr marL="457156" indent="-457156">
              <a:buFont typeface="+mj-lt"/>
              <a:buAutoNum type="arabicPeriod"/>
            </a:pPr>
            <a:r>
              <a:rPr lang="en-US" u="sng" dirty="0"/>
              <a:t>Directly to the prime contractor</a:t>
            </a:r>
            <a:r>
              <a:rPr lang="en-US" dirty="0"/>
              <a:t>, where you as a small business act as a subcontractor, supplier, or service provider.  </a:t>
            </a:r>
          </a:p>
          <a:p>
            <a:pPr marL="457156" indent="-457156">
              <a:buFont typeface="+mj-lt"/>
              <a:buAutoNum type="arabicPeriod"/>
            </a:pPr>
            <a:r>
              <a:rPr lang="en-US" dirty="0"/>
              <a:t>Comment:  If a DBE is a professional service provider, they can submit a qualifications package to a Public Entity during their open SOQ period and will be included in the rankings amongst other consultants.  Rankings are good for 2-year period.</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54</a:t>
            </a:fld>
            <a:endParaRPr lang="en-US"/>
          </a:p>
        </p:txBody>
      </p:sp>
    </p:spTree>
    <p:extLst>
      <p:ext uri="{BB962C8B-B14F-4D97-AF65-F5344CB8AC3E}">
        <p14:creationId xmlns:p14="http://schemas.microsoft.com/office/powerpoint/2010/main" val="4092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HUBZone</a:t>
            </a:r>
            <a:r>
              <a:rPr lang="en-US" b="1" dirty="0"/>
              <a:t> </a:t>
            </a:r>
            <a:r>
              <a:rPr lang="en-US" dirty="0"/>
              <a:t>The Historically Underutilized Business Zones (</a:t>
            </a:r>
            <a:r>
              <a:rPr lang="en-US" dirty="0" err="1"/>
              <a:t>HUBZone</a:t>
            </a:r>
            <a:r>
              <a:rPr lang="en-US" dirty="0"/>
              <a:t>) program helps small businesses located in distressed urban and rural communities gain access to federal set-aside contracts.</a:t>
            </a:r>
          </a:p>
          <a:p>
            <a:endParaRPr lang="en-US" b="1" dirty="0"/>
          </a:p>
          <a:p>
            <a:r>
              <a:rPr lang="en-US" b="1" dirty="0"/>
              <a:t>8(a) Business Development Program</a:t>
            </a:r>
            <a:r>
              <a:rPr lang="en-US" dirty="0"/>
              <a:t> is an essential instrument for helping socially and economically disadvantaged entrepreneurs gain access to the economic mainstream of American society.</a:t>
            </a:r>
          </a:p>
          <a:p>
            <a:endParaRPr lang="en-US" dirty="0"/>
          </a:p>
          <a:p>
            <a:r>
              <a:rPr lang="en-US" b="1" dirty="0"/>
              <a:t>Small Disadvantaged Business (SDB)</a:t>
            </a:r>
            <a:r>
              <a:rPr lang="en-US" dirty="0"/>
              <a:t> Firms self-certify as SDB in the federal data base called the System for Award Management (SAM) without submitting any application to the SBA; however, firms approved by the SBA into the 8(a) Business Development Program are automatically certified as an SDB.</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55</a:t>
            </a:fld>
            <a:endParaRPr lang="en-US"/>
          </a:p>
        </p:txBody>
      </p:sp>
    </p:spTree>
    <p:extLst>
      <p:ext uri="{BB962C8B-B14F-4D97-AF65-F5344CB8AC3E}">
        <p14:creationId xmlns:p14="http://schemas.microsoft.com/office/powerpoint/2010/main" val="2796184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56</a:t>
            </a:fld>
            <a:endParaRPr lang="en-US"/>
          </a:p>
        </p:txBody>
      </p:sp>
    </p:spTree>
    <p:extLst>
      <p:ext uri="{BB962C8B-B14F-4D97-AF65-F5344CB8AC3E}">
        <p14:creationId xmlns:p14="http://schemas.microsoft.com/office/powerpoint/2010/main" val="17224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070C0"/>
                </a:solidFill>
              </a:rPr>
              <a:t>What is a DBE?</a:t>
            </a:r>
          </a:p>
          <a:p>
            <a:pPr algn="l"/>
            <a:endParaRPr lang="en-US" dirty="0"/>
          </a:p>
          <a:p>
            <a:pPr defTabSz="914311">
              <a:defRPr/>
            </a:pPr>
            <a:r>
              <a:rPr lang="en-US" dirty="0"/>
              <a:t>As you may know a DBE is a for-profit, small business, that is at least 51% owned by one or more individuals who are socially and economically disadvantaged. ; and in addition, it has to be managed, operated </a:t>
            </a:r>
            <a:r>
              <a:rPr lang="en-US" b="1" dirty="0"/>
              <a:t>and </a:t>
            </a:r>
            <a:r>
              <a:rPr lang="en-US" dirty="0"/>
              <a:t>controlled by one or more of the socially and economically disadvantaged owners. So it is very important to know that we need both the </a:t>
            </a:r>
            <a:r>
              <a:rPr lang="en-US" u="sng" dirty="0"/>
              <a:t>social</a:t>
            </a:r>
            <a:r>
              <a:rPr lang="en-US" dirty="0"/>
              <a:t> and </a:t>
            </a:r>
            <a:r>
              <a:rPr lang="en-US" u="sng" dirty="0"/>
              <a:t>economic</a:t>
            </a:r>
            <a:r>
              <a:rPr lang="en-US" dirty="0"/>
              <a:t> disadvantage</a:t>
            </a:r>
            <a:r>
              <a:rPr lang="en-US" b="1" dirty="0"/>
              <a:t> and</a:t>
            </a:r>
            <a:r>
              <a:rPr lang="en-US" dirty="0"/>
              <a:t> the </a:t>
            </a:r>
            <a:r>
              <a:rPr lang="en-US" u="sng" dirty="0"/>
              <a:t>control factor</a:t>
            </a:r>
            <a:r>
              <a:rPr lang="en-US" dirty="0"/>
              <a:t> is crucial in terms of qualifying for and maintaining the DBE Certification. </a:t>
            </a:r>
          </a:p>
          <a:p>
            <a:pPr algn="l"/>
            <a:endParaRPr lang="en-US" dirty="0"/>
          </a:p>
          <a:p>
            <a:pPr algn="l"/>
            <a:endParaRPr lang="en-US" dirty="0"/>
          </a:p>
          <a:p>
            <a:pPr algn="l"/>
            <a:r>
              <a:rPr lang="en-US" dirty="0"/>
              <a:t>A DBE includes small businesses that are at least 51% owned by:</a:t>
            </a:r>
          </a:p>
          <a:p>
            <a:pPr marL="285722" indent="-285722">
              <a:buFont typeface="Wingdings" panose="05000000000000000000" pitchFamily="2" charset="2"/>
              <a:buChar char="q"/>
            </a:pPr>
            <a:r>
              <a:rPr lang="en-US" dirty="0"/>
              <a:t>Women</a:t>
            </a:r>
          </a:p>
          <a:p>
            <a:pPr marL="285722" indent="-285722">
              <a:buFont typeface="Wingdings" panose="05000000000000000000" pitchFamily="2" charset="2"/>
              <a:buChar char="q"/>
            </a:pPr>
            <a:r>
              <a:rPr lang="en-US" dirty="0"/>
              <a:t>Minorities: Black Americans, Hispanic Americans, Native Americans, Asian-Pacific Americans and Subcontinent Asian Americans</a:t>
            </a:r>
          </a:p>
          <a:p>
            <a:pPr marL="285722" indent="-285722">
              <a:buFont typeface="Wingdings" panose="05000000000000000000" pitchFamily="2" charset="2"/>
              <a:buChar char="q"/>
            </a:pPr>
            <a:r>
              <a:rPr lang="en-US" dirty="0"/>
              <a:t>Or other individuals on a case-by-case basis</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8</a:t>
            </a:fld>
            <a:endParaRPr lang="en-US" dirty="0"/>
          </a:p>
        </p:txBody>
      </p:sp>
    </p:spTree>
    <p:extLst>
      <p:ext uri="{BB962C8B-B14F-4D97-AF65-F5344CB8AC3E}">
        <p14:creationId xmlns:p14="http://schemas.microsoft.com/office/powerpoint/2010/main" val="1923528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The Nevada Government </a:t>
            </a:r>
            <a:r>
              <a:rPr lang="en-US" dirty="0" err="1"/>
              <a:t>eMarketplace</a:t>
            </a:r>
            <a:r>
              <a:rPr lang="en-US" dirty="0"/>
              <a:t> (NGEM) is a cooperative effort among various institutions, including but not limited to</a:t>
            </a:r>
            <a:r>
              <a:rPr lang="en-US" baseline="0" dirty="0"/>
              <a:t> the McCarran airport and Clark county.</a:t>
            </a:r>
          </a:p>
          <a:p>
            <a:r>
              <a:rPr lang="en-US" dirty="0"/>
              <a:t>NGEM allows contractors and suppliers to register in one central location to receive requests for bids or proposals from</a:t>
            </a:r>
          </a:p>
          <a:p>
            <a:r>
              <a:rPr lang="en-US" dirty="0"/>
              <a:t>all participating entities.</a:t>
            </a:r>
          </a:p>
          <a:p>
            <a:endParaRPr lang="en-US" dirty="0"/>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57</a:t>
            </a:fld>
            <a:endParaRPr lang="en-US"/>
          </a:p>
        </p:txBody>
      </p:sp>
    </p:spTree>
    <p:extLst>
      <p:ext uri="{BB962C8B-B14F-4D97-AF65-F5344CB8AC3E}">
        <p14:creationId xmlns:p14="http://schemas.microsoft.com/office/powerpoint/2010/main" val="3424191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The Nevada Government </a:t>
            </a:r>
            <a:r>
              <a:rPr lang="en-US" dirty="0" err="1"/>
              <a:t>eMarketplace</a:t>
            </a:r>
            <a:r>
              <a:rPr lang="en-US" dirty="0"/>
              <a:t> (NGEM) is a cooperative effort among various institutions, including but not limited to</a:t>
            </a:r>
            <a:r>
              <a:rPr lang="en-US" baseline="0" dirty="0"/>
              <a:t> the McCarran airport and Clark county.</a:t>
            </a:r>
          </a:p>
          <a:p>
            <a:r>
              <a:rPr lang="en-US" dirty="0"/>
              <a:t>NGEM allows contractors and suppliers to register in one central location to receive requests for bids or proposals from</a:t>
            </a:r>
          </a:p>
          <a:p>
            <a:r>
              <a:rPr lang="en-US" dirty="0"/>
              <a:t>all participating entities.</a:t>
            </a:r>
          </a:p>
          <a:p>
            <a:endParaRPr lang="en-US" dirty="0"/>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58</a:t>
            </a:fld>
            <a:endParaRPr lang="en-US"/>
          </a:p>
        </p:txBody>
      </p:sp>
    </p:spTree>
    <p:extLst>
      <p:ext uri="{BB962C8B-B14F-4D97-AF65-F5344CB8AC3E}">
        <p14:creationId xmlns:p14="http://schemas.microsoft.com/office/powerpoint/2010/main" val="1028048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Video length – approximately 5 minutes.  The Nevada Department of Transportation provides opportunity for interested DBE vendors to learn more about Projects, the DBE program and how to become a Certified DBE. NDOT supports unique opportunities for interested DBE firms to meet with the proposers individually to introduce themselves, their company and what services they provide.</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61</a:t>
            </a:fld>
            <a:endParaRPr lang="en-US" dirty="0"/>
          </a:p>
        </p:txBody>
      </p:sp>
    </p:spTree>
    <p:extLst>
      <p:ext uri="{BB962C8B-B14F-4D97-AF65-F5344CB8AC3E}">
        <p14:creationId xmlns:p14="http://schemas.microsoft.com/office/powerpoint/2010/main" val="234200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65</a:t>
            </a:fld>
            <a:endParaRPr lang="en-US"/>
          </a:p>
        </p:txBody>
      </p:sp>
    </p:spTree>
    <p:extLst>
      <p:ext uri="{BB962C8B-B14F-4D97-AF65-F5344CB8AC3E}">
        <p14:creationId xmlns:p14="http://schemas.microsoft.com/office/powerpoint/2010/main" val="1193237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chemeClr val="tx1"/>
                </a:solidFill>
              </a:rPr>
              <a:t>After searching the E-Plan Room, DBEs can find additional business opportunities available through the </a:t>
            </a:r>
            <a:r>
              <a:rPr lang="en-US" b="1" u="sng" dirty="0">
                <a:solidFill>
                  <a:schemeClr val="tx1"/>
                </a:solidFill>
              </a:rPr>
              <a:t>Vendor Opportunities</a:t>
            </a:r>
            <a:r>
              <a:rPr lang="en-US" b="1" dirty="0">
                <a:solidFill>
                  <a:schemeClr val="tx1"/>
                </a:solidFill>
              </a:rPr>
              <a:t> section of the NDOT website. To access current procurements listed on the NDOT website, you should do the following:</a:t>
            </a:r>
          </a:p>
          <a:p>
            <a:pPr lvl="1" algn="l"/>
            <a:r>
              <a:rPr lang="en-US" dirty="0">
                <a:solidFill>
                  <a:schemeClr val="tx1"/>
                </a:solidFill>
              </a:rPr>
              <a:t>Go to the NDOT website: </a:t>
            </a:r>
            <a:r>
              <a:rPr lang="en-US" u="sng" dirty="0">
                <a:hlinkClick r:id="rId3"/>
              </a:rPr>
              <a:t>www.NevadaDot.com</a:t>
            </a:r>
            <a:r>
              <a:rPr lang="en-US" u="sng" dirty="0"/>
              <a:t> </a:t>
            </a:r>
            <a:r>
              <a:rPr lang="en-US" dirty="0">
                <a:solidFill>
                  <a:schemeClr val="tx1"/>
                </a:solidFill>
              </a:rPr>
              <a:t> and hover your mouse over the second bar menu option called </a:t>
            </a:r>
            <a:r>
              <a:rPr lang="en-US" u="sng" dirty="0">
                <a:solidFill>
                  <a:schemeClr val="tx1"/>
                </a:solidFill>
              </a:rPr>
              <a:t>DOING BUSINESS</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68</a:t>
            </a:fld>
            <a:endParaRPr lang="en-US"/>
          </a:p>
        </p:txBody>
      </p:sp>
    </p:spTree>
    <p:extLst>
      <p:ext uri="{BB962C8B-B14F-4D97-AF65-F5344CB8AC3E}">
        <p14:creationId xmlns:p14="http://schemas.microsoft.com/office/powerpoint/2010/main" val="922321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These are qualification-based.  Only negotiate cost once the contract is awarded.</a:t>
            </a:r>
          </a:p>
        </p:txBody>
      </p:sp>
      <p:sp>
        <p:nvSpPr>
          <p:cNvPr id="4" name="Slide Number Placeholder 3"/>
          <p:cNvSpPr>
            <a:spLocks noGrp="1"/>
          </p:cNvSpPr>
          <p:nvPr>
            <p:ph type="sldNum" sz="quarter" idx="5"/>
          </p:nvPr>
        </p:nvSpPr>
        <p:spPr/>
        <p:txBody>
          <a:bodyPr/>
          <a:lstStyle/>
          <a:p>
            <a:fld id="{8AF7A8B2-D0BA-4976-A9E3-00C8DFFC2DE8}" type="slidenum">
              <a:rPr lang="en-US" smtClean="0"/>
              <a:t>69</a:t>
            </a:fld>
            <a:endParaRPr lang="en-US"/>
          </a:p>
        </p:txBody>
      </p:sp>
    </p:spTree>
    <p:extLst>
      <p:ext uri="{BB962C8B-B14F-4D97-AF65-F5344CB8AC3E}">
        <p14:creationId xmlns:p14="http://schemas.microsoft.com/office/powerpoint/2010/main" val="2716283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77</a:t>
            </a:fld>
            <a:endParaRPr lang="en-US" dirty="0"/>
          </a:p>
        </p:txBody>
      </p:sp>
    </p:spTree>
    <p:extLst>
      <p:ext uri="{BB962C8B-B14F-4D97-AF65-F5344CB8AC3E}">
        <p14:creationId xmlns:p14="http://schemas.microsoft.com/office/powerpoint/2010/main" val="163746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86</a:t>
            </a:fld>
            <a:endParaRPr lang="en-US" dirty="0"/>
          </a:p>
        </p:txBody>
      </p:sp>
    </p:spTree>
    <p:extLst>
      <p:ext uri="{BB962C8B-B14F-4D97-AF65-F5344CB8AC3E}">
        <p14:creationId xmlns:p14="http://schemas.microsoft.com/office/powerpoint/2010/main" val="1864684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7A8B2-D0BA-4976-A9E3-00C8DFFC2DE8}" type="slidenum">
              <a:rPr lang="en-US" smtClean="0"/>
              <a:t>87</a:t>
            </a:fld>
            <a:endParaRPr lang="en-US"/>
          </a:p>
        </p:txBody>
      </p:sp>
    </p:spTree>
    <p:extLst>
      <p:ext uri="{BB962C8B-B14F-4D97-AF65-F5344CB8AC3E}">
        <p14:creationId xmlns:p14="http://schemas.microsoft.com/office/powerpoint/2010/main" val="319843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 Vegas Metro Chamber of Commerce Business Expo -is the Las Vegas Metro Chamber of Commerce’s annual high-energy, high traffic trade show, attracting about 2,000 attendees and 175 exhibitors in a dynamic business-to-business atmosphere. This signature event of the Metro Chamber is a great opportunity to get new leads and customers and give your brand visibility in the marketplace. It is also an ideal venue to introduce a new product or service, or reacquaint the business community with your company. </a:t>
            </a:r>
          </a:p>
          <a:p>
            <a:r>
              <a:rPr lang="en-US" dirty="0">
                <a:hlinkClick r:id="rId3"/>
              </a:rPr>
              <a:t>http://web.lvchamber.com/events</a:t>
            </a:r>
            <a:endParaRPr lang="en-US" dirty="0"/>
          </a:p>
          <a:p>
            <a:endParaRPr lang="en-US" dirty="0"/>
          </a:p>
          <a:p>
            <a:endParaRPr lang="en-US" dirty="0"/>
          </a:p>
          <a:p>
            <a:r>
              <a:rPr lang="en-US" sz="2400" dirty="0"/>
              <a:t>PTAC Procurement Outreach Events –PTAC provides  Networking Assistance to enhance visibility for business prospects, encourage opportunity teaming arrangements, identify other resources and create alliances to pursue industry specific programs such as set-asides, hi-tech, </a:t>
            </a:r>
            <a:r>
              <a:rPr lang="en-US" sz="2400" dirty="0" err="1"/>
              <a:t>etc</a:t>
            </a:r>
            <a:endParaRPr lang="en-US" sz="2400" dirty="0"/>
          </a:p>
          <a:p>
            <a:pPr marL="400011" lvl="1"/>
            <a:r>
              <a:rPr lang="en-US" sz="2400" dirty="0">
                <a:hlinkClick r:id="rId4"/>
              </a:rPr>
              <a:t>http://business.nv.gov/Business/Event_Calendar/Calendar_of_Events/</a:t>
            </a:r>
            <a:endParaRPr lang="en-US" sz="2400" dirty="0"/>
          </a:p>
          <a:p>
            <a:endParaRPr lang="en-US" dirty="0"/>
          </a:p>
          <a:p>
            <a:endParaRPr lang="en-US" dirty="0"/>
          </a:p>
          <a:p>
            <a:r>
              <a:rPr lang="en-US" dirty="0"/>
              <a:t>Annual Governor's Conference on Business, hosted by the State of Nevada Department of Business and Industry. </a:t>
            </a:r>
          </a:p>
          <a:p>
            <a:pPr marL="400011" lvl="1"/>
            <a:r>
              <a:rPr lang="en-US" dirty="0"/>
              <a:t>This comprehensive business resource and networking event is designed for entrepreneurs seeking to launch a new venture or business owners that want to grow their business.</a:t>
            </a:r>
          </a:p>
          <a:p>
            <a:pPr marL="400011" lvl="1" defTabSz="914311">
              <a:defRPr/>
            </a:pPr>
            <a:r>
              <a:rPr lang="en-US" dirty="0"/>
              <a:t> </a:t>
            </a:r>
            <a:r>
              <a:rPr lang="en-US" dirty="0">
                <a:hlinkClick r:id="rId5"/>
              </a:rPr>
              <a:t>http://business.nv.gov/GCB/Home/</a:t>
            </a:r>
            <a:endParaRPr lang="en-US" dirty="0"/>
          </a:p>
          <a:p>
            <a:pPr marL="400011" lvl="1"/>
            <a:endParaRPr lang="en-US" dirty="0"/>
          </a:p>
          <a:p>
            <a:pPr marL="400011" lvl="1"/>
            <a:endParaRPr lang="en-US" dirty="0"/>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88</a:t>
            </a:fld>
            <a:endParaRPr lang="en-US"/>
          </a:p>
        </p:txBody>
      </p:sp>
    </p:spTree>
    <p:extLst>
      <p:ext uri="{BB962C8B-B14F-4D97-AF65-F5344CB8AC3E}">
        <p14:creationId xmlns:p14="http://schemas.microsoft.com/office/powerpoint/2010/main" val="293993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Let’s look briefly at the DBE Program Objectives. </a:t>
            </a:r>
            <a:r>
              <a:rPr lang="en-US" dirty="0"/>
              <a:t>The goal of the DBE Program is to:</a:t>
            </a:r>
            <a:endParaRPr lang="en-US" dirty="0">
              <a:solidFill>
                <a:srgbClr val="0070C0"/>
              </a:solidFill>
            </a:endParaRPr>
          </a:p>
          <a:p>
            <a:endParaRPr lang="en-US" dirty="0"/>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Ensure nondiscrimination in the award and administration of DOT-assisted contracts.</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Create a level playing field on which DBEs can fairly compete.</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Ensure that firms fully meet the eligibility standards to participate as DBEs.</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Help remove barriers so DBEs can participate in contracting opportunities.</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Promote the use of DBEs in all types of federally-assisted contracts and procurement activities. </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Assist the development of firms that can compete successfully in the marketplace outside the DBE Program.</a:t>
            </a:r>
          </a:p>
          <a:p>
            <a:pPr marL="342866" indent="-342866">
              <a:buFont typeface="Wingdings" panose="05000000000000000000" pitchFamily="2" charset="2"/>
              <a:buChar char="q"/>
            </a:pPr>
            <a:r>
              <a:rPr lang="en-US" dirty="0">
                <a:latin typeface="Arial" panose="020B0604020202020204" pitchFamily="34" charset="0"/>
                <a:cs typeface="Arial" panose="020B0604020202020204" pitchFamily="34" charset="0"/>
              </a:rPr>
              <a:t>Provide appropriate flexibility to recipients of federal financial assistance in establishing and providing opportunities for DBEs.</a:t>
            </a:r>
          </a:p>
          <a:p>
            <a:pPr marL="285722" indent="-285722">
              <a:buFont typeface="Wingdings" panose="05000000000000000000" pitchFamily="2" charset="2"/>
              <a:buChar char="q"/>
            </a:pP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AF7A8B2-D0BA-4976-A9E3-00C8DFFC2DE8}" type="slidenum">
              <a:rPr lang="en-US" smtClean="0"/>
              <a:t>9</a:t>
            </a:fld>
            <a:endParaRPr lang="en-US" dirty="0"/>
          </a:p>
        </p:txBody>
      </p:sp>
    </p:spTree>
    <p:extLst>
      <p:ext uri="{BB962C8B-B14F-4D97-AF65-F5344CB8AC3E}">
        <p14:creationId xmlns:p14="http://schemas.microsoft.com/office/powerpoint/2010/main" val="204446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length is approximately 5 minutes.</a:t>
            </a:r>
          </a:p>
        </p:txBody>
      </p:sp>
      <p:sp>
        <p:nvSpPr>
          <p:cNvPr id="4" name="Slide Number Placeholder 3"/>
          <p:cNvSpPr>
            <a:spLocks noGrp="1"/>
          </p:cNvSpPr>
          <p:nvPr>
            <p:ph type="sldNum" sz="quarter" idx="5"/>
          </p:nvPr>
        </p:nvSpPr>
        <p:spPr/>
        <p:txBody>
          <a:bodyPr/>
          <a:lstStyle/>
          <a:p>
            <a:fld id="{8AF7A8B2-D0BA-4976-A9E3-00C8DFFC2DE8}" type="slidenum">
              <a:rPr lang="en-US" smtClean="0"/>
              <a:t>10</a:t>
            </a:fld>
            <a:endParaRPr lang="en-US" dirty="0"/>
          </a:p>
        </p:txBody>
      </p:sp>
    </p:spTree>
    <p:extLst>
      <p:ext uri="{BB962C8B-B14F-4D97-AF65-F5344CB8AC3E}">
        <p14:creationId xmlns:p14="http://schemas.microsoft.com/office/powerpoint/2010/main" val="410474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Next, let’s review some more information on recent </a:t>
            </a:r>
            <a:r>
              <a:rPr lang="en-US" dirty="0">
                <a:solidFill>
                  <a:srgbClr val="0070C0"/>
                </a:solidFill>
              </a:rPr>
              <a:t>DBE Program Regulations </a:t>
            </a:r>
            <a:endParaRPr lang="en-US" b="1" dirty="0"/>
          </a:p>
          <a:p>
            <a:pPr algn="l"/>
            <a:endParaRPr lang="en-US" b="1" dirty="0"/>
          </a:p>
          <a:p>
            <a:pPr algn="l"/>
            <a:r>
              <a:rPr lang="en-US" b="1" dirty="0"/>
              <a:t>Adding the “Small Business Element”</a:t>
            </a:r>
          </a:p>
          <a:p>
            <a:pPr algn="l"/>
            <a:endParaRPr lang="en-US" dirty="0"/>
          </a:p>
          <a:p>
            <a:pPr marL="285722" indent="-285722">
              <a:buFont typeface="Wingdings" panose="05000000000000000000" pitchFamily="2" charset="2"/>
              <a:buChar char="q"/>
            </a:pPr>
            <a:r>
              <a:rPr lang="en-US" dirty="0"/>
              <a:t>As of February 28, 2012, the DBE Program plan is required to </a:t>
            </a:r>
            <a:r>
              <a:rPr lang="en-US" u="sng" dirty="0"/>
              <a:t>incorporate a small business element </a:t>
            </a:r>
            <a:r>
              <a:rPr lang="en-US" dirty="0"/>
              <a:t>to its DBE program to facilitate participation by small businesses generally, not just DBEs. </a:t>
            </a:r>
          </a:p>
          <a:p>
            <a:pPr marL="285722" indent="-285722">
              <a:buFont typeface="Wingdings" panose="05000000000000000000" pitchFamily="2" charset="2"/>
              <a:buChar char="q"/>
            </a:pPr>
            <a:r>
              <a:rPr lang="en-US" dirty="0"/>
              <a:t>So, does this mean that NDOT has to have a small business program in addition to its DBE Program? The answer is No. that is not the case because that is not the requirement of this new regulation.</a:t>
            </a:r>
          </a:p>
          <a:p>
            <a:pPr marL="285722" indent="-285722">
              <a:buFont typeface="Wingdings" panose="05000000000000000000" pitchFamily="2" charset="2"/>
              <a:buChar char="q"/>
            </a:pPr>
            <a:r>
              <a:rPr lang="en-US" dirty="0"/>
              <a:t>The requirement of including a small business element to the DBE program really contemplates </a:t>
            </a:r>
            <a:r>
              <a:rPr lang="en-US" b="1" u="sng" dirty="0"/>
              <a:t>more procedures </a:t>
            </a:r>
            <a:r>
              <a:rPr lang="en-US" dirty="0"/>
              <a:t>with respect </a:t>
            </a:r>
            <a:r>
              <a:rPr lang="en-US" b="1" dirty="0"/>
              <a:t>to the procurement process</a:t>
            </a:r>
            <a:r>
              <a:rPr lang="en-US" dirty="0"/>
              <a:t> in </a:t>
            </a:r>
            <a:r>
              <a:rPr lang="en-US" b="1" u="sng" dirty="0"/>
              <a:t>making it easier for small business to participate on federally funded contracts. </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11</a:t>
            </a:fld>
            <a:endParaRPr lang="en-US" dirty="0"/>
          </a:p>
        </p:txBody>
      </p:sp>
    </p:spTree>
    <p:extLst>
      <p:ext uri="{BB962C8B-B14F-4D97-AF65-F5344CB8AC3E}">
        <p14:creationId xmlns:p14="http://schemas.microsoft.com/office/powerpoint/2010/main" val="4503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New applicants - complete an SBE Application Form.</a:t>
            </a:r>
          </a:p>
          <a:p>
            <a:pPr lvl="0"/>
            <a:r>
              <a:rPr lang="en-US" dirty="0"/>
              <a:t>Firms currently certified by the SBA as an 8(a), Small Business (SDB) or DBE automatically qualify to participate in the SBE Program.  Complete one-page form and provide a copy of their current certificate/letter.</a:t>
            </a:r>
          </a:p>
          <a:p>
            <a:pPr lvl="0"/>
            <a:r>
              <a:rPr lang="en-US" dirty="0"/>
              <a:t>Once a firm’s SBE status is verified, the certification is valid for three years as long as there is no change in ownership, control, business size or personal net worth.</a:t>
            </a:r>
          </a:p>
          <a:p>
            <a:pPr lvl="0"/>
            <a:r>
              <a:rPr lang="en-US" dirty="0"/>
              <a:t>Requires annual submittal of Affidavit of No Change and applicable Business Tax Returns</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13</a:t>
            </a:fld>
            <a:endParaRPr lang="en-US" dirty="0"/>
          </a:p>
        </p:txBody>
      </p:sp>
    </p:spTree>
    <p:extLst>
      <p:ext uri="{BB962C8B-B14F-4D97-AF65-F5344CB8AC3E}">
        <p14:creationId xmlns:p14="http://schemas.microsoft.com/office/powerpoint/2010/main" val="326972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Below is a link to the E-CFR – Code of Federal Regulations</a:t>
            </a:r>
          </a:p>
          <a:p>
            <a:r>
              <a:rPr lang="en-US" dirty="0"/>
              <a:t>Available to you online through the US GOP (Government</a:t>
            </a:r>
            <a:r>
              <a:rPr lang="en-US" baseline="0" dirty="0"/>
              <a:t> Publishing Office). This document contains all Regulations pertaining to the DBE Program, therefore it is important for you to read it and be aware of the Federal Regulations of your DBE Certification. Here you can see a screenshot of this online document available for print. </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16</a:t>
            </a:fld>
            <a:endParaRPr lang="en-US" dirty="0"/>
          </a:p>
        </p:txBody>
      </p:sp>
    </p:spTree>
    <p:extLst>
      <p:ext uri="{BB962C8B-B14F-4D97-AF65-F5344CB8AC3E}">
        <p14:creationId xmlns:p14="http://schemas.microsoft.com/office/powerpoint/2010/main" val="152882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Below is a link to the NDOT DBE Program Plan</a:t>
            </a:r>
          </a:p>
          <a:p>
            <a:pPr defTabSz="914311">
              <a:defRPr/>
            </a:pPr>
            <a:endParaRPr lang="en-US" dirty="0"/>
          </a:p>
          <a:p>
            <a:r>
              <a:rPr lang="en-US" dirty="0"/>
              <a:t>The NDOT DBE Program Plan contains important information related to your DBE certification process, explanation on DBE Goals, pre-bid, contract, and award procedures including Good Faith Efforts (GFE) to Contract with DBE Goals, and information on Contract Performance.</a:t>
            </a:r>
          </a:p>
          <a:p>
            <a:endParaRPr lang="en-US" baseline="0" dirty="0"/>
          </a:p>
          <a:p>
            <a:r>
              <a:rPr lang="en-US" baseline="0" dirty="0"/>
              <a:t>. Here you can see a screenshot of the online link to the PDF document available for download and print. </a:t>
            </a:r>
          </a:p>
          <a:p>
            <a:endParaRPr lang="en-US" dirty="0"/>
          </a:p>
        </p:txBody>
      </p:sp>
      <p:sp>
        <p:nvSpPr>
          <p:cNvPr id="4" name="Slide Number Placeholder 3"/>
          <p:cNvSpPr>
            <a:spLocks noGrp="1"/>
          </p:cNvSpPr>
          <p:nvPr>
            <p:ph type="sldNum" sz="quarter" idx="10"/>
          </p:nvPr>
        </p:nvSpPr>
        <p:spPr/>
        <p:txBody>
          <a:bodyPr/>
          <a:lstStyle/>
          <a:p>
            <a:fld id="{8AF7A8B2-D0BA-4976-A9E3-00C8DFFC2DE8}" type="slidenum">
              <a:rPr lang="en-US" smtClean="0"/>
              <a:t>17</a:t>
            </a:fld>
            <a:endParaRPr lang="en-US" dirty="0"/>
          </a:p>
        </p:txBody>
      </p:sp>
    </p:spTree>
    <p:extLst>
      <p:ext uri="{BB962C8B-B14F-4D97-AF65-F5344CB8AC3E}">
        <p14:creationId xmlns:p14="http://schemas.microsoft.com/office/powerpoint/2010/main" val="280728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D2BB0E-877F-4F08-AADC-CC0B5306D7A0}"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359155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71D63-6A45-45AE-9220-F36A1EB7B0C3}"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292705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981C8-9A71-453B-8879-BD74D1F5DD19}"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559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88054-284B-4E75-8DC2-76E7CB310BE8}"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338184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81644D-CC56-4C74-953A-2C1324CBCECD}"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150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2F7006-E264-4712-917B-D73C406C8F46}"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334365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96AD2-0FEF-46DA-B907-FE28B546A847}"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175368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3798F-3385-4951-9D18-2367C9A5A828}"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128259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A150F-1E27-4556-9D80-8681BD8841C4}"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37543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6613DC-E516-4793-9C1C-B7EF7591C86C}" type="datetime1">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167782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AFD2B3-528B-43DD-824E-671C7AABE99D}"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130975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34DBE-266D-4456-B30C-9202CB358AE4}" type="datetime1">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294466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0E708E-EC27-43B4-8316-14DD0F2CDBCA}" type="datetime1">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414042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E6025-C258-440B-AD15-DFBFEEBE3DC7}" type="datetime1">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169335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99C47-A7D8-46E4-B5ED-E0170A858E73}" type="datetime1">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3658D-6192-42D3-A4D3-D2135775CAB6}" type="slidenum">
              <a:rPr lang="en-US" smtClean="0"/>
              <a:t>‹#›</a:t>
            </a:fld>
            <a:endParaRPr lang="en-US"/>
          </a:p>
        </p:txBody>
      </p:sp>
    </p:spTree>
    <p:extLst>
      <p:ext uri="{BB962C8B-B14F-4D97-AF65-F5344CB8AC3E}">
        <p14:creationId xmlns:p14="http://schemas.microsoft.com/office/powerpoint/2010/main" val="231636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3658D-6192-42D3-A4D3-D2135775CAB6}" type="slidenum">
              <a:rPr lang="en-US" smtClean="0"/>
              <a:t>‹#›</a:t>
            </a:fld>
            <a:endParaRPr lang="en-US"/>
          </a:p>
        </p:txBody>
      </p:sp>
      <p:sp>
        <p:nvSpPr>
          <p:cNvPr id="5" name="Date Placeholder 4"/>
          <p:cNvSpPr>
            <a:spLocks noGrp="1"/>
          </p:cNvSpPr>
          <p:nvPr>
            <p:ph type="dt" sz="half" idx="10"/>
          </p:nvPr>
        </p:nvSpPr>
        <p:spPr/>
        <p:txBody>
          <a:bodyPr/>
          <a:lstStyle/>
          <a:p>
            <a:fld id="{A0E3B170-4EF0-43F1-8BBF-B36165855384}" type="datetime1">
              <a:rPr lang="en-US" smtClean="0"/>
              <a:t>8/27/2019</a:t>
            </a:fld>
            <a:endParaRPr lang="en-US"/>
          </a:p>
        </p:txBody>
      </p:sp>
    </p:spTree>
    <p:extLst>
      <p:ext uri="{BB962C8B-B14F-4D97-AF65-F5344CB8AC3E}">
        <p14:creationId xmlns:p14="http://schemas.microsoft.com/office/powerpoint/2010/main" val="372382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4A87DF-9F48-4A92-B604-A9428AD7B213}" type="datetime1">
              <a:rPr lang="en-US" smtClean="0"/>
              <a:t>8/27/2019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93658D-6192-42D3-A4D3-D2135775CAB6}" type="slidenum">
              <a:rPr lang="en-US" smtClean="0"/>
              <a:t>‹#›</a:t>
            </a:fld>
            <a:endParaRPr lang="en-US"/>
          </a:p>
        </p:txBody>
      </p:sp>
    </p:spTree>
    <p:extLst>
      <p:ext uri="{BB962C8B-B14F-4D97-AF65-F5344CB8AC3E}">
        <p14:creationId xmlns:p14="http://schemas.microsoft.com/office/powerpoint/2010/main" val="198081169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i1vZPLLOX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cfr.gov/cgi-bin/retrieveECFR?gp=1&amp;SID=d42727f0410d40a279734ddf7f872b28&amp;ty=HTML&amp;h=L&amp;mc=true&amp;n=pt49.1.26&amp;r=PA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nevadadot.com/doing-business/external-civil-rights/dbe-progr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nevadadot.com/doing-business/external-civil-rights/dbe-progr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vadadb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evadadot.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orelv.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sbdc.org/education-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business.nv.gov/Resource_Center/The_Learning_Cent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tes.csn.edu/workforc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ngemnv.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clarkcountynv.gov/administrative-services/purchasing/pages/default.aspx" TargetMode="External"/><Relationship Id="rId4" Type="http://schemas.openxmlformats.org/officeDocument/2006/relationships/hyperlink" Target="https://www.mccarran.com/DoingBusiness/Purchasing.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purchasing.nv.gov/vendors/DBINV/"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vadadot.com/doing-business/contractors-construction/contract-services/active-and-awarded-contract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customXml" Target="../ink/ink2.xml"/><Relationship Id="rId2" Type="http://schemas.openxmlformats.org/officeDocument/2006/relationships/hyperlink" Target="https://www.nevadadot.com/doing-business/vendor-opportunities/vendor-registration"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customXml" Target="../ink/ink3.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OieCsJWF6K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30.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evadadot.com/doing-business/contractors-construction/contract-servic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customXml" Target="../ink/ink6.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customXml" Target="../ink/ink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nevadadot.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hyperlink" Target="https://www.nevadadot.com/doing-business/vendor-opportuniti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hyperlink" Target="http://www.nevadadot.com/Doing_Business/Vendors/Open_Procurement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vadadot.com/doing-business/contractors-construction/contract-services/active-and-awarded-contract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otline@oig.dot.gov"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eb.lvchamber.com/event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business.nv.gov/GCB/Home/" TargetMode="External"/><Relationship Id="rId4" Type="http://schemas.openxmlformats.org/officeDocument/2006/relationships/hyperlink" Target="http://business.nv.gov/Business/Event_Calendar/Calendar_of_Events/"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mailto:cechols@gopdg.net" TargetMode="External"/><Relationship Id="rId2" Type="http://schemas.openxmlformats.org/officeDocument/2006/relationships/hyperlink" Target="http://www.nevadadot.com/" TargetMode="Externa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hape 67" descr="Shape 67">
            <a:extLst>
              <a:ext uri="{FF2B5EF4-FFF2-40B4-BE49-F238E27FC236}">
                <a16:creationId xmlns:a16="http://schemas.microsoft.com/office/drawing/2014/main" id="{80E1A7D8-9959-4739-B30F-5277DD383952}"/>
              </a:ext>
            </a:extLst>
          </p:cNvPr>
          <p:cNvPicPr>
            <a:picLocks noChangeAspect="1"/>
          </p:cNvPicPr>
          <p:nvPr/>
        </p:nvPicPr>
        <p:blipFill rotWithShape="1">
          <a:blip r:embed="rId3">
            <a:duotone>
              <a:schemeClr val="accent1">
                <a:shade val="45000"/>
                <a:satMod val="135000"/>
              </a:schemeClr>
              <a:prstClr val="white"/>
            </a:duotone>
          </a:blip>
          <a:srcRect l="35072" r="21264" b="1"/>
          <a:stretch/>
        </p:blipFill>
        <p:spPr>
          <a:xfrm>
            <a:off x="1562823" y="-147479"/>
            <a:ext cx="4624782" cy="6857990"/>
          </a:xfrm>
          <a:custGeom>
            <a:avLst/>
            <a:gdLst>
              <a:gd name="connsiteX0" fmla="*/ 4477562 w 4624782"/>
              <a:gd name="connsiteY0" fmla="*/ 0 h 6858000"/>
              <a:gd name="connsiteX1" fmla="*/ 4624782 w 4624782"/>
              <a:gd name="connsiteY1" fmla="*/ 0 h 6858000"/>
              <a:gd name="connsiteX2" fmla="*/ 4603092 w 4624782"/>
              <a:gd name="connsiteY2" fmla="*/ 143481 h 6858000"/>
              <a:gd name="connsiteX3" fmla="*/ 4606359 w 4624782"/>
              <a:gd name="connsiteY3" fmla="*/ 143481 h 6858000"/>
              <a:gd name="connsiteX4" fmla="*/ 3591352 w 4624782"/>
              <a:gd name="connsiteY4" fmla="*/ 6858000 h 6858000"/>
              <a:gd name="connsiteX5" fmla="*/ 3444132 w 4624782"/>
              <a:gd name="connsiteY5" fmla="*/ 6858000 h 6858000"/>
              <a:gd name="connsiteX6" fmla="*/ 3511707 w 4624782"/>
              <a:gd name="connsiteY6" fmla="*/ 6410974 h 6858000"/>
              <a:gd name="connsiteX7" fmla="*/ 3508439 w 4624782"/>
              <a:gd name="connsiteY7" fmla="*/ 6410974 h 6858000"/>
              <a:gd name="connsiteX8" fmla="*/ 3314520 w 4624782"/>
              <a:gd name="connsiteY8" fmla="*/ 0 h 6858000"/>
              <a:gd name="connsiteX9" fmla="*/ 4408672 w 4624782"/>
              <a:gd name="connsiteY9" fmla="*/ 0 h 6858000"/>
              <a:gd name="connsiteX10" fmla="*/ 4385984 w 4624782"/>
              <a:gd name="connsiteY10" fmla="*/ 151484 h 6858000"/>
              <a:gd name="connsiteX11" fmla="*/ 4388428 w 4624782"/>
              <a:gd name="connsiteY11" fmla="*/ 151484 h 6858000"/>
              <a:gd name="connsiteX12" fmla="*/ 3383996 w 4624782"/>
              <a:gd name="connsiteY12" fmla="*/ 6858000 h 6858000"/>
              <a:gd name="connsiteX13" fmla="*/ 2289844 w 4624782"/>
              <a:gd name="connsiteY13" fmla="*/ 6858000 h 6858000"/>
              <a:gd name="connsiteX14" fmla="*/ 2355596 w 4624782"/>
              <a:gd name="connsiteY14" fmla="*/ 6418977 h 6858000"/>
              <a:gd name="connsiteX15" fmla="*/ 2353153 w 4624782"/>
              <a:gd name="connsiteY15" fmla="*/ 6418977 h 6858000"/>
              <a:gd name="connsiteX16" fmla="*/ 0 w 4624782"/>
              <a:gd name="connsiteY16" fmla="*/ 0 h 6858000"/>
              <a:gd name="connsiteX17" fmla="*/ 3258670 w 4624782"/>
              <a:gd name="connsiteY17" fmla="*/ 0 h 6858000"/>
              <a:gd name="connsiteX18" fmla="*/ 3237238 w 4624782"/>
              <a:gd name="connsiteY18" fmla="*/ 143481 h 6858000"/>
              <a:gd name="connsiteX19" fmla="*/ 3239445 w 4624782"/>
              <a:gd name="connsiteY19" fmla="*/ 143481 h 6858000"/>
              <a:gd name="connsiteX20" fmla="*/ 2236498 w 4624782"/>
              <a:gd name="connsiteY20" fmla="*/ 6858000 h 6858000"/>
              <a:gd name="connsiteX21" fmla="*/ 0 w 4624782"/>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24782" h="6858000">
                <a:moveTo>
                  <a:pt x="4477562" y="0"/>
                </a:moveTo>
                <a:lnTo>
                  <a:pt x="4624782" y="0"/>
                </a:lnTo>
                <a:lnTo>
                  <a:pt x="4603092" y="143481"/>
                </a:lnTo>
                <a:lnTo>
                  <a:pt x="4606359" y="143481"/>
                </a:lnTo>
                <a:lnTo>
                  <a:pt x="3591352" y="6858000"/>
                </a:lnTo>
                <a:lnTo>
                  <a:pt x="3444132" y="6858000"/>
                </a:lnTo>
                <a:lnTo>
                  <a:pt x="3511707" y="6410974"/>
                </a:lnTo>
                <a:lnTo>
                  <a:pt x="3508439" y="6410974"/>
                </a:lnTo>
                <a:close/>
                <a:moveTo>
                  <a:pt x="3314520" y="0"/>
                </a:moveTo>
                <a:lnTo>
                  <a:pt x="4408672" y="0"/>
                </a:lnTo>
                <a:lnTo>
                  <a:pt x="4385984" y="151484"/>
                </a:lnTo>
                <a:lnTo>
                  <a:pt x="4388428" y="151484"/>
                </a:lnTo>
                <a:lnTo>
                  <a:pt x="3383996" y="6858000"/>
                </a:lnTo>
                <a:lnTo>
                  <a:pt x="2289844" y="6858000"/>
                </a:lnTo>
                <a:lnTo>
                  <a:pt x="2355596" y="6418977"/>
                </a:lnTo>
                <a:lnTo>
                  <a:pt x="2353153" y="6418977"/>
                </a:lnTo>
                <a:close/>
                <a:moveTo>
                  <a:pt x="0" y="0"/>
                </a:moveTo>
                <a:lnTo>
                  <a:pt x="3258670" y="0"/>
                </a:lnTo>
                <a:lnTo>
                  <a:pt x="3237238" y="143481"/>
                </a:lnTo>
                <a:lnTo>
                  <a:pt x="3239445" y="143481"/>
                </a:lnTo>
                <a:lnTo>
                  <a:pt x="2236498" y="6858000"/>
                </a:lnTo>
                <a:lnTo>
                  <a:pt x="0" y="6858000"/>
                </a:lnTo>
                <a:close/>
              </a:path>
            </a:pathLst>
          </a:custGeom>
        </p:spPr>
      </p:pic>
      <p:sp>
        <p:nvSpPr>
          <p:cNvPr id="16" name="Isosceles Triangle 30">
            <a:extLst>
              <a:ext uri="{FF2B5EF4-FFF2-40B4-BE49-F238E27FC236}">
                <a16:creationId xmlns:a16="http://schemas.microsoft.com/office/drawing/2014/main" id="{AC2D401D-99B1-4EB7-B6A6-8588E33B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Shape 67" descr="Shape 67">
            <a:extLst>
              <a:ext uri="{FF2B5EF4-FFF2-40B4-BE49-F238E27FC236}">
                <a16:creationId xmlns:a16="http://schemas.microsoft.com/office/drawing/2014/main" id="{51BBECCD-3AA0-4E82-AF3D-ABA19AC435D6}"/>
              </a:ext>
            </a:extLst>
          </p:cNvPr>
          <p:cNvPicPr>
            <a:picLocks noChangeAspect="1"/>
          </p:cNvPicPr>
          <p:nvPr/>
        </p:nvPicPr>
        <p:blipFill rotWithShape="1">
          <a:blip r:embed="rId3">
            <a:duotone>
              <a:schemeClr val="accent1">
                <a:shade val="45000"/>
                <a:satMod val="135000"/>
              </a:schemeClr>
              <a:prstClr val="white"/>
            </a:duotone>
          </a:blip>
          <a:srcRect l="26498" r="12690" b="1"/>
          <a:stretch/>
        </p:blipFill>
        <p:spPr>
          <a:xfrm>
            <a:off x="2534976" y="-147479"/>
            <a:ext cx="6440942" cy="6857990"/>
          </a:xfrm>
          <a:custGeom>
            <a:avLst/>
            <a:gdLst>
              <a:gd name="connsiteX0" fmla="*/ 6390643 w 6440942"/>
              <a:gd name="connsiteY0" fmla="*/ 0 h 6858000"/>
              <a:gd name="connsiteX1" fmla="*/ 6440942 w 6440942"/>
              <a:gd name="connsiteY1" fmla="*/ 0 h 6858000"/>
              <a:gd name="connsiteX2" fmla="*/ 5482140 w 6440942"/>
              <a:gd name="connsiteY2" fmla="*/ 6418977 h 6858000"/>
              <a:gd name="connsiteX3" fmla="*/ 5484486 w 6440942"/>
              <a:gd name="connsiteY3" fmla="*/ 6418977 h 6858000"/>
              <a:gd name="connsiteX4" fmla="*/ 5418909 w 6440942"/>
              <a:gd name="connsiteY4" fmla="*/ 6858000 h 6858000"/>
              <a:gd name="connsiteX5" fmla="*/ 5358522 w 6440942"/>
              <a:gd name="connsiteY5" fmla="*/ 6858000 h 6858000"/>
              <a:gd name="connsiteX6" fmla="*/ 6372208 w 6440942"/>
              <a:gd name="connsiteY6" fmla="*/ 143945 h 6858000"/>
              <a:gd name="connsiteX7" fmla="*/ 6368910 w 6440942"/>
              <a:gd name="connsiteY7" fmla="*/ 143945 h 6858000"/>
              <a:gd name="connsiteX8" fmla="*/ 6185224 w 6440942"/>
              <a:gd name="connsiteY8" fmla="*/ 0 h 6858000"/>
              <a:gd name="connsiteX9" fmla="*/ 6193321 w 6440942"/>
              <a:gd name="connsiteY9" fmla="*/ 0 h 6858000"/>
              <a:gd name="connsiteX10" fmla="*/ 6243423 w 6440942"/>
              <a:gd name="connsiteY10" fmla="*/ 0 h 6858000"/>
              <a:gd name="connsiteX11" fmla="*/ 6248995 w 6440942"/>
              <a:gd name="connsiteY11" fmla="*/ 0 h 6858000"/>
              <a:gd name="connsiteX12" fmla="*/ 5246760 w 6440942"/>
              <a:gd name="connsiteY12" fmla="*/ 6674399 h 6858000"/>
              <a:gd name="connsiteX13" fmla="*/ 5241661 w 6440942"/>
              <a:gd name="connsiteY13" fmla="*/ 6674399 h 6858000"/>
              <a:gd name="connsiteX14" fmla="*/ 5214999 w 6440942"/>
              <a:gd name="connsiteY14" fmla="*/ 6851957 h 6858000"/>
              <a:gd name="connsiteX15" fmla="*/ 5212216 w 6440942"/>
              <a:gd name="connsiteY15" fmla="*/ 6851957 h 6858000"/>
              <a:gd name="connsiteX16" fmla="*/ 5211303 w 6440942"/>
              <a:gd name="connsiteY16" fmla="*/ 6858000 h 6858000"/>
              <a:gd name="connsiteX17" fmla="*/ 5161845 w 6440942"/>
              <a:gd name="connsiteY17" fmla="*/ 6858000 h 6858000"/>
              <a:gd name="connsiteX18" fmla="*/ 5162749 w 6440942"/>
              <a:gd name="connsiteY18" fmla="*/ 6851957 h 6858000"/>
              <a:gd name="connsiteX19" fmla="*/ 5159324 w 6440942"/>
              <a:gd name="connsiteY19" fmla="*/ 6851957 h 6858000"/>
              <a:gd name="connsiteX20" fmla="*/ 6051452 w 6440942"/>
              <a:gd name="connsiteY20" fmla="*/ 910818 h 6858000"/>
              <a:gd name="connsiteX21" fmla="*/ 6166234 w 6440942"/>
              <a:gd name="connsiteY21" fmla="*/ 143481 h 6858000"/>
              <a:gd name="connsiteX22" fmla="*/ 6163761 w 6440942"/>
              <a:gd name="connsiteY22" fmla="*/ 143481 h 6858000"/>
              <a:gd name="connsiteX23" fmla="*/ 5869533 w 6440942"/>
              <a:gd name="connsiteY23" fmla="*/ 0 h 6858000"/>
              <a:gd name="connsiteX24" fmla="*/ 6168085 w 6440942"/>
              <a:gd name="connsiteY24" fmla="*/ 0 h 6858000"/>
              <a:gd name="connsiteX25" fmla="*/ 5161910 w 6440942"/>
              <a:gd name="connsiteY25" fmla="*/ 6674399 h 6858000"/>
              <a:gd name="connsiteX26" fmla="*/ 5157027 w 6440942"/>
              <a:gd name="connsiteY26" fmla="*/ 6674399 h 6858000"/>
              <a:gd name="connsiteX27" fmla="*/ 5130260 w 6440942"/>
              <a:gd name="connsiteY27" fmla="*/ 6851957 h 6858000"/>
              <a:gd name="connsiteX28" fmla="*/ 4831708 w 6440942"/>
              <a:gd name="connsiteY28" fmla="*/ 6851957 h 6858000"/>
              <a:gd name="connsiteX29" fmla="*/ 5836972 w 6440942"/>
              <a:gd name="connsiteY29" fmla="*/ 183601 h 6858000"/>
              <a:gd name="connsiteX30" fmla="*/ 5841855 w 6440942"/>
              <a:gd name="connsiteY30" fmla="*/ 183601 h 6858000"/>
              <a:gd name="connsiteX31" fmla="*/ 5620335 w 6440942"/>
              <a:gd name="connsiteY31" fmla="*/ 0 h 6858000"/>
              <a:gd name="connsiteX32" fmla="*/ 5671964 w 6440942"/>
              <a:gd name="connsiteY32" fmla="*/ 0 h 6858000"/>
              <a:gd name="connsiteX33" fmla="*/ 4671461 w 6440942"/>
              <a:gd name="connsiteY33" fmla="*/ 6674399 h 6858000"/>
              <a:gd name="connsiteX34" fmla="*/ 4666266 w 6440942"/>
              <a:gd name="connsiteY34" fmla="*/ 6674399 h 6858000"/>
              <a:gd name="connsiteX35" fmla="*/ 4639650 w 6440942"/>
              <a:gd name="connsiteY35" fmla="*/ 6851957 h 6858000"/>
              <a:gd name="connsiteX36" fmla="*/ 4588021 w 6440942"/>
              <a:gd name="connsiteY36" fmla="*/ 6851957 h 6858000"/>
              <a:gd name="connsiteX37" fmla="*/ 5587618 w 6440942"/>
              <a:gd name="connsiteY37" fmla="*/ 183601 h 6858000"/>
              <a:gd name="connsiteX38" fmla="*/ 5592813 w 6440942"/>
              <a:gd name="connsiteY38" fmla="*/ 183601 h 6858000"/>
              <a:gd name="connsiteX39" fmla="*/ 2388284 w 6440942"/>
              <a:gd name="connsiteY39" fmla="*/ 0 h 6858000"/>
              <a:gd name="connsiteX40" fmla="*/ 5091072 w 6440942"/>
              <a:gd name="connsiteY40" fmla="*/ 0 h 6858000"/>
              <a:gd name="connsiteX41" fmla="*/ 4130960 w 6440942"/>
              <a:gd name="connsiteY41" fmla="*/ 6418513 h 6858000"/>
              <a:gd name="connsiteX42" fmla="*/ 4133433 w 6440942"/>
              <a:gd name="connsiteY42" fmla="*/ 6418513 h 6858000"/>
              <a:gd name="connsiteX43" fmla="*/ 4067693 w 6440942"/>
              <a:gd name="connsiteY43" fmla="*/ 6858000 h 6858000"/>
              <a:gd name="connsiteX44" fmla="*/ 1354854 w 6440942"/>
              <a:gd name="connsiteY44" fmla="*/ 6858000 h 6858000"/>
              <a:gd name="connsiteX45" fmla="*/ 2369861 w 6440942"/>
              <a:gd name="connsiteY45" fmla="*/ 143481 h 6858000"/>
              <a:gd name="connsiteX46" fmla="*/ 2366594 w 6440942"/>
              <a:gd name="connsiteY46" fmla="*/ 143481 h 6858000"/>
              <a:gd name="connsiteX47" fmla="*/ 2172174 w 6440942"/>
              <a:gd name="connsiteY47" fmla="*/ 0 h 6858000"/>
              <a:gd name="connsiteX48" fmla="*/ 2241063 w 6440942"/>
              <a:gd name="connsiteY48" fmla="*/ 0 h 6858000"/>
              <a:gd name="connsiteX49" fmla="*/ 1271941 w 6440942"/>
              <a:gd name="connsiteY49" fmla="*/ 6410974 h 6858000"/>
              <a:gd name="connsiteX50" fmla="*/ 1275209 w 6440942"/>
              <a:gd name="connsiteY50" fmla="*/ 6410974 h 6858000"/>
              <a:gd name="connsiteX51" fmla="*/ 1207634 w 6440942"/>
              <a:gd name="connsiteY51" fmla="*/ 6858000 h 6858000"/>
              <a:gd name="connsiteX52" fmla="*/ 1147498 w 6440942"/>
              <a:gd name="connsiteY52" fmla="*/ 6858000 h 6858000"/>
              <a:gd name="connsiteX53" fmla="*/ 2151929 w 6440942"/>
              <a:gd name="connsiteY53" fmla="*/ 151484 h 6858000"/>
              <a:gd name="connsiteX54" fmla="*/ 2149486 w 6440942"/>
              <a:gd name="connsiteY54" fmla="*/ 151484 h 6858000"/>
              <a:gd name="connsiteX55" fmla="*/ 1022172 w 6440942"/>
              <a:gd name="connsiteY55" fmla="*/ 0 h 6858000"/>
              <a:gd name="connsiteX56" fmla="*/ 1078022 w 6440942"/>
              <a:gd name="connsiteY56" fmla="*/ 0 h 6858000"/>
              <a:gd name="connsiteX57" fmla="*/ 116655 w 6440942"/>
              <a:gd name="connsiteY57" fmla="*/ 6418977 h 6858000"/>
              <a:gd name="connsiteX58" fmla="*/ 119098 w 6440942"/>
              <a:gd name="connsiteY58" fmla="*/ 6418977 h 6858000"/>
              <a:gd name="connsiteX59" fmla="*/ 53346 w 6440942"/>
              <a:gd name="connsiteY59" fmla="*/ 6858000 h 6858000"/>
              <a:gd name="connsiteX60" fmla="*/ 0 w 6440942"/>
              <a:gd name="connsiteY60" fmla="*/ 6858000 h 6858000"/>
              <a:gd name="connsiteX61" fmla="*/ 1002947 w 6440942"/>
              <a:gd name="connsiteY61" fmla="*/ 143481 h 6858000"/>
              <a:gd name="connsiteX62" fmla="*/ 1000740 w 6440942"/>
              <a:gd name="connsiteY62" fmla="*/ 1434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40942" h="6858000">
                <a:moveTo>
                  <a:pt x="6390643" y="0"/>
                </a:moveTo>
                <a:lnTo>
                  <a:pt x="6440942" y="0"/>
                </a:lnTo>
                <a:lnTo>
                  <a:pt x="5482140" y="6418977"/>
                </a:lnTo>
                <a:lnTo>
                  <a:pt x="5484486" y="6418977"/>
                </a:lnTo>
                <a:lnTo>
                  <a:pt x="5418909" y="6858000"/>
                </a:lnTo>
                <a:lnTo>
                  <a:pt x="5358522" y="6858000"/>
                </a:lnTo>
                <a:lnTo>
                  <a:pt x="6372208" y="143945"/>
                </a:lnTo>
                <a:lnTo>
                  <a:pt x="6368910" y="143945"/>
                </a:lnTo>
                <a:close/>
                <a:moveTo>
                  <a:pt x="6185224" y="0"/>
                </a:moveTo>
                <a:lnTo>
                  <a:pt x="6193321" y="0"/>
                </a:lnTo>
                <a:lnTo>
                  <a:pt x="6243423" y="0"/>
                </a:lnTo>
                <a:lnTo>
                  <a:pt x="6248995" y="0"/>
                </a:lnTo>
                <a:lnTo>
                  <a:pt x="5246760" y="6674399"/>
                </a:lnTo>
                <a:lnTo>
                  <a:pt x="5241661" y="6674399"/>
                </a:lnTo>
                <a:lnTo>
                  <a:pt x="5214999" y="6851957"/>
                </a:lnTo>
                <a:lnTo>
                  <a:pt x="5212216" y="6851957"/>
                </a:lnTo>
                <a:lnTo>
                  <a:pt x="5211303" y="6858000"/>
                </a:lnTo>
                <a:lnTo>
                  <a:pt x="5161845" y="6858000"/>
                </a:lnTo>
                <a:lnTo>
                  <a:pt x="5162749" y="6851957"/>
                </a:lnTo>
                <a:lnTo>
                  <a:pt x="5159324" y="6851957"/>
                </a:lnTo>
                <a:lnTo>
                  <a:pt x="6051452" y="910818"/>
                </a:lnTo>
                <a:lnTo>
                  <a:pt x="6166234" y="143481"/>
                </a:lnTo>
                <a:lnTo>
                  <a:pt x="6163761" y="143481"/>
                </a:lnTo>
                <a:close/>
                <a:moveTo>
                  <a:pt x="5869533" y="0"/>
                </a:moveTo>
                <a:lnTo>
                  <a:pt x="6168085" y="0"/>
                </a:lnTo>
                <a:lnTo>
                  <a:pt x="5161910" y="6674399"/>
                </a:lnTo>
                <a:lnTo>
                  <a:pt x="5157027" y="6674399"/>
                </a:lnTo>
                <a:lnTo>
                  <a:pt x="5130260" y="6851957"/>
                </a:lnTo>
                <a:lnTo>
                  <a:pt x="4831708" y="6851957"/>
                </a:lnTo>
                <a:lnTo>
                  <a:pt x="5836972" y="183601"/>
                </a:lnTo>
                <a:lnTo>
                  <a:pt x="5841855" y="183601"/>
                </a:lnTo>
                <a:close/>
                <a:moveTo>
                  <a:pt x="5620335" y="0"/>
                </a:moveTo>
                <a:lnTo>
                  <a:pt x="5671964" y="0"/>
                </a:lnTo>
                <a:lnTo>
                  <a:pt x="4671461" y="6674399"/>
                </a:lnTo>
                <a:lnTo>
                  <a:pt x="4666266" y="6674399"/>
                </a:lnTo>
                <a:lnTo>
                  <a:pt x="4639650" y="6851957"/>
                </a:lnTo>
                <a:lnTo>
                  <a:pt x="4588021" y="6851957"/>
                </a:lnTo>
                <a:lnTo>
                  <a:pt x="5587618" y="183601"/>
                </a:lnTo>
                <a:lnTo>
                  <a:pt x="5592813" y="183601"/>
                </a:lnTo>
                <a:close/>
                <a:moveTo>
                  <a:pt x="2388284" y="0"/>
                </a:moveTo>
                <a:lnTo>
                  <a:pt x="5091072" y="0"/>
                </a:lnTo>
                <a:lnTo>
                  <a:pt x="4130960" y="6418513"/>
                </a:lnTo>
                <a:lnTo>
                  <a:pt x="4133433" y="6418513"/>
                </a:lnTo>
                <a:lnTo>
                  <a:pt x="4067693" y="6858000"/>
                </a:lnTo>
                <a:lnTo>
                  <a:pt x="1354854" y="6858000"/>
                </a:lnTo>
                <a:lnTo>
                  <a:pt x="2369861" y="143481"/>
                </a:lnTo>
                <a:lnTo>
                  <a:pt x="2366594" y="143481"/>
                </a:lnTo>
                <a:close/>
                <a:moveTo>
                  <a:pt x="2172174" y="0"/>
                </a:moveTo>
                <a:lnTo>
                  <a:pt x="2241063" y="0"/>
                </a:lnTo>
                <a:lnTo>
                  <a:pt x="1271941" y="6410974"/>
                </a:lnTo>
                <a:lnTo>
                  <a:pt x="1275209" y="6410974"/>
                </a:lnTo>
                <a:lnTo>
                  <a:pt x="1207634" y="6858000"/>
                </a:lnTo>
                <a:lnTo>
                  <a:pt x="1147498" y="6858000"/>
                </a:lnTo>
                <a:lnTo>
                  <a:pt x="2151929" y="151484"/>
                </a:lnTo>
                <a:lnTo>
                  <a:pt x="2149486" y="151484"/>
                </a:lnTo>
                <a:close/>
                <a:moveTo>
                  <a:pt x="1022172" y="0"/>
                </a:moveTo>
                <a:lnTo>
                  <a:pt x="1078022" y="0"/>
                </a:lnTo>
                <a:lnTo>
                  <a:pt x="116655" y="6418977"/>
                </a:lnTo>
                <a:lnTo>
                  <a:pt x="119098" y="6418977"/>
                </a:lnTo>
                <a:lnTo>
                  <a:pt x="53346" y="6858000"/>
                </a:lnTo>
                <a:lnTo>
                  <a:pt x="0" y="6858000"/>
                </a:lnTo>
                <a:lnTo>
                  <a:pt x="1002947" y="143481"/>
                </a:lnTo>
                <a:lnTo>
                  <a:pt x="1000740" y="143481"/>
                </a:lnTo>
                <a:close/>
              </a:path>
            </a:pathLst>
          </a:custGeom>
        </p:spPr>
      </p:pic>
      <p:sp>
        <p:nvSpPr>
          <p:cNvPr id="18" name="Freeform 52">
            <a:extLst>
              <a:ext uri="{FF2B5EF4-FFF2-40B4-BE49-F238E27FC236}">
                <a16:creationId xmlns:a16="http://schemas.microsoft.com/office/drawing/2014/main" id="{1497E65A-D0DF-45B0-8DC7-F24EAD1C9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tx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61A6A1D0-544D-4CEB-BAD8-8989700791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0FF327D-657F-4642-93C2-35903912D2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3FD5245-9EB2-4098-AC08-322A8838D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ADDC880-CB0C-457F-9863-5E001498A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33CF8B8D-3B71-476B-92F2-8C352D92A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27934" y="977972"/>
            <a:ext cx="7498048" cy="2598511"/>
          </a:xfrm>
        </p:spPr>
        <p:txBody>
          <a:bodyPr>
            <a:normAutofit/>
          </a:bodyPr>
          <a:lstStyle/>
          <a:p>
            <a:pPr algn="l">
              <a:lnSpc>
                <a:spcPct val="90000"/>
              </a:lnSpc>
            </a:pPr>
            <a:r>
              <a:rPr lang="en-US" sz="6000" b="1" dirty="0">
                <a:solidFill>
                  <a:schemeClr val="tx1"/>
                </a:solidFill>
              </a:rPr>
              <a:t>Disadvantaged Business Enterprise (DBE) Orientation </a:t>
            </a:r>
          </a:p>
        </p:txBody>
      </p:sp>
      <p:sp>
        <p:nvSpPr>
          <p:cNvPr id="3" name="Subtitle 2"/>
          <p:cNvSpPr>
            <a:spLocks noGrp="1"/>
          </p:cNvSpPr>
          <p:nvPr>
            <p:ph type="subTitle" idx="1"/>
          </p:nvPr>
        </p:nvSpPr>
        <p:spPr>
          <a:xfrm>
            <a:off x="4092401" y="5961188"/>
            <a:ext cx="6843424" cy="896812"/>
          </a:xfrm>
        </p:spPr>
        <p:txBody>
          <a:bodyPr>
            <a:normAutofit/>
          </a:bodyPr>
          <a:lstStyle/>
          <a:p>
            <a:pPr algn="l"/>
            <a:r>
              <a:rPr lang="en-US" sz="1600" dirty="0">
                <a:solidFill>
                  <a:schemeClr val="bg1"/>
                </a:solidFill>
              </a:rPr>
              <a:t> </a:t>
            </a:r>
            <a:r>
              <a:rPr lang="en-US" sz="1600" b="1" dirty="0">
                <a:solidFill>
                  <a:schemeClr val="bg1"/>
                </a:solidFill>
              </a:rPr>
              <a:t>NEVADA DEPARTMENT OF TRANSPORTATION</a:t>
            </a:r>
          </a:p>
        </p:txBody>
      </p:sp>
      <p:sp>
        <p:nvSpPr>
          <p:cNvPr id="6" name="Slide Number Placeholder 5"/>
          <p:cNvSpPr>
            <a:spLocks noGrp="1"/>
          </p:cNvSpPr>
          <p:nvPr>
            <p:ph type="sldNum" sz="quarter" idx="12"/>
          </p:nvPr>
        </p:nvSpPr>
        <p:spPr>
          <a:xfrm>
            <a:off x="8590663" y="6053853"/>
            <a:ext cx="683339" cy="365125"/>
          </a:xfrm>
        </p:spPr>
        <p:txBody>
          <a:bodyPr>
            <a:normAutofit/>
          </a:bodyPr>
          <a:lstStyle/>
          <a:p>
            <a:pPr>
              <a:spcAft>
                <a:spcPts val="600"/>
              </a:spcAft>
            </a:pPr>
            <a:fld id="{EE93658D-6192-42D3-A4D3-D2135775CAB6}" type="slidenum">
              <a:rPr lang="en-US" smtClean="0"/>
              <a:pPr>
                <a:spcAft>
                  <a:spcPts val="600"/>
                </a:spcAft>
              </a:pPr>
              <a:t>1</a:t>
            </a:fld>
            <a:endParaRPr lang="en-US" dirty="0"/>
          </a:p>
        </p:txBody>
      </p:sp>
      <p:sp>
        <p:nvSpPr>
          <p:cNvPr id="30" name="Rectangle 27">
            <a:extLst>
              <a:ext uri="{FF2B5EF4-FFF2-40B4-BE49-F238E27FC236}">
                <a16:creationId xmlns:a16="http://schemas.microsoft.com/office/drawing/2014/main" id="{18C37A94-E8BD-4C82-A197-F589673E5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E2229DDA-0646-49AB-98D6-A1624F078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1B840C93-2C1C-44E0-AFB1-D9B76825C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D0B794F0-8935-4F33-A21A-20C00734C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9" name="Shape 67" descr="Shape 67">
            <a:extLst>
              <a:ext uri="{FF2B5EF4-FFF2-40B4-BE49-F238E27FC236}">
                <a16:creationId xmlns:a16="http://schemas.microsoft.com/office/drawing/2014/main" id="{8E8FF148-3AFD-4982-ADAC-F8205564580D}"/>
              </a:ext>
            </a:extLst>
          </p:cNvPr>
          <p:cNvPicPr>
            <a:picLocks noChangeAspect="1"/>
          </p:cNvPicPr>
          <p:nvPr/>
        </p:nvPicPr>
        <p:blipFill>
          <a:blip r:embed="rId3"/>
          <a:stretch>
            <a:fillRect/>
          </a:stretch>
        </p:blipFill>
        <p:spPr>
          <a:xfrm>
            <a:off x="4557345" y="4082391"/>
            <a:ext cx="3277786" cy="2122212"/>
          </a:xfrm>
          <a:prstGeom prst="rect">
            <a:avLst/>
          </a:prstGeom>
          <a:ln w="12700">
            <a:miter lim="400000"/>
          </a:ln>
        </p:spPr>
      </p:pic>
    </p:spTree>
    <p:extLst>
      <p:ext uri="{BB962C8B-B14F-4D97-AF65-F5344CB8AC3E}">
        <p14:creationId xmlns:p14="http://schemas.microsoft.com/office/powerpoint/2010/main" val="141044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239643"/>
            <a:ext cx="8596668" cy="1320800"/>
          </a:xfrm>
        </p:spPr>
        <p:txBody>
          <a:bodyPr/>
          <a:lstStyle/>
          <a:p>
            <a:r>
              <a:rPr lang="en-US" dirty="0"/>
              <a:t>DBE PROGRAM VIDEO RECAP</a:t>
            </a:r>
          </a:p>
        </p:txBody>
      </p:sp>
      <p:sp>
        <p:nvSpPr>
          <p:cNvPr id="3" name="Content Placeholder 2"/>
          <p:cNvSpPr>
            <a:spLocks noGrp="1"/>
          </p:cNvSpPr>
          <p:nvPr>
            <p:ph idx="1"/>
          </p:nvPr>
        </p:nvSpPr>
        <p:spPr>
          <a:xfrm>
            <a:off x="536713" y="1263079"/>
            <a:ext cx="8737289" cy="5416017"/>
          </a:xfrm>
        </p:spPr>
        <p:txBody>
          <a:bodyPr>
            <a:normAutofit fontScale="92500" lnSpcReduction="20000"/>
          </a:bodyPr>
          <a:lstStyle/>
          <a:p>
            <a:pPr marL="457200" lvl="1" indent="0">
              <a:buNone/>
            </a:pPr>
            <a:r>
              <a:rPr lang="en-US" sz="2400" dirty="0"/>
              <a:t>This video provides an overview to the DOT’s Disadvantaged Business Enterprise Program:</a:t>
            </a:r>
            <a:endParaRPr lang="en-US" sz="2400" dirty="0">
              <a:solidFill>
                <a:schemeClr val="tx1"/>
              </a:solidFill>
            </a:endParaRPr>
          </a:p>
          <a:p>
            <a:pPr marL="457200" lvl="1" indent="0">
              <a:buNone/>
            </a:pPr>
            <a:r>
              <a:rPr lang="en-US" sz="2400" dirty="0">
                <a:solidFill>
                  <a:schemeClr val="tx1"/>
                </a:solidFill>
                <a:hlinkClick r:id="rId3"/>
              </a:rPr>
              <a:t>https://www.youtube.com/watch?v=5i1vZPLLOXE</a:t>
            </a:r>
            <a:endParaRPr lang="en-US" sz="2400"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	For more information, visit: </a:t>
            </a:r>
          </a:p>
          <a:p>
            <a:pPr marL="0" indent="0">
              <a:buNone/>
            </a:pPr>
            <a:r>
              <a:rPr lang="en-US" dirty="0"/>
              <a:t>	https://www.transportation.gov/civil-rights/disadvantaged-business-enterprise</a:t>
            </a:r>
          </a:p>
        </p:txBody>
      </p:sp>
      <p:sp>
        <p:nvSpPr>
          <p:cNvPr id="4" name="Slide Number Placeholder 3"/>
          <p:cNvSpPr>
            <a:spLocks noGrp="1"/>
          </p:cNvSpPr>
          <p:nvPr>
            <p:ph type="sldNum" sz="quarter" idx="12"/>
          </p:nvPr>
        </p:nvSpPr>
        <p:spPr/>
        <p:txBody>
          <a:bodyPr/>
          <a:lstStyle/>
          <a:p>
            <a:fld id="{EE93658D-6192-42D3-A4D3-D2135775CAB6}" type="slidenum">
              <a:rPr lang="en-US" smtClean="0"/>
              <a:t>10</a:t>
            </a:fld>
            <a:endParaRPr lang="en-US" dirty="0"/>
          </a:p>
        </p:txBody>
      </p:sp>
      <p:pic>
        <p:nvPicPr>
          <p:cNvPr id="5" name="Picture 4"/>
          <p:cNvPicPr>
            <a:picLocks noChangeAspect="1"/>
          </p:cNvPicPr>
          <p:nvPr/>
        </p:nvPicPr>
        <p:blipFill>
          <a:blip r:embed="rId4"/>
          <a:stretch>
            <a:fillRect/>
          </a:stretch>
        </p:blipFill>
        <p:spPr>
          <a:xfrm>
            <a:off x="2984103" y="2583879"/>
            <a:ext cx="3457344" cy="2632245"/>
          </a:xfrm>
          <a:prstGeom prst="rect">
            <a:avLst/>
          </a:prstGeom>
        </p:spPr>
      </p:pic>
      <p:pic>
        <p:nvPicPr>
          <p:cNvPr id="6" name="Shape 67" descr="Shape 67">
            <a:extLst>
              <a:ext uri="{FF2B5EF4-FFF2-40B4-BE49-F238E27FC236}">
                <a16:creationId xmlns:a16="http://schemas.microsoft.com/office/drawing/2014/main" id="{11669115-7E1C-4BB7-8931-8867E7AA8B65}"/>
              </a:ext>
            </a:extLst>
          </p:cNvPr>
          <p:cNvPicPr>
            <a:picLocks noChangeAspect="1"/>
          </p:cNvPicPr>
          <p:nvPr/>
        </p:nvPicPr>
        <p:blipFill>
          <a:blip r:embed="rId5"/>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23418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866" y="336448"/>
            <a:ext cx="9786552" cy="1327206"/>
          </a:xfrm>
        </p:spPr>
        <p:txBody>
          <a:bodyPr/>
          <a:lstStyle/>
          <a:p>
            <a:pPr algn="l"/>
            <a:r>
              <a:rPr lang="en-US" sz="4000" dirty="0"/>
              <a:t>Small Business Element</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1617164" y="1240146"/>
            <a:ext cx="7656838" cy="4377708"/>
          </a:xfrm>
        </p:spPr>
        <p:txBody>
          <a:bodyPr>
            <a:normAutofit/>
          </a:bodyPr>
          <a:lstStyle/>
          <a:p>
            <a:pPr marR="38500" algn="l"/>
            <a:r>
              <a:rPr lang="en-US" sz="2400" b="1" dirty="0">
                <a:solidFill>
                  <a:srgbClr val="000000"/>
                </a:solidFill>
                <a:latin typeface="+mj-lt"/>
              </a:rPr>
              <a:t>49 CFR §26.39 has been added:</a:t>
            </a:r>
          </a:p>
          <a:p>
            <a:pPr marR="38500" algn="l"/>
            <a:endParaRPr lang="en-US" sz="2400" b="1" dirty="0">
              <a:solidFill>
                <a:srgbClr val="000000"/>
              </a:solidFill>
              <a:latin typeface="+mj-lt"/>
            </a:endParaRPr>
          </a:p>
          <a:p>
            <a:pPr marL="457200" marR="0" indent="-457200" algn="l">
              <a:spcBef>
                <a:spcPts val="1200"/>
              </a:spcBef>
              <a:buFont typeface="Wingdings" panose="05000000000000000000" pitchFamily="2" charset="2"/>
              <a:buChar char="Ø"/>
            </a:pPr>
            <a:r>
              <a:rPr lang="en-US" sz="2400" dirty="0">
                <a:solidFill>
                  <a:srgbClr val="000000"/>
                </a:solidFill>
                <a:latin typeface="+mj-lt"/>
              </a:rPr>
              <a:t>State DOT must include a small business element in its DBE program to facilitate participation by small businesses in general, not just DBEs.</a:t>
            </a:r>
          </a:p>
          <a:p>
            <a:pPr marL="457200" marR="0" indent="-457200" algn="l">
              <a:spcBef>
                <a:spcPts val="1200"/>
              </a:spcBef>
              <a:buFont typeface="Wingdings" panose="05000000000000000000" pitchFamily="2" charset="2"/>
              <a:buChar char="Ø"/>
            </a:pPr>
            <a:r>
              <a:rPr lang="en-US" sz="2400" dirty="0">
                <a:solidFill>
                  <a:srgbClr val="000000"/>
                </a:solidFill>
                <a:latin typeface="+mj-lt"/>
              </a:rPr>
              <a:t>Purpose is to assist State DOTs in attaining race-neutral DBE participation.</a:t>
            </a:r>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11</a:t>
            </a:fld>
            <a:endParaRPr lang="en-US" dirty="0"/>
          </a:p>
        </p:txBody>
      </p:sp>
      <p:pic>
        <p:nvPicPr>
          <p:cNvPr id="5" name="Shape 67" descr="Shape 67">
            <a:extLst>
              <a:ext uri="{FF2B5EF4-FFF2-40B4-BE49-F238E27FC236}">
                <a16:creationId xmlns:a16="http://schemas.microsoft.com/office/drawing/2014/main" id="{C6824096-63BF-45FE-8CF6-2DA6A7385712}"/>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94661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34" y="649796"/>
            <a:ext cx="8596668" cy="892776"/>
          </a:xfrm>
        </p:spPr>
        <p:txBody>
          <a:bodyPr>
            <a:noAutofit/>
          </a:bodyPr>
          <a:lstStyle/>
          <a:p>
            <a:r>
              <a:rPr lang="en-US" dirty="0"/>
              <a:t>Small Business Enterprise (SBE) Program</a:t>
            </a:r>
            <a:br>
              <a:rPr lang="en-US" dirty="0"/>
            </a:br>
            <a:endParaRPr lang="en-US" dirty="0"/>
          </a:p>
        </p:txBody>
      </p:sp>
      <p:sp>
        <p:nvSpPr>
          <p:cNvPr id="3" name="Content Placeholder 2"/>
          <p:cNvSpPr>
            <a:spLocks noGrp="1"/>
          </p:cNvSpPr>
          <p:nvPr>
            <p:ph idx="1"/>
          </p:nvPr>
        </p:nvSpPr>
        <p:spPr>
          <a:xfrm>
            <a:off x="1103675" y="1542572"/>
            <a:ext cx="7969985" cy="3880773"/>
          </a:xfrm>
        </p:spPr>
        <p:txBody>
          <a:bodyPr>
            <a:normAutofit/>
          </a:bodyPr>
          <a:lstStyle/>
          <a:p>
            <a:pPr lvl="0">
              <a:spcBef>
                <a:spcPts val="1200"/>
              </a:spcBef>
              <a:buFont typeface="Wingdings" panose="05000000000000000000" pitchFamily="2" charset="2"/>
              <a:buChar char="Ø"/>
            </a:pPr>
            <a:r>
              <a:rPr lang="en-US" sz="2400" dirty="0"/>
              <a:t>Designed to include all segments of the business community and is open to participation without regard to race, gender, color, sex, religion, national or ethnic origin, age, disability or geographic location.</a:t>
            </a:r>
          </a:p>
          <a:p>
            <a:pPr lvl="0">
              <a:spcBef>
                <a:spcPts val="1200"/>
              </a:spcBef>
              <a:buFont typeface="Wingdings" panose="05000000000000000000" pitchFamily="2" charset="2"/>
              <a:buChar char="Ø"/>
            </a:pPr>
            <a:r>
              <a:rPr lang="en-US" sz="2400" dirty="0"/>
              <a:t>Designed to create a level playing field on which small businesses can compete fairly.</a:t>
            </a:r>
          </a:p>
          <a:p>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12</a:t>
            </a:fld>
            <a:endParaRPr lang="en-US" dirty="0"/>
          </a:p>
        </p:txBody>
      </p:sp>
      <p:pic>
        <p:nvPicPr>
          <p:cNvPr id="5" name="Shape 67" descr="Shape 67">
            <a:extLst>
              <a:ext uri="{FF2B5EF4-FFF2-40B4-BE49-F238E27FC236}">
                <a16:creationId xmlns:a16="http://schemas.microsoft.com/office/drawing/2014/main" id="{99FE9954-7F4A-47FF-98F7-E49A591571D4}"/>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4950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261730"/>
            <a:ext cx="8832574" cy="1320800"/>
          </a:xfrm>
        </p:spPr>
        <p:txBody>
          <a:bodyPr>
            <a:normAutofit fontScale="90000"/>
          </a:bodyPr>
          <a:lstStyle/>
          <a:p>
            <a:r>
              <a:rPr lang="en-US" sz="4000" dirty="0"/>
              <a:t>Small Business Enterprise (SBE) Certification</a:t>
            </a:r>
            <a:br>
              <a:rPr lang="en-US" dirty="0"/>
            </a:br>
            <a:endParaRPr lang="en-US" dirty="0"/>
          </a:p>
        </p:txBody>
      </p:sp>
      <p:sp>
        <p:nvSpPr>
          <p:cNvPr id="3" name="Content Placeholder 2"/>
          <p:cNvSpPr>
            <a:spLocks noGrp="1"/>
          </p:cNvSpPr>
          <p:nvPr>
            <p:ph idx="1"/>
          </p:nvPr>
        </p:nvSpPr>
        <p:spPr>
          <a:xfrm>
            <a:off x="703436" y="1582530"/>
            <a:ext cx="8366992" cy="4878484"/>
          </a:xfrm>
        </p:spPr>
        <p:txBody>
          <a:bodyPr>
            <a:normAutofit/>
          </a:bodyPr>
          <a:lstStyle/>
          <a:p>
            <a:pPr lvl="0">
              <a:spcBef>
                <a:spcPts val="1200"/>
              </a:spcBef>
              <a:buFont typeface="Wingdings" panose="05000000000000000000" pitchFamily="2" charset="2"/>
              <a:buChar char="Ø"/>
            </a:pPr>
            <a:r>
              <a:rPr lang="en-US" sz="2400" dirty="0"/>
              <a:t>New applicants - complete an SBE Application Form.</a:t>
            </a:r>
          </a:p>
          <a:p>
            <a:pPr lvl="0">
              <a:spcBef>
                <a:spcPts val="1200"/>
              </a:spcBef>
              <a:buFont typeface="Wingdings" panose="05000000000000000000" pitchFamily="2" charset="2"/>
              <a:buChar char="Ø"/>
            </a:pPr>
            <a:r>
              <a:rPr lang="en-US" sz="2400" dirty="0"/>
              <a:t>Firms currently certified by the SBA as an 8(a), Small Business (SDB) or DBE automatically qualify to participate in the SBE Program.  </a:t>
            </a:r>
          </a:p>
          <a:p>
            <a:pPr lvl="0">
              <a:spcBef>
                <a:spcPts val="1200"/>
              </a:spcBef>
              <a:buFont typeface="Wingdings" panose="05000000000000000000" pitchFamily="2" charset="2"/>
              <a:buChar char="Ø"/>
            </a:pPr>
            <a:r>
              <a:rPr lang="en-US" sz="2400" dirty="0"/>
              <a:t>Once a firm’s SBE status is verified, the certification is valid for three years as long as there is no change in ownership, control, business size or personal net worth.</a:t>
            </a:r>
          </a:p>
          <a:p>
            <a:pPr lvl="0">
              <a:spcBef>
                <a:spcPts val="1200"/>
              </a:spcBef>
              <a:buFont typeface="Wingdings" panose="05000000000000000000" pitchFamily="2" charset="2"/>
              <a:buChar char="Ø"/>
            </a:pPr>
            <a:r>
              <a:rPr lang="en-US" sz="2400" dirty="0"/>
              <a:t>Requires annual submittal of Affidavit of No Change and applicable Business Tax Returns.</a:t>
            </a:r>
          </a:p>
          <a:p>
            <a:endParaRPr lang="en-US" sz="2400" dirty="0"/>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13</a:t>
            </a:fld>
            <a:endParaRPr lang="en-US" dirty="0"/>
          </a:p>
        </p:txBody>
      </p:sp>
      <p:pic>
        <p:nvPicPr>
          <p:cNvPr id="27" name="Shape 67" descr="Shape 67">
            <a:extLst>
              <a:ext uri="{FF2B5EF4-FFF2-40B4-BE49-F238E27FC236}">
                <a16:creationId xmlns:a16="http://schemas.microsoft.com/office/drawing/2014/main" id="{40CBD6FA-FF7E-493C-94A0-00A9CE46E2FF}"/>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05005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100"/>
            <a:ext cx="8596668" cy="1320800"/>
          </a:xfrm>
        </p:spPr>
        <p:txBody>
          <a:bodyPr/>
          <a:lstStyle/>
          <a:p>
            <a:r>
              <a:rPr lang="en-US" dirty="0"/>
              <a:t>DBE: No Change Affidavit (NCA)</a:t>
            </a:r>
          </a:p>
        </p:txBody>
      </p:sp>
      <p:sp>
        <p:nvSpPr>
          <p:cNvPr id="3" name="Content Placeholder 2"/>
          <p:cNvSpPr>
            <a:spLocks noGrp="1"/>
          </p:cNvSpPr>
          <p:nvPr>
            <p:ph idx="1"/>
          </p:nvPr>
        </p:nvSpPr>
        <p:spPr>
          <a:xfrm>
            <a:off x="677334" y="1086499"/>
            <a:ext cx="9260993" cy="5236037"/>
          </a:xfrm>
        </p:spPr>
        <p:txBody>
          <a:bodyPr>
            <a:noAutofit/>
          </a:bodyPr>
          <a:lstStyle/>
          <a:p>
            <a:pPr>
              <a:spcBef>
                <a:spcPts val="1200"/>
              </a:spcBef>
              <a:buFont typeface="Wingdings" panose="05000000000000000000" pitchFamily="2" charset="2"/>
              <a:buChar char="Ø"/>
            </a:pPr>
            <a:r>
              <a:rPr lang="en-US" sz="2400" dirty="0"/>
              <a:t>DBE/SBE certification does not expire, however certified DBE/SBE firms are required to update their certification by completing and submitting an annual No Change Affidavit Application.</a:t>
            </a:r>
          </a:p>
          <a:p>
            <a:pPr>
              <a:spcBef>
                <a:spcPts val="1200"/>
              </a:spcBef>
              <a:buFont typeface="Wingdings" panose="05000000000000000000" pitchFamily="2" charset="2"/>
              <a:buChar char="Ø"/>
            </a:pPr>
            <a:r>
              <a:rPr lang="en-US" sz="2400" dirty="0"/>
              <a:t>Therefore, the DBE/SBE Certification requires annual submittal of Affidavit of No Change </a:t>
            </a:r>
            <a:r>
              <a:rPr lang="en-US" sz="2400" u="sng" dirty="0"/>
              <a:t>and</a:t>
            </a:r>
            <a:r>
              <a:rPr lang="en-US" sz="2400" dirty="0"/>
              <a:t> applicable Business Tax Returns.</a:t>
            </a:r>
          </a:p>
          <a:p>
            <a:pPr>
              <a:spcBef>
                <a:spcPts val="1200"/>
              </a:spcBef>
              <a:buFont typeface="Wingdings" panose="05000000000000000000" pitchFamily="2" charset="2"/>
              <a:buChar char="Ø"/>
            </a:pPr>
            <a:r>
              <a:rPr lang="en-US" sz="2400" dirty="0"/>
              <a:t>Complete and submit the NCA Application by logging into your account at www.nevadadbe.com.</a:t>
            </a:r>
          </a:p>
          <a:p>
            <a:pPr marL="0" indent="0">
              <a:spcBef>
                <a:spcPts val="1800"/>
              </a:spcBef>
              <a:buNone/>
            </a:pPr>
            <a:r>
              <a:rPr lang="en-US" sz="2000" b="1" dirty="0"/>
              <a:t>NOTE:  Please remember to submit your NCA Application </a:t>
            </a:r>
            <a:r>
              <a:rPr lang="en-US" sz="2000" b="1" u="sng" dirty="0"/>
              <a:t>prior</a:t>
            </a:r>
            <a:r>
              <a:rPr lang="en-US" sz="2000" b="1" dirty="0"/>
              <a:t> to the deadline date.  You will be notified by e-mail at least 30 days prior to your anniversary date. Next time you are in the system, please remember to check your e-mail address.  System technical issues should be directed to the IT phone number on the web page.</a:t>
            </a:r>
          </a:p>
        </p:txBody>
      </p:sp>
      <p:sp>
        <p:nvSpPr>
          <p:cNvPr id="6" name="Slide Number Placeholder 5"/>
          <p:cNvSpPr>
            <a:spLocks noGrp="1"/>
          </p:cNvSpPr>
          <p:nvPr>
            <p:ph type="sldNum" sz="quarter" idx="12"/>
          </p:nvPr>
        </p:nvSpPr>
        <p:spPr/>
        <p:txBody>
          <a:bodyPr/>
          <a:lstStyle/>
          <a:p>
            <a:fld id="{EE93658D-6192-42D3-A4D3-D2135775CAB6}" type="slidenum">
              <a:rPr lang="en-US" smtClean="0"/>
              <a:t>14</a:t>
            </a:fld>
            <a:endParaRPr lang="en-US" dirty="0"/>
          </a:p>
        </p:txBody>
      </p:sp>
      <p:pic>
        <p:nvPicPr>
          <p:cNvPr id="8" name="Shape 67" descr="Shape 67">
            <a:extLst>
              <a:ext uri="{FF2B5EF4-FFF2-40B4-BE49-F238E27FC236}">
                <a16:creationId xmlns:a16="http://schemas.microsoft.com/office/drawing/2014/main" id="{885786B5-00C4-4A98-99EC-F94C96560C37}"/>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59465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21" y="451513"/>
            <a:ext cx="9055341" cy="1652104"/>
          </a:xfrm>
        </p:spPr>
        <p:txBody>
          <a:bodyPr>
            <a:normAutofit fontScale="90000"/>
          </a:bodyPr>
          <a:lstStyle/>
          <a:p>
            <a:r>
              <a:rPr lang="en-US" b="1" dirty="0">
                <a:solidFill>
                  <a:srgbClr val="0070C0"/>
                </a:solidFill>
              </a:rPr>
              <a:t>Orientation Program: Part 2</a:t>
            </a:r>
            <a:br>
              <a:rPr lang="en-US" b="1" dirty="0">
                <a:solidFill>
                  <a:srgbClr val="0070C0"/>
                </a:solidFill>
              </a:rPr>
            </a:br>
            <a:r>
              <a:rPr lang="en-US" dirty="0"/>
              <a:t>Some information about the governing regulations</a:t>
            </a:r>
            <a:br>
              <a:rPr lang="en-US" dirty="0"/>
            </a:br>
            <a:br>
              <a:rPr lang="en-US" dirty="0"/>
            </a:br>
            <a:r>
              <a:rPr lang="en-US" sz="2700" dirty="0">
                <a:solidFill>
                  <a:schemeClr val="tx1"/>
                </a:solidFill>
              </a:rPr>
              <a:t>Congress first authorized the DBE Program in 1983.  Since that time, the DBE Program has applied to contracts that include certain Federal-aid highway funds, as set forth in authorization statutes.</a:t>
            </a:r>
          </a:p>
        </p:txBody>
      </p:sp>
      <p:sp>
        <p:nvSpPr>
          <p:cNvPr id="3" name="Content Placeholder 2"/>
          <p:cNvSpPr>
            <a:spLocks noGrp="1"/>
          </p:cNvSpPr>
          <p:nvPr>
            <p:ph idx="1"/>
          </p:nvPr>
        </p:nvSpPr>
        <p:spPr>
          <a:xfrm>
            <a:off x="641638" y="4099077"/>
            <a:ext cx="9025524" cy="3884570"/>
          </a:xfrm>
        </p:spPr>
        <p:txBody>
          <a:bodyPr/>
          <a:lstStyle/>
          <a:p>
            <a:pPr>
              <a:buFont typeface="Wingdings" panose="05000000000000000000" pitchFamily="2" charset="2"/>
              <a:buChar char="Ø"/>
            </a:pPr>
            <a:r>
              <a:rPr lang="en-US" sz="2400" dirty="0">
                <a:solidFill>
                  <a:schemeClr val="tx1"/>
                </a:solidFill>
              </a:rPr>
              <a:t>Legal policies and regulations</a:t>
            </a:r>
          </a:p>
          <a:p>
            <a:pPr>
              <a:buFont typeface="Wingdings" panose="05000000000000000000" pitchFamily="2" charset="2"/>
              <a:buChar char="Ø"/>
            </a:pPr>
            <a:r>
              <a:rPr lang="en-US" sz="2400" dirty="0">
                <a:solidFill>
                  <a:schemeClr val="tx1"/>
                </a:solidFill>
              </a:rPr>
              <a:t>Goals</a:t>
            </a:r>
          </a:p>
          <a:p>
            <a:pPr marL="0" indent="0">
              <a:buNone/>
            </a:pPr>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15</a:t>
            </a:fld>
            <a:endParaRPr lang="en-US" dirty="0"/>
          </a:p>
        </p:txBody>
      </p:sp>
      <p:pic>
        <p:nvPicPr>
          <p:cNvPr id="7" name="Shape 67" descr="Shape 67">
            <a:extLst>
              <a:ext uri="{FF2B5EF4-FFF2-40B4-BE49-F238E27FC236}">
                <a16:creationId xmlns:a16="http://schemas.microsoft.com/office/drawing/2014/main" id="{69587AB2-F811-40F6-93E6-214A6053A0D2}"/>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29994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80" y="242033"/>
            <a:ext cx="9124915" cy="1037958"/>
          </a:xfrm>
        </p:spPr>
        <p:txBody>
          <a:bodyPr>
            <a:normAutofit fontScale="90000"/>
          </a:bodyPr>
          <a:lstStyle/>
          <a:p>
            <a:r>
              <a:rPr lang="en-US" dirty="0"/>
              <a:t>Legal policies and regulations </a:t>
            </a:r>
            <a:br>
              <a:rPr lang="en-US" dirty="0"/>
            </a:br>
            <a:endParaRPr lang="en-US" dirty="0"/>
          </a:p>
        </p:txBody>
      </p:sp>
      <p:sp>
        <p:nvSpPr>
          <p:cNvPr id="3" name="Content Placeholder 2"/>
          <p:cNvSpPr>
            <a:spLocks noGrp="1"/>
          </p:cNvSpPr>
          <p:nvPr>
            <p:ph idx="1"/>
          </p:nvPr>
        </p:nvSpPr>
        <p:spPr>
          <a:xfrm>
            <a:off x="511577" y="1051034"/>
            <a:ext cx="8148948" cy="5890819"/>
          </a:xfrm>
        </p:spPr>
        <p:txBody>
          <a:bodyPr/>
          <a:lstStyle/>
          <a:p>
            <a:r>
              <a:rPr lang="en-US" sz="2400" dirty="0"/>
              <a:t>E-CFR – Code of Federal Regulations</a:t>
            </a:r>
          </a:p>
          <a:p>
            <a:pPr marL="0" indent="0">
              <a:buNone/>
            </a:pPr>
            <a:r>
              <a:rPr lang="en-US" dirty="0">
                <a:hlinkClick r:id="rId3"/>
              </a:rPr>
              <a:t>http://www.ecfr.gov/cgi-bin/retrieveECFR?gp=1&amp;SID=d42727f0410d40a279734ddf7f872b28&amp;ty=HTML&amp;h=L&amp;mc=true&amp;n=pt49.1.26&amp;r=PART</a:t>
            </a:r>
            <a:endParaRPr lang="en-US" dirty="0"/>
          </a:p>
          <a:p>
            <a:endParaRPr lang="en-US" dirty="0"/>
          </a:p>
          <a:p>
            <a:endParaRPr lang="en-US" dirty="0"/>
          </a:p>
          <a:p>
            <a:endParaRPr lang="en-US" dirty="0"/>
          </a:p>
          <a:p>
            <a:pPr marL="0" indent="0">
              <a:buNone/>
            </a:pPr>
            <a:r>
              <a:rPr lang="en-US" dirty="0"/>
              <a:t> </a:t>
            </a:r>
          </a:p>
        </p:txBody>
      </p:sp>
      <p:sp>
        <p:nvSpPr>
          <p:cNvPr id="8" name="Slide Number Placeholder 7"/>
          <p:cNvSpPr>
            <a:spLocks noGrp="1"/>
          </p:cNvSpPr>
          <p:nvPr>
            <p:ph type="sldNum" sz="quarter" idx="12"/>
          </p:nvPr>
        </p:nvSpPr>
        <p:spPr/>
        <p:txBody>
          <a:bodyPr/>
          <a:lstStyle/>
          <a:p>
            <a:fld id="{EE93658D-6192-42D3-A4D3-D2135775CAB6}" type="slidenum">
              <a:rPr lang="en-US" smtClean="0"/>
              <a:t>16</a:t>
            </a:fld>
            <a:endParaRPr lang="en-US" dirty="0"/>
          </a:p>
        </p:txBody>
      </p:sp>
      <p:pic>
        <p:nvPicPr>
          <p:cNvPr id="9" name="Shape 67" descr="Shape 67">
            <a:extLst>
              <a:ext uri="{FF2B5EF4-FFF2-40B4-BE49-F238E27FC236}">
                <a16:creationId xmlns:a16="http://schemas.microsoft.com/office/drawing/2014/main" id="{3129D869-9568-41A9-BDF8-C6C4693786C5}"/>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pic>
        <p:nvPicPr>
          <p:cNvPr id="6" name="Picture 5">
            <a:extLst>
              <a:ext uri="{FF2B5EF4-FFF2-40B4-BE49-F238E27FC236}">
                <a16:creationId xmlns:a16="http://schemas.microsoft.com/office/drawing/2014/main" id="{E03C7BEB-5022-4DEC-9405-779FADCB187F}"/>
              </a:ext>
            </a:extLst>
          </p:cNvPr>
          <p:cNvPicPr>
            <a:picLocks noChangeAspect="1"/>
          </p:cNvPicPr>
          <p:nvPr/>
        </p:nvPicPr>
        <p:blipFill>
          <a:blip r:embed="rId5"/>
          <a:stretch>
            <a:fillRect/>
          </a:stretch>
        </p:blipFill>
        <p:spPr>
          <a:xfrm>
            <a:off x="765214" y="2546905"/>
            <a:ext cx="7483479" cy="3677019"/>
          </a:xfrm>
          <a:prstGeom prst="rect">
            <a:avLst/>
          </a:prstGeom>
        </p:spPr>
      </p:pic>
    </p:spTree>
    <p:extLst>
      <p:ext uri="{BB962C8B-B14F-4D97-AF65-F5344CB8AC3E}">
        <p14:creationId xmlns:p14="http://schemas.microsoft.com/office/powerpoint/2010/main" val="424448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39149"/>
            <a:ext cx="9124915" cy="914400"/>
          </a:xfrm>
        </p:spPr>
        <p:txBody>
          <a:bodyPr>
            <a:normAutofit fontScale="90000"/>
          </a:bodyPr>
          <a:lstStyle/>
          <a:p>
            <a:r>
              <a:rPr lang="en-US" dirty="0"/>
              <a:t>Legal policies and regulations </a:t>
            </a:r>
            <a:br>
              <a:rPr lang="en-US" dirty="0"/>
            </a:br>
            <a:endParaRPr lang="en-US" dirty="0"/>
          </a:p>
        </p:txBody>
      </p:sp>
      <p:sp>
        <p:nvSpPr>
          <p:cNvPr id="3" name="Content Placeholder 2"/>
          <p:cNvSpPr>
            <a:spLocks noGrp="1"/>
          </p:cNvSpPr>
          <p:nvPr>
            <p:ph idx="1"/>
          </p:nvPr>
        </p:nvSpPr>
        <p:spPr>
          <a:xfrm>
            <a:off x="556590" y="884584"/>
            <a:ext cx="8717411" cy="6539946"/>
          </a:xfrm>
        </p:spPr>
        <p:txBody>
          <a:bodyPr/>
          <a:lstStyle/>
          <a:p>
            <a:r>
              <a:rPr lang="en-US" sz="2400" dirty="0"/>
              <a:t>NDOT DBE Program Plan</a:t>
            </a:r>
          </a:p>
          <a:p>
            <a:pPr marL="0" indent="0">
              <a:buNone/>
            </a:pPr>
            <a:endParaRPr lang="en-US" dirty="0"/>
          </a:p>
          <a:p>
            <a:pPr marL="0" indent="0">
              <a:buNone/>
            </a:pPr>
            <a:r>
              <a:rPr lang="en-US" dirty="0">
                <a:hlinkClick r:id="rId3"/>
              </a:rPr>
              <a:t>https://www.nevadadot.com/doing-business/external-civil-rights/dbe-program</a:t>
            </a:r>
            <a:r>
              <a:rPr lang="en-US" dirty="0"/>
              <a:t> </a:t>
            </a:r>
          </a:p>
          <a:p>
            <a:pPr marL="0" indent="0">
              <a:buNone/>
            </a:pPr>
            <a:endParaRPr lang="en-US" dirty="0">
              <a:highlight>
                <a:srgbClr val="FFFF00"/>
              </a:highlight>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17</a:t>
            </a:fld>
            <a:endParaRPr lang="en-US" dirty="0"/>
          </a:p>
        </p:txBody>
      </p:sp>
      <p:pic>
        <p:nvPicPr>
          <p:cNvPr id="8" name="Shape 67" descr="Shape 67">
            <a:extLst>
              <a:ext uri="{FF2B5EF4-FFF2-40B4-BE49-F238E27FC236}">
                <a16:creationId xmlns:a16="http://schemas.microsoft.com/office/drawing/2014/main" id="{282A109C-1D4B-4BD5-92F9-FC7547EA31A3}"/>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pic>
        <p:nvPicPr>
          <p:cNvPr id="4" name="Picture 3">
            <a:extLst>
              <a:ext uri="{FF2B5EF4-FFF2-40B4-BE49-F238E27FC236}">
                <a16:creationId xmlns:a16="http://schemas.microsoft.com/office/drawing/2014/main" id="{5ADE447E-22E8-433B-9097-74702EB582ED}"/>
              </a:ext>
            </a:extLst>
          </p:cNvPr>
          <p:cNvPicPr>
            <a:picLocks noChangeAspect="1"/>
          </p:cNvPicPr>
          <p:nvPr/>
        </p:nvPicPr>
        <p:blipFill>
          <a:blip r:embed="rId5"/>
          <a:stretch>
            <a:fillRect/>
          </a:stretch>
        </p:blipFill>
        <p:spPr>
          <a:xfrm>
            <a:off x="1233377" y="2248529"/>
            <a:ext cx="7240772" cy="4470322"/>
          </a:xfrm>
          <a:prstGeom prst="rect">
            <a:avLst/>
          </a:prstGeom>
        </p:spPr>
      </p:pic>
    </p:spTree>
    <p:extLst>
      <p:ext uri="{BB962C8B-B14F-4D97-AF65-F5344CB8AC3E}">
        <p14:creationId xmlns:p14="http://schemas.microsoft.com/office/powerpoint/2010/main" val="85343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39149"/>
            <a:ext cx="9124915" cy="914400"/>
          </a:xfrm>
        </p:spPr>
        <p:txBody>
          <a:bodyPr>
            <a:normAutofit fontScale="90000"/>
          </a:bodyPr>
          <a:lstStyle/>
          <a:p>
            <a:r>
              <a:rPr lang="en-US" dirty="0"/>
              <a:t>Legal policies and regulations </a:t>
            </a:r>
            <a:br>
              <a:rPr lang="en-US" dirty="0"/>
            </a:br>
            <a:endParaRPr lang="en-US" dirty="0"/>
          </a:p>
        </p:txBody>
      </p:sp>
      <p:sp>
        <p:nvSpPr>
          <p:cNvPr id="3" name="Content Placeholder 2"/>
          <p:cNvSpPr>
            <a:spLocks noGrp="1"/>
          </p:cNvSpPr>
          <p:nvPr>
            <p:ph idx="1"/>
          </p:nvPr>
        </p:nvSpPr>
        <p:spPr>
          <a:xfrm>
            <a:off x="556590" y="828697"/>
            <a:ext cx="8717411" cy="6539946"/>
          </a:xfrm>
        </p:spPr>
        <p:txBody>
          <a:bodyPr/>
          <a:lstStyle/>
          <a:p>
            <a:pPr marL="0" indent="0">
              <a:buNone/>
            </a:pPr>
            <a:r>
              <a:rPr lang="en-US" sz="2400" dirty="0"/>
              <a:t>NDOT DBE Program Disparity Study</a:t>
            </a:r>
          </a:p>
          <a:p>
            <a:pPr marL="0" indent="0">
              <a:buNone/>
            </a:pPr>
            <a:r>
              <a:rPr lang="en-US" sz="2400" dirty="0">
                <a:hlinkClick r:id="rId3"/>
              </a:rPr>
              <a:t>https://www.nevadadot.com/doing-business/external-civil-rights/dbe-program</a:t>
            </a:r>
            <a:r>
              <a:rPr lang="en-US" sz="2400" dirty="0"/>
              <a:t> </a:t>
            </a:r>
          </a:p>
          <a:p>
            <a:endParaRPr lang="en-US" dirty="0">
              <a:highlight>
                <a:srgbClr val="FFFF00"/>
              </a:highlight>
            </a:endParaRPr>
          </a:p>
          <a:p>
            <a:endParaRPr lang="en-US" dirty="0"/>
          </a:p>
          <a:p>
            <a:pPr marL="0" indent="0">
              <a:buNone/>
            </a:pPr>
            <a:r>
              <a:rPr lang="en-US" dirty="0"/>
              <a:t> </a:t>
            </a:r>
          </a:p>
        </p:txBody>
      </p:sp>
      <p:sp>
        <p:nvSpPr>
          <p:cNvPr id="7" name="Slide Number Placeholder 6"/>
          <p:cNvSpPr>
            <a:spLocks noGrp="1"/>
          </p:cNvSpPr>
          <p:nvPr>
            <p:ph type="sldNum" sz="quarter" idx="12"/>
          </p:nvPr>
        </p:nvSpPr>
        <p:spPr/>
        <p:txBody>
          <a:bodyPr/>
          <a:lstStyle/>
          <a:p>
            <a:fld id="{EE93658D-6192-42D3-A4D3-D2135775CAB6}" type="slidenum">
              <a:rPr lang="en-US" smtClean="0"/>
              <a:t>18</a:t>
            </a:fld>
            <a:endParaRPr lang="en-US" dirty="0"/>
          </a:p>
        </p:txBody>
      </p:sp>
      <p:pic>
        <p:nvPicPr>
          <p:cNvPr id="8" name="Shape 67" descr="Shape 67">
            <a:extLst>
              <a:ext uri="{FF2B5EF4-FFF2-40B4-BE49-F238E27FC236}">
                <a16:creationId xmlns:a16="http://schemas.microsoft.com/office/drawing/2014/main" id="{1C62419A-F45F-47AF-8537-A05F4720D07B}"/>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pic>
        <p:nvPicPr>
          <p:cNvPr id="9" name="Picture 8">
            <a:extLst>
              <a:ext uri="{FF2B5EF4-FFF2-40B4-BE49-F238E27FC236}">
                <a16:creationId xmlns:a16="http://schemas.microsoft.com/office/drawing/2014/main" id="{A4E24A3B-D247-4240-9755-CB7C60E0212E}"/>
              </a:ext>
            </a:extLst>
          </p:cNvPr>
          <p:cNvPicPr>
            <a:picLocks noChangeAspect="1"/>
          </p:cNvPicPr>
          <p:nvPr/>
        </p:nvPicPr>
        <p:blipFill>
          <a:blip r:embed="rId5"/>
          <a:stretch>
            <a:fillRect/>
          </a:stretch>
        </p:blipFill>
        <p:spPr>
          <a:xfrm>
            <a:off x="853680" y="3169030"/>
            <a:ext cx="9437158" cy="2051556"/>
          </a:xfrm>
          <a:prstGeom prst="rect">
            <a:avLst/>
          </a:prstGeom>
        </p:spPr>
      </p:pic>
    </p:spTree>
    <p:extLst>
      <p:ext uri="{BB962C8B-B14F-4D97-AF65-F5344CB8AC3E}">
        <p14:creationId xmlns:p14="http://schemas.microsoft.com/office/powerpoint/2010/main" val="336498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232" y="605258"/>
            <a:ext cx="8596668" cy="855793"/>
          </a:xfrm>
        </p:spPr>
        <p:txBody>
          <a:bodyPr/>
          <a:lstStyle/>
          <a:p>
            <a:r>
              <a:rPr lang="en-US" dirty="0"/>
              <a:t>DBE Goals</a:t>
            </a:r>
          </a:p>
        </p:txBody>
      </p:sp>
      <p:sp>
        <p:nvSpPr>
          <p:cNvPr id="3" name="Content Placeholder 2"/>
          <p:cNvSpPr>
            <a:spLocks noGrp="1"/>
          </p:cNvSpPr>
          <p:nvPr>
            <p:ph idx="1"/>
          </p:nvPr>
        </p:nvSpPr>
        <p:spPr>
          <a:xfrm>
            <a:off x="0" y="1542572"/>
            <a:ext cx="8737289" cy="4580310"/>
          </a:xfrm>
        </p:spPr>
        <p:txBody>
          <a:bodyPr>
            <a:normAutofit/>
          </a:bodyPr>
          <a:lstStyle/>
          <a:p>
            <a:pPr lvl="3">
              <a:spcBef>
                <a:spcPts val="1200"/>
              </a:spcBef>
              <a:buFont typeface="Wingdings" panose="05000000000000000000" pitchFamily="2" charset="2"/>
              <a:buChar char="Ø"/>
            </a:pPr>
            <a:r>
              <a:rPr lang="en-US" sz="2400" dirty="0"/>
              <a:t>OVERALL DBE GOAL – Triennial Goal and Methodology.</a:t>
            </a:r>
          </a:p>
          <a:p>
            <a:pPr lvl="3">
              <a:spcBef>
                <a:spcPts val="1200"/>
              </a:spcBef>
              <a:buFont typeface="Wingdings" panose="05000000000000000000" pitchFamily="2" charset="2"/>
              <a:buChar char="Ø"/>
            </a:pPr>
            <a:r>
              <a:rPr lang="en-US" sz="2400" dirty="0"/>
              <a:t>CONTRACT GOALS – set on individual contracts.</a:t>
            </a:r>
          </a:p>
          <a:p>
            <a:pPr lvl="3">
              <a:spcBef>
                <a:spcPts val="1200"/>
              </a:spcBef>
              <a:buFont typeface="Wingdings" panose="05000000000000000000" pitchFamily="2" charset="2"/>
              <a:buChar char="Ø"/>
            </a:pPr>
            <a:r>
              <a:rPr lang="en-US" sz="2400" dirty="0"/>
              <a:t>GOOD FAITH EFFORTS  (GFE) – Contractor’s efforts in attaining an individual project goal.</a:t>
            </a:r>
          </a:p>
        </p:txBody>
      </p:sp>
      <p:sp>
        <p:nvSpPr>
          <p:cNvPr id="5" name="Slide Number Placeholder 4"/>
          <p:cNvSpPr>
            <a:spLocks noGrp="1"/>
          </p:cNvSpPr>
          <p:nvPr>
            <p:ph type="sldNum" sz="quarter" idx="12"/>
          </p:nvPr>
        </p:nvSpPr>
        <p:spPr/>
        <p:txBody>
          <a:bodyPr/>
          <a:lstStyle/>
          <a:p>
            <a:fld id="{EE93658D-6192-42D3-A4D3-D2135775CAB6}" type="slidenum">
              <a:rPr lang="en-US" smtClean="0"/>
              <a:t>19</a:t>
            </a:fld>
            <a:endParaRPr lang="en-US" dirty="0"/>
          </a:p>
        </p:txBody>
      </p:sp>
      <p:pic>
        <p:nvPicPr>
          <p:cNvPr id="6" name="Shape 67" descr="Shape 67">
            <a:extLst>
              <a:ext uri="{FF2B5EF4-FFF2-40B4-BE49-F238E27FC236}">
                <a16:creationId xmlns:a16="http://schemas.microsoft.com/office/drawing/2014/main" id="{85F31C64-155F-48B5-8732-A3E1D7BCFFF0}"/>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61872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049" y="304799"/>
            <a:ext cx="8401096" cy="1496292"/>
          </a:xfrm>
        </p:spPr>
        <p:txBody>
          <a:bodyPr/>
          <a:lstStyle/>
          <a:p>
            <a:pPr algn="ctr"/>
            <a:r>
              <a:rPr lang="en-US" sz="4000" b="1" dirty="0">
                <a:solidFill>
                  <a:srgbClr val="0070C0"/>
                </a:solidFill>
              </a:rPr>
              <a:t>DBE Orientation Program </a:t>
            </a:r>
          </a:p>
        </p:txBody>
      </p:sp>
      <p:sp>
        <p:nvSpPr>
          <p:cNvPr id="3" name="Subtitle 2"/>
          <p:cNvSpPr>
            <a:spLocks noGrp="1"/>
          </p:cNvSpPr>
          <p:nvPr>
            <p:ph type="subTitle" idx="1"/>
          </p:nvPr>
        </p:nvSpPr>
        <p:spPr>
          <a:xfrm>
            <a:off x="1252219" y="2201751"/>
            <a:ext cx="8476571" cy="3337812"/>
          </a:xfrm>
        </p:spPr>
        <p:txBody>
          <a:bodyPr>
            <a:normAutofit/>
          </a:bodyPr>
          <a:lstStyle/>
          <a:p>
            <a:pPr lvl="0" algn="ctr"/>
            <a:r>
              <a:rPr lang="en-US" sz="2800" b="1" dirty="0">
                <a:solidFill>
                  <a:srgbClr val="0070C0"/>
                </a:solidFill>
              </a:rPr>
              <a:t>Nevada Department of Transportation (NDOT)</a:t>
            </a:r>
          </a:p>
          <a:p>
            <a:pPr lvl="0" algn="ctr"/>
            <a:endParaRPr lang="en-US" sz="2800" b="1" dirty="0">
              <a:solidFill>
                <a:srgbClr val="0070C0"/>
              </a:solidFill>
            </a:endParaRPr>
          </a:p>
          <a:p>
            <a:pPr lvl="0" algn="ctr"/>
            <a:r>
              <a:rPr lang="en-US" sz="2400" b="1" dirty="0">
                <a:solidFill>
                  <a:srgbClr val="0070C0"/>
                </a:solidFill>
              </a:rPr>
              <a:t>DATE: TBD</a:t>
            </a:r>
          </a:p>
          <a:p>
            <a:pPr lvl="0" algn="ctr"/>
            <a:endParaRPr lang="en-US" sz="2800" b="1" dirty="0">
              <a:solidFill>
                <a:srgbClr val="0070C0"/>
              </a:solidFill>
            </a:endParaRPr>
          </a:p>
          <a:p>
            <a:pPr lvl="0" algn="l"/>
            <a:r>
              <a:rPr lang="en-US" b="1" dirty="0">
                <a:solidFill>
                  <a:srgbClr val="0070C0"/>
                </a:solidFill>
              </a:rPr>
              <a:t>   Presented By:  DBE Staff</a:t>
            </a:r>
          </a:p>
          <a:p>
            <a:pPr lvl="0" algn="l"/>
            <a:endParaRPr lang="en-US" b="1" dirty="0">
              <a:solidFill>
                <a:srgbClr val="0070C0"/>
              </a:solidFill>
            </a:endParaRPr>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2</a:t>
            </a:fld>
            <a:endParaRPr lang="en-US" dirty="0"/>
          </a:p>
        </p:txBody>
      </p:sp>
      <p:pic>
        <p:nvPicPr>
          <p:cNvPr id="7" name="Shape 67" descr="Shape 67">
            <a:extLst>
              <a:ext uri="{FF2B5EF4-FFF2-40B4-BE49-F238E27FC236}">
                <a16:creationId xmlns:a16="http://schemas.microsoft.com/office/drawing/2014/main" id="{65F55CD7-0951-4746-8BD6-FE6AD6AD657F}"/>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
        <p:nvSpPr>
          <p:cNvPr id="4" name="Rectangle 3">
            <a:extLst>
              <a:ext uri="{FF2B5EF4-FFF2-40B4-BE49-F238E27FC236}">
                <a16:creationId xmlns:a16="http://schemas.microsoft.com/office/drawing/2014/main" id="{68E34C8C-40D6-4139-9426-951B9818DE22}"/>
              </a:ext>
            </a:extLst>
          </p:cNvPr>
          <p:cNvSpPr/>
          <p:nvPr/>
        </p:nvSpPr>
        <p:spPr>
          <a:xfrm>
            <a:off x="2729739" y="5748974"/>
            <a:ext cx="6100495" cy="584775"/>
          </a:xfrm>
          <a:prstGeom prst="rect">
            <a:avLst/>
          </a:prstGeom>
        </p:spPr>
        <p:txBody>
          <a:bodyPr wrap="square">
            <a:spAutoFit/>
          </a:bodyPr>
          <a:lstStyle/>
          <a:p>
            <a:pPr lvl="0"/>
            <a:r>
              <a:rPr lang="en-US" b="1" dirty="0">
                <a:solidFill>
                  <a:srgbClr val="0070C0"/>
                </a:solidFill>
              </a:rPr>
              <a:t>	</a:t>
            </a:r>
            <a:r>
              <a:rPr lang="en-US" sz="3200" b="1" dirty="0">
                <a:solidFill>
                  <a:srgbClr val="0070C0"/>
                </a:solidFill>
                <a:hlinkClick r:id="rId3">
                  <a:extLst>
                    <a:ext uri="{A12FA001-AC4F-418D-AE19-62706E023703}">
                      <ahyp:hlinkClr xmlns:ahyp="http://schemas.microsoft.com/office/drawing/2018/hyperlinkcolor" val="tx"/>
                    </a:ext>
                  </a:extLst>
                </a:hlinkClick>
              </a:rPr>
              <a:t>www.nevadadbe.com</a:t>
            </a:r>
            <a:r>
              <a:rPr lang="en-US" sz="3200" b="1" dirty="0">
                <a:solidFill>
                  <a:srgbClr val="0070C0"/>
                </a:solidFill>
              </a:rPr>
              <a:t> </a:t>
            </a:r>
          </a:p>
        </p:txBody>
      </p:sp>
    </p:spTree>
    <p:extLst>
      <p:ext uri="{BB962C8B-B14F-4D97-AF65-F5344CB8AC3E}">
        <p14:creationId xmlns:p14="http://schemas.microsoft.com/office/powerpoint/2010/main" val="312308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16" y="321366"/>
            <a:ext cx="8596668" cy="1320800"/>
          </a:xfrm>
        </p:spPr>
        <p:txBody>
          <a:bodyPr/>
          <a:lstStyle/>
          <a:p>
            <a:r>
              <a:rPr lang="en-US" dirty="0"/>
              <a:t>DBE Goals</a:t>
            </a:r>
          </a:p>
        </p:txBody>
      </p:sp>
      <p:sp>
        <p:nvSpPr>
          <p:cNvPr id="3" name="Content Placeholder 2"/>
          <p:cNvSpPr>
            <a:spLocks noGrp="1"/>
          </p:cNvSpPr>
          <p:nvPr>
            <p:ph idx="1"/>
          </p:nvPr>
        </p:nvSpPr>
        <p:spPr>
          <a:xfrm>
            <a:off x="418916" y="981766"/>
            <a:ext cx="10355101" cy="4580310"/>
          </a:xfrm>
        </p:spPr>
        <p:txBody>
          <a:bodyPr/>
          <a:lstStyle/>
          <a:p>
            <a:endParaRPr lang="en-US" dirty="0"/>
          </a:p>
          <a:p>
            <a:pPr>
              <a:buFont typeface="Wingdings" panose="05000000000000000000" pitchFamily="2" charset="2"/>
              <a:buChar char="Ø"/>
            </a:pPr>
            <a:r>
              <a:rPr lang="en-US" sz="2400" dirty="0"/>
              <a:t>RACE-CONSCIOUS/RACE-NEUTRAL</a:t>
            </a:r>
          </a:p>
          <a:p>
            <a:endParaRPr lang="en-US" sz="2400" dirty="0"/>
          </a:p>
        </p:txBody>
      </p:sp>
      <p:pic>
        <p:nvPicPr>
          <p:cNvPr id="4" name="Picture 3"/>
          <p:cNvPicPr>
            <a:picLocks noChangeAspect="1"/>
          </p:cNvPicPr>
          <p:nvPr/>
        </p:nvPicPr>
        <p:blipFill>
          <a:blip r:embed="rId3"/>
          <a:stretch>
            <a:fillRect/>
          </a:stretch>
        </p:blipFill>
        <p:spPr>
          <a:xfrm>
            <a:off x="1110782" y="1948068"/>
            <a:ext cx="3606468" cy="3931203"/>
          </a:xfrm>
          <a:prstGeom prst="rect">
            <a:avLst/>
          </a:prstGeom>
        </p:spPr>
      </p:pic>
      <p:sp>
        <p:nvSpPr>
          <p:cNvPr id="5" name="TextBox 4"/>
          <p:cNvSpPr txBox="1"/>
          <p:nvPr/>
        </p:nvSpPr>
        <p:spPr>
          <a:xfrm>
            <a:off x="5188225" y="2267046"/>
            <a:ext cx="3827359" cy="1938992"/>
          </a:xfrm>
          <a:prstGeom prst="rect">
            <a:avLst/>
          </a:prstGeom>
          <a:noFill/>
        </p:spPr>
        <p:txBody>
          <a:bodyPr wrap="square" rtlCol="0">
            <a:spAutoFit/>
          </a:bodyPr>
          <a:lstStyle/>
          <a:p>
            <a:r>
              <a:rPr lang="en-US" sz="2400" dirty="0"/>
              <a:t>Most States have overall goals that include a combination of race-conscious and race-neutral goals.</a:t>
            </a:r>
          </a:p>
        </p:txBody>
      </p:sp>
      <p:sp>
        <p:nvSpPr>
          <p:cNvPr id="7" name="Slide Number Placeholder 6"/>
          <p:cNvSpPr>
            <a:spLocks noGrp="1"/>
          </p:cNvSpPr>
          <p:nvPr>
            <p:ph type="sldNum" sz="quarter" idx="12"/>
          </p:nvPr>
        </p:nvSpPr>
        <p:spPr/>
        <p:txBody>
          <a:bodyPr/>
          <a:lstStyle/>
          <a:p>
            <a:fld id="{EE93658D-6192-42D3-A4D3-D2135775CAB6}" type="slidenum">
              <a:rPr lang="en-US" smtClean="0"/>
              <a:t>20</a:t>
            </a:fld>
            <a:endParaRPr lang="en-US"/>
          </a:p>
        </p:txBody>
      </p:sp>
      <p:pic>
        <p:nvPicPr>
          <p:cNvPr id="8" name="Shape 67" descr="Shape 67">
            <a:extLst>
              <a:ext uri="{FF2B5EF4-FFF2-40B4-BE49-F238E27FC236}">
                <a16:creationId xmlns:a16="http://schemas.microsoft.com/office/drawing/2014/main" id="{9C3B3FFF-B39E-4CE1-BF24-7B74E79C4ECD}"/>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988777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16" y="321366"/>
            <a:ext cx="8596668" cy="1320800"/>
          </a:xfrm>
        </p:spPr>
        <p:txBody>
          <a:bodyPr/>
          <a:lstStyle/>
          <a:p>
            <a:r>
              <a:rPr lang="en-US" dirty="0"/>
              <a:t>DBE: Overall Goals</a:t>
            </a:r>
          </a:p>
        </p:txBody>
      </p:sp>
      <p:sp>
        <p:nvSpPr>
          <p:cNvPr id="3" name="Content Placeholder 2"/>
          <p:cNvSpPr>
            <a:spLocks noGrp="1"/>
          </p:cNvSpPr>
          <p:nvPr>
            <p:ph idx="1"/>
          </p:nvPr>
        </p:nvSpPr>
        <p:spPr>
          <a:xfrm>
            <a:off x="746920" y="893494"/>
            <a:ext cx="8737289" cy="4580310"/>
          </a:xfrm>
        </p:spPr>
        <p:txBody>
          <a:bodyPr/>
          <a:lstStyle/>
          <a:p>
            <a:endParaRPr lang="en-US" dirty="0"/>
          </a:p>
          <a:p>
            <a:pPr>
              <a:spcBef>
                <a:spcPts val="1200"/>
              </a:spcBef>
              <a:buFont typeface="Wingdings" panose="05000000000000000000" pitchFamily="2" charset="2"/>
              <a:buChar char="Ø"/>
            </a:pPr>
            <a:r>
              <a:rPr lang="en-US" sz="2400" dirty="0"/>
              <a:t>Overall Goal—the DBE program requires each State to establish an </a:t>
            </a:r>
            <a:r>
              <a:rPr lang="en-US" sz="2400" u="sng" dirty="0"/>
              <a:t>overall</a:t>
            </a:r>
            <a:r>
              <a:rPr lang="en-US" sz="2400" dirty="0"/>
              <a:t> DBE goal. </a:t>
            </a:r>
          </a:p>
          <a:p>
            <a:pPr>
              <a:spcBef>
                <a:spcPts val="1200"/>
              </a:spcBef>
              <a:buFont typeface="Wingdings" panose="05000000000000000000" pitchFamily="2" charset="2"/>
              <a:buChar char="Ø"/>
            </a:pPr>
            <a:r>
              <a:rPr lang="en-US" sz="2400" dirty="0"/>
              <a:t>The overall goal represents the gap, or disparity, between the current percentage of DBE participation on transportation projects and the percentage of DBE participation that would be expected based upon availability of DBEs in the relevant market area.</a:t>
            </a:r>
          </a:p>
          <a:p>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21</a:t>
            </a:fld>
            <a:endParaRPr lang="en-US"/>
          </a:p>
        </p:txBody>
      </p:sp>
      <p:pic>
        <p:nvPicPr>
          <p:cNvPr id="6" name="Shape 67" descr="Shape 67">
            <a:extLst>
              <a:ext uri="{FF2B5EF4-FFF2-40B4-BE49-F238E27FC236}">
                <a16:creationId xmlns:a16="http://schemas.microsoft.com/office/drawing/2014/main" id="{AEFC2D52-890C-4587-8DA4-A08BB896297B}"/>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9257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759139"/>
            <a:ext cx="8596668" cy="1320800"/>
          </a:xfrm>
        </p:spPr>
        <p:txBody>
          <a:bodyPr/>
          <a:lstStyle/>
          <a:p>
            <a:r>
              <a:rPr lang="en-US" dirty="0"/>
              <a:t>Race-Neutral Projection</a:t>
            </a:r>
          </a:p>
        </p:txBody>
      </p:sp>
      <p:sp>
        <p:nvSpPr>
          <p:cNvPr id="3" name="Content Placeholder 2"/>
          <p:cNvSpPr>
            <a:spLocks noGrp="1"/>
          </p:cNvSpPr>
          <p:nvPr>
            <p:ph idx="1"/>
          </p:nvPr>
        </p:nvSpPr>
        <p:spPr>
          <a:xfrm>
            <a:off x="614597" y="1124263"/>
            <a:ext cx="8659405" cy="4917100"/>
          </a:xfrm>
        </p:spPr>
        <p:txBody>
          <a:bodyPr/>
          <a:lstStyle/>
          <a:p>
            <a:endParaRPr lang="en-US" dirty="0"/>
          </a:p>
          <a:p>
            <a:pPr>
              <a:spcBef>
                <a:spcPts val="1200"/>
              </a:spcBef>
              <a:buFont typeface="Wingdings" panose="05000000000000000000" pitchFamily="2" charset="2"/>
              <a:buChar char="Ø"/>
            </a:pPr>
            <a:r>
              <a:rPr lang="en-US" sz="2400" dirty="0"/>
              <a:t>NDOT must meet maximum portion of overall goal by facilitating race-neutral participation.</a:t>
            </a:r>
          </a:p>
          <a:p>
            <a:pPr>
              <a:spcBef>
                <a:spcPts val="1200"/>
              </a:spcBef>
              <a:buFont typeface="Wingdings" panose="05000000000000000000" pitchFamily="2" charset="2"/>
              <a:buChar char="Ø"/>
            </a:pPr>
            <a:r>
              <a:rPr lang="en-US" sz="2400" dirty="0"/>
              <a:t>NDOT must project how much of the overall goal it expects to meet through race-neutral participation—explain reasons for conclusion.</a:t>
            </a:r>
          </a:p>
          <a:p>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22</a:t>
            </a:fld>
            <a:endParaRPr lang="en-US"/>
          </a:p>
        </p:txBody>
      </p:sp>
      <p:pic>
        <p:nvPicPr>
          <p:cNvPr id="6" name="Shape 67" descr="Shape 67">
            <a:extLst>
              <a:ext uri="{FF2B5EF4-FFF2-40B4-BE49-F238E27FC236}">
                <a16:creationId xmlns:a16="http://schemas.microsoft.com/office/drawing/2014/main" id="{D0B39046-7FB7-4A09-8C33-A05484846750}"/>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2188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16" y="321366"/>
            <a:ext cx="8596668" cy="1320800"/>
          </a:xfrm>
        </p:spPr>
        <p:txBody>
          <a:bodyPr/>
          <a:lstStyle/>
          <a:p>
            <a:r>
              <a:rPr lang="en-US" dirty="0"/>
              <a:t>DBE: Contract Goals</a:t>
            </a:r>
          </a:p>
        </p:txBody>
      </p:sp>
      <p:sp>
        <p:nvSpPr>
          <p:cNvPr id="3" name="Content Placeholder 2"/>
          <p:cNvSpPr>
            <a:spLocks noGrp="1"/>
          </p:cNvSpPr>
          <p:nvPr>
            <p:ph idx="1"/>
          </p:nvPr>
        </p:nvSpPr>
        <p:spPr>
          <a:xfrm>
            <a:off x="510364" y="759239"/>
            <a:ext cx="9197162" cy="5339521"/>
          </a:xfrm>
        </p:spPr>
        <p:txBody>
          <a:bodyPr/>
          <a:lstStyle/>
          <a:p>
            <a:endParaRPr lang="en-US" dirty="0"/>
          </a:p>
          <a:p>
            <a:pPr>
              <a:spcBef>
                <a:spcPts val="1200"/>
              </a:spcBef>
              <a:buFont typeface="Wingdings" panose="05000000000000000000" pitchFamily="2" charset="2"/>
              <a:buChar char="Ø"/>
            </a:pPr>
            <a:r>
              <a:rPr lang="en-US" sz="2400" dirty="0"/>
              <a:t>State DOTs with race-conscious goals achieve their goals by imposing DBE goals to Federal-aid contracts.</a:t>
            </a:r>
          </a:p>
          <a:p>
            <a:pPr>
              <a:spcBef>
                <a:spcPts val="1200"/>
              </a:spcBef>
              <a:buFont typeface="Wingdings" panose="05000000000000000000" pitchFamily="2" charset="2"/>
              <a:buChar char="Ø"/>
            </a:pPr>
            <a:r>
              <a:rPr lang="en-US" sz="2400" dirty="0"/>
              <a:t>States are not required to set DBE goals on every Federal-aid contract but must set goals on enough individual contracts to cumulatively reach the overall goal.</a:t>
            </a:r>
          </a:p>
          <a:p>
            <a:pPr>
              <a:spcBef>
                <a:spcPts val="1200"/>
              </a:spcBef>
              <a:buFont typeface="Wingdings" panose="05000000000000000000" pitchFamily="2" charset="2"/>
              <a:buChar char="Ø"/>
            </a:pPr>
            <a:r>
              <a:rPr lang="en-US" sz="2400" dirty="0"/>
              <a:t>States set appropriate, “narrowly tailored,” DBE goals on individual contracts based upon consideration of their overall goal, subcontracting opportunities available for each project, and availability of DBEs to perform the work in the geographic area. </a:t>
            </a:r>
          </a:p>
          <a:p>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23</a:t>
            </a:fld>
            <a:endParaRPr lang="en-US"/>
          </a:p>
        </p:txBody>
      </p:sp>
      <p:pic>
        <p:nvPicPr>
          <p:cNvPr id="6" name="Shape 67" descr="Shape 67">
            <a:extLst>
              <a:ext uri="{FF2B5EF4-FFF2-40B4-BE49-F238E27FC236}">
                <a16:creationId xmlns:a16="http://schemas.microsoft.com/office/drawing/2014/main" id="{B5B7C2F3-79AD-4A85-9843-4A6C81A24AC6}"/>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72070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Contract Goals (Continued)</a:t>
            </a:r>
          </a:p>
        </p:txBody>
      </p:sp>
      <p:sp>
        <p:nvSpPr>
          <p:cNvPr id="3" name="Content Placeholder 2"/>
          <p:cNvSpPr>
            <a:spLocks noGrp="1"/>
          </p:cNvSpPr>
          <p:nvPr>
            <p:ph idx="1"/>
          </p:nvPr>
        </p:nvSpPr>
        <p:spPr>
          <a:xfrm>
            <a:off x="663113" y="1550504"/>
            <a:ext cx="8846619" cy="4490858"/>
          </a:xfrm>
        </p:spPr>
        <p:txBody>
          <a:bodyPr>
            <a:normAutofit/>
          </a:bodyPr>
          <a:lstStyle/>
          <a:p>
            <a:pPr marL="0" indent="0">
              <a:spcBef>
                <a:spcPts val="1200"/>
              </a:spcBef>
              <a:buNone/>
            </a:pPr>
            <a:r>
              <a:rPr lang="en-US" sz="2400" b="1" dirty="0">
                <a:solidFill>
                  <a:schemeClr val="tx1"/>
                </a:solidFill>
              </a:rPr>
              <a:t>Criteria for developing goals on individual contracts include</a:t>
            </a:r>
            <a:r>
              <a:rPr lang="en-US" sz="2400" dirty="0">
                <a:solidFill>
                  <a:schemeClr val="tx1"/>
                </a:solidFill>
              </a:rPr>
              <a:t>:</a:t>
            </a:r>
          </a:p>
          <a:p>
            <a:pPr lvl="1">
              <a:spcBef>
                <a:spcPts val="1200"/>
              </a:spcBef>
              <a:buFont typeface="Wingdings" panose="05000000000000000000" pitchFamily="2" charset="2"/>
              <a:buChar char="Ø"/>
            </a:pPr>
            <a:r>
              <a:rPr lang="en-US" sz="2400" dirty="0">
                <a:solidFill>
                  <a:schemeClr val="tx1"/>
                </a:solidFill>
              </a:rPr>
              <a:t>Availability of qualified DBEs for specific scopes of work.</a:t>
            </a:r>
          </a:p>
          <a:p>
            <a:pPr lvl="1">
              <a:spcBef>
                <a:spcPts val="1200"/>
              </a:spcBef>
              <a:buFont typeface="Wingdings" panose="05000000000000000000" pitchFamily="2" charset="2"/>
              <a:buChar char="Ø"/>
            </a:pPr>
            <a:r>
              <a:rPr lang="en-US" sz="2400" dirty="0">
                <a:solidFill>
                  <a:schemeClr val="tx1"/>
                </a:solidFill>
              </a:rPr>
              <a:t>Location of the project.</a:t>
            </a:r>
          </a:p>
          <a:p>
            <a:pPr lvl="1">
              <a:spcBef>
                <a:spcPts val="1200"/>
              </a:spcBef>
              <a:buFont typeface="Wingdings" panose="05000000000000000000" pitchFamily="2" charset="2"/>
              <a:buChar char="Ø"/>
            </a:pPr>
            <a:r>
              <a:rPr lang="en-US" sz="2400" dirty="0">
                <a:solidFill>
                  <a:schemeClr val="tx1"/>
                </a:solidFill>
              </a:rPr>
              <a:t>Type of project.</a:t>
            </a:r>
          </a:p>
          <a:p>
            <a:pPr lvl="1">
              <a:spcBef>
                <a:spcPts val="1200"/>
              </a:spcBef>
              <a:buFont typeface="Wingdings" panose="05000000000000000000" pitchFamily="2" charset="2"/>
              <a:buChar char="Ø"/>
            </a:pPr>
            <a:r>
              <a:rPr lang="en-US" sz="2400" dirty="0">
                <a:solidFill>
                  <a:schemeClr val="tx1"/>
                </a:solidFill>
              </a:rPr>
              <a:t>Estimated total cost of the project, or portions of the project.</a:t>
            </a:r>
          </a:p>
          <a:p>
            <a:pPr lvl="1">
              <a:spcBef>
                <a:spcPts val="1200"/>
              </a:spcBef>
              <a:buFont typeface="Wingdings" panose="05000000000000000000" pitchFamily="2" charset="2"/>
              <a:buChar char="Ø"/>
            </a:pPr>
            <a:r>
              <a:rPr lang="en-US" sz="2400" dirty="0">
                <a:solidFill>
                  <a:schemeClr val="tx1"/>
                </a:solidFill>
              </a:rPr>
              <a:t>Number of contract line items with the most DBE subcontracting, service, or supplier potential.</a:t>
            </a:r>
          </a:p>
          <a:p>
            <a:pPr marL="457200" lvl="1" indent="0">
              <a:spcBef>
                <a:spcPts val="1200"/>
              </a:spcBef>
              <a:buNone/>
            </a:pPr>
            <a:endParaRPr lang="en-US" sz="2400"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EE93658D-6192-42D3-A4D3-D2135775CAB6}" type="slidenum">
              <a:rPr lang="en-US" smtClean="0"/>
              <a:t>24</a:t>
            </a:fld>
            <a:endParaRPr lang="en-US"/>
          </a:p>
        </p:txBody>
      </p:sp>
      <p:pic>
        <p:nvPicPr>
          <p:cNvPr id="6" name="Shape 67" descr="Shape 67">
            <a:extLst>
              <a:ext uri="{FF2B5EF4-FFF2-40B4-BE49-F238E27FC236}">
                <a16:creationId xmlns:a16="http://schemas.microsoft.com/office/drawing/2014/main" id="{0F5AB7E2-68B0-4208-94FF-AE8DFC8DF305}"/>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09537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Contract Goals (Continued)</a:t>
            </a:r>
          </a:p>
        </p:txBody>
      </p:sp>
      <p:sp>
        <p:nvSpPr>
          <p:cNvPr id="3" name="Content Placeholder 2"/>
          <p:cNvSpPr>
            <a:spLocks noGrp="1"/>
          </p:cNvSpPr>
          <p:nvPr>
            <p:ph idx="1"/>
          </p:nvPr>
        </p:nvSpPr>
        <p:spPr>
          <a:xfrm>
            <a:off x="887196" y="1770844"/>
            <a:ext cx="8596668" cy="3880773"/>
          </a:xfrm>
        </p:spPr>
        <p:txBody>
          <a:bodyPr>
            <a:noAutofit/>
          </a:bodyPr>
          <a:lstStyle/>
          <a:p>
            <a:pPr marL="568325" indent="-568325">
              <a:spcBef>
                <a:spcPts val="0"/>
              </a:spcBef>
            </a:pPr>
            <a:r>
              <a:rPr lang="en-US" sz="2400" dirty="0"/>
              <a:t>Two ways to comply with regulations:</a:t>
            </a:r>
          </a:p>
          <a:p>
            <a:pPr marL="568325" indent="-568325">
              <a:spcBef>
                <a:spcPts val="0"/>
              </a:spcBef>
            </a:pPr>
            <a:endParaRPr lang="en-US" sz="2400" dirty="0"/>
          </a:p>
          <a:p>
            <a:pPr marL="1376363" lvl="1" indent="-406400">
              <a:lnSpc>
                <a:spcPct val="110000"/>
              </a:lnSpc>
              <a:spcBef>
                <a:spcPts val="1200"/>
              </a:spcBef>
              <a:buFont typeface="Wingdings" panose="05000000000000000000" pitchFamily="2" charset="2"/>
              <a:buChar char="Ø"/>
            </a:pPr>
            <a:r>
              <a:rPr lang="en-US" sz="2400" dirty="0"/>
              <a:t>Meet the goal by committing to DBEs sufficiently to at least equal the percentage of the goal set on the project; or</a:t>
            </a:r>
          </a:p>
          <a:p>
            <a:pPr marL="1376363" indent="-406400">
              <a:lnSpc>
                <a:spcPct val="110000"/>
              </a:lnSpc>
              <a:spcBef>
                <a:spcPts val="1200"/>
              </a:spcBef>
              <a:buFont typeface="Wingdings" panose="05000000000000000000" pitchFamily="2" charset="2"/>
              <a:buChar char="Ø"/>
            </a:pPr>
            <a:r>
              <a:rPr lang="en-US" sz="2400" dirty="0"/>
              <a:t>At bid time, if a prime contractor/consultant does not meet the DBE contract goal, it must provide NDOT with documentation to show that it used “good faith efforts” (GFE Justification) in attempting to meet the goal.</a:t>
            </a:r>
          </a:p>
        </p:txBody>
      </p:sp>
      <p:sp>
        <p:nvSpPr>
          <p:cNvPr id="5" name="Slide Number Placeholder 4"/>
          <p:cNvSpPr>
            <a:spLocks noGrp="1"/>
          </p:cNvSpPr>
          <p:nvPr>
            <p:ph type="sldNum" sz="quarter" idx="12"/>
          </p:nvPr>
        </p:nvSpPr>
        <p:spPr/>
        <p:txBody>
          <a:bodyPr/>
          <a:lstStyle/>
          <a:p>
            <a:fld id="{EE93658D-6192-42D3-A4D3-D2135775CAB6}" type="slidenum">
              <a:rPr lang="en-US" smtClean="0"/>
              <a:t>25</a:t>
            </a:fld>
            <a:endParaRPr lang="en-US"/>
          </a:p>
        </p:txBody>
      </p:sp>
      <p:pic>
        <p:nvPicPr>
          <p:cNvPr id="6" name="Shape 67" descr="Shape 67">
            <a:extLst>
              <a:ext uri="{FF2B5EF4-FFF2-40B4-BE49-F238E27FC236}">
                <a16:creationId xmlns:a16="http://schemas.microsoft.com/office/drawing/2014/main" id="{CD7F7639-6222-47DF-83CA-B1C410E4C114}"/>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21588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8" y="1047588"/>
            <a:ext cx="8854277" cy="1660577"/>
          </a:xfrm>
        </p:spPr>
        <p:txBody>
          <a:bodyPr/>
          <a:lstStyle/>
          <a:p>
            <a:r>
              <a:rPr lang="en-US" dirty="0"/>
              <a:t>DBE: Good Faith Efforts</a:t>
            </a:r>
          </a:p>
        </p:txBody>
      </p:sp>
      <p:sp>
        <p:nvSpPr>
          <p:cNvPr id="3" name="Content Placeholder 2"/>
          <p:cNvSpPr>
            <a:spLocks noGrp="1"/>
          </p:cNvSpPr>
          <p:nvPr>
            <p:ph idx="1"/>
          </p:nvPr>
        </p:nvSpPr>
        <p:spPr>
          <a:xfrm>
            <a:off x="677333" y="1798821"/>
            <a:ext cx="9111243" cy="4242542"/>
          </a:xfrm>
        </p:spPr>
        <p:txBody>
          <a:bodyPr>
            <a:normAutofit/>
          </a:bodyPr>
          <a:lstStyle/>
          <a:p>
            <a:pPr marL="0" indent="0">
              <a:buNone/>
            </a:pPr>
            <a:r>
              <a:rPr lang="en-US" sz="2400" b="1" dirty="0"/>
              <a:t>“Good Faith Efforts” defined:</a:t>
            </a:r>
          </a:p>
          <a:p>
            <a:pPr marL="0" indent="0">
              <a:buNone/>
            </a:pPr>
            <a:r>
              <a:rPr lang="en-US" sz="2400" b="1" i="1" dirty="0"/>
              <a:t>“…those that one could reasonably expect a bidder to take if the bidder were actively and aggressively trying to obtain DBE participation sufficient to meet the DBE contract goal.”</a:t>
            </a:r>
          </a:p>
          <a:p>
            <a:endParaRPr lang="en-US" sz="2400" b="1" i="1" dirty="0"/>
          </a:p>
          <a:p>
            <a:pPr marL="0" indent="0">
              <a:buNone/>
            </a:pPr>
            <a:r>
              <a:rPr lang="fr-FR" sz="2400" b="1" dirty="0"/>
              <a:t>                                         49 CFR Part 26, Appendix A</a:t>
            </a:r>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26</a:t>
            </a:fld>
            <a:endParaRPr lang="en-US"/>
          </a:p>
        </p:txBody>
      </p:sp>
      <p:pic>
        <p:nvPicPr>
          <p:cNvPr id="6" name="Shape 67" descr="Shape 67">
            <a:extLst>
              <a:ext uri="{FF2B5EF4-FFF2-40B4-BE49-F238E27FC236}">
                <a16:creationId xmlns:a16="http://schemas.microsoft.com/office/drawing/2014/main" id="{06F450D0-D04F-4A7C-9115-A36F86E7C160}"/>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896660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33" y="168091"/>
            <a:ext cx="8596668" cy="1320800"/>
          </a:xfrm>
        </p:spPr>
        <p:txBody>
          <a:bodyPr/>
          <a:lstStyle/>
          <a:p>
            <a:r>
              <a:rPr lang="en-US" dirty="0"/>
              <a:t>Examples of GFE</a:t>
            </a:r>
          </a:p>
        </p:txBody>
      </p:sp>
      <p:sp>
        <p:nvSpPr>
          <p:cNvPr id="3" name="Content Placeholder 2"/>
          <p:cNvSpPr>
            <a:spLocks noGrp="1"/>
          </p:cNvSpPr>
          <p:nvPr>
            <p:ph idx="1"/>
          </p:nvPr>
        </p:nvSpPr>
        <p:spPr>
          <a:xfrm>
            <a:off x="986153" y="739424"/>
            <a:ext cx="8596668" cy="6495093"/>
          </a:xfrm>
        </p:spPr>
        <p:txBody>
          <a:bodyPr>
            <a:normAutofit/>
          </a:bodyPr>
          <a:lstStyle/>
          <a:p>
            <a:endParaRPr lang="en-US" dirty="0"/>
          </a:p>
          <a:p>
            <a:pPr>
              <a:lnSpc>
                <a:spcPct val="120000"/>
              </a:lnSpc>
              <a:spcBef>
                <a:spcPts val="1200"/>
              </a:spcBef>
              <a:buFont typeface="Wingdings" panose="05000000000000000000" pitchFamily="2" charset="2"/>
              <a:buChar char="Ø"/>
            </a:pPr>
            <a:r>
              <a:rPr lang="en-US" sz="2400" dirty="0"/>
              <a:t>Solicit certified DBEs as early as possible.</a:t>
            </a:r>
          </a:p>
          <a:p>
            <a:pPr>
              <a:lnSpc>
                <a:spcPct val="120000"/>
              </a:lnSpc>
              <a:spcBef>
                <a:spcPts val="1200"/>
              </a:spcBef>
              <a:buFont typeface="Wingdings" panose="05000000000000000000" pitchFamily="2" charset="2"/>
              <a:buChar char="Ø"/>
            </a:pPr>
            <a:r>
              <a:rPr lang="en-US" sz="2400" dirty="0"/>
              <a:t>Select portions of the work to be performed by DBEs; economically feasible units.</a:t>
            </a:r>
          </a:p>
          <a:p>
            <a:pPr>
              <a:lnSpc>
                <a:spcPct val="120000"/>
              </a:lnSpc>
              <a:spcBef>
                <a:spcPts val="1200"/>
              </a:spcBef>
              <a:buFont typeface="Wingdings" panose="05000000000000000000" pitchFamily="2" charset="2"/>
              <a:buChar char="Ø"/>
            </a:pPr>
            <a:r>
              <a:rPr lang="en-US" sz="2400" dirty="0"/>
              <a:t>Providing adequate information.</a:t>
            </a:r>
          </a:p>
          <a:p>
            <a:pPr>
              <a:lnSpc>
                <a:spcPct val="120000"/>
              </a:lnSpc>
              <a:spcBef>
                <a:spcPts val="1200"/>
              </a:spcBef>
              <a:buFont typeface="Wingdings" panose="05000000000000000000" pitchFamily="2" charset="2"/>
              <a:buChar char="Ø"/>
            </a:pPr>
            <a:r>
              <a:rPr lang="en-US" sz="2400" dirty="0"/>
              <a:t>Providing prospective DBE bidders access to contract plans at a prospective Prime bidder’s facility.</a:t>
            </a:r>
          </a:p>
          <a:p>
            <a:pPr>
              <a:lnSpc>
                <a:spcPct val="120000"/>
              </a:lnSpc>
              <a:spcBef>
                <a:spcPts val="1200"/>
              </a:spcBef>
              <a:buFont typeface="Wingdings" panose="05000000000000000000" pitchFamily="2" charset="2"/>
              <a:buChar char="Ø"/>
            </a:pPr>
            <a:r>
              <a:rPr lang="en-US" sz="2400" dirty="0"/>
              <a:t>Negotiating in good faith.</a:t>
            </a:r>
          </a:p>
          <a:p>
            <a:pPr>
              <a:lnSpc>
                <a:spcPct val="120000"/>
              </a:lnSpc>
              <a:spcBef>
                <a:spcPts val="1200"/>
              </a:spcBef>
              <a:buFont typeface="Wingdings" panose="05000000000000000000" pitchFamily="2" charset="2"/>
              <a:buChar char="Ø"/>
            </a:pPr>
            <a:r>
              <a:rPr lang="en-US" sz="2400" dirty="0"/>
              <a:t>May not reject on price alone, if price is reasonable.</a:t>
            </a:r>
          </a:p>
          <a:p>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27</a:t>
            </a:fld>
            <a:endParaRPr lang="en-US"/>
          </a:p>
        </p:txBody>
      </p:sp>
      <p:pic>
        <p:nvPicPr>
          <p:cNvPr id="6" name="Shape 67" descr="Shape 67">
            <a:extLst>
              <a:ext uri="{FF2B5EF4-FFF2-40B4-BE49-F238E27FC236}">
                <a16:creationId xmlns:a16="http://schemas.microsoft.com/office/drawing/2014/main" id="{FF4F78D4-18FF-4EDE-AC76-D3B0769F1D9E}"/>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65509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1513"/>
            <a:ext cx="8596668" cy="1320800"/>
          </a:xfrm>
        </p:spPr>
        <p:txBody>
          <a:bodyPr/>
          <a:lstStyle/>
          <a:p>
            <a:r>
              <a:rPr lang="en-US" dirty="0"/>
              <a:t>Examples of GFE (Continued)</a:t>
            </a:r>
          </a:p>
        </p:txBody>
      </p:sp>
      <p:sp>
        <p:nvSpPr>
          <p:cNvPr id="3" name="Content Placeholder 2"/>
          <p:cNvSpPr>
            <a:spLocks noGrp="1"/>
          </p:cNvSpPr>
          <p:nvPr>
            <p:ph idx="1"/>
          </p:nvPr>
        </p:nvSpPr>
        <p:spPr>
          <a:xfrm>
            <a:off x="986153" y="739424"/>
            <a:ext cx="8596668" cy="6495093"/>
          </a:xfrm>
        </p:spPr>
        <p:txBody>
          <a:bodyPr>
            <a:normAutofit/>
          </a:bodyPr>
          <a:lstStyle/>
          <a:p>
            <a:endParaRPr lang="en-US" dirty="0"/>
          </a:p>
          <a:p>
            <a:pPr>
              <a:lnSpc>
                <a:spcPct val="120000"/>
              </a:lnSpc>
              <a:spcBef>
                <a:spcPts val="1200"/>
              </a:spcBef>
              <a:buFont typeface="Wingdings" panose="05000000000000000000" pitchFamily="2" charset="2"/>
              <a:buChar char="Ø"/>
            </a:pPr>
            <a:r>
              <a:rPr lang="en-US" sz="2600" dirty="0"/>
              <a:t>May offer to provide bonding assistance or break bond periods up. (For example, accept 2 smaller successive bonds instead of requiring a single larger bond.)</a:t>
            </a:r>
          </a:p>
          <a:p>
            <a:pPr>
              <a:lnSpc>
                <a:spcPct val="120000"/>
              </a:lnSpc>
              <a:spcBef>
                <a:spcPts val="1200"/>
              </a:spcBef>
              <a:buFont typeface="Wingdings" panose="05000000000000000000" pitchFamily="2" charset="2"/>
              <a:buChar char="Ø"/>
            </a:pPr>
            <a:r>
              <a:rPr lang="en-US" sz="2600" dirty="0"/>
              <a:t>Break up work into smaller-sized components instead of one larger subcontract.</a:t>
            </a:r>
          </a:p>
          <a:p>
            <a:pPr>
              <a:lnSpc>
                <a:spcPct val="120000"/>
              </a:lnSpc>
              <a:spcBef>
                <a:spcPts val="1200"/>
              </a:spcBef>
              <a:buFont typeface="Wingdings" panose="05000000000000000000" pitchFamily="2" charset="2"/>
              <a:buChar char="Ø"/>
            </a:pPr>
            <a:r>
              <a:rPr lang="en-US" sz="2600" dirty="0"/>
              <a:t>May not reject because prime chooses to self-perform.</a:t>
            </a:r>
          </a:p>
          <a:p>
            <a:pPr>
              <a:lnSpc>
                <a:spcPct val="120000"/>
              </a:lnSpc>
              <a:spcBef>
                <a:spcPts val="1200"/>
              </a:spcBef>
              <a:buFont typeface="Wingdings" panose="05000000000000000000" pitchFamily="2" charset="2"/>
              <a:buChar char="Ø"/>
            </a:pPr>
            <a:r>
              <a:rPr lang="en-US" sz="2600" dirty="0"/>
              <a:t>May not reject DBE as unqualified without reason.</a:t>
            </a:r>
          </a:p>
          <a:p>
            <a:endParaRPr lang="en-US" sz="2400" dirty="0"/>
          </a:p>
        </p:txBody>
      </p:sp>
      <p:sp>
        <p:nvSpPr>
          <p:cNvPr id="5" name="Slide Number Placeholder 4"/>
          <p:cNvSpPr>
            <a:spLocks noGrp="1"/>
          </p:cNvSpPr>
          <p:nvPr>
            <p:ph type="sldNum" sz="quarter" idx="12"/>
          </p:nvPr>
        </p:nvSpPr>
        <p:spPr/>
        <p:txBody>
          <a:bodyPr/>
          <a:lstStyle/>
          <a:p>
            <a:fld id="{EE93658D-6192-42D3-A4D3-D2135775CAB6}" type="slidenum">
              <a:rPr lang="en-US" smtClean="0"/>
              <a:t>28</a:t>
            </a:fld>
            <a:endParaRPr lang="en-US"/>
          </a:p>
        </p:txBody>
      </p:sp>
      <p:pic>
        <p:nvPicPr>
          <p:cNvPr id="6" name="Shape 67" descr="Shape 67">
            <a:extLst>
              <a:ext uri="{FF2B5EF4-FFF2-40B4-BE49-F238E27FC236}">
                <a16:creationId xmlns:a16="http://schemas.microsoft.com/office/drawing/2014/main" id="{FF4F78D4-18FF-4EDE-AC76-D3B0769F1D9E}"/>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10106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345D-2FB9-4F12-B9C1-869E3F4ABBB8}"/>
              </a:ext>
            </a:extLst>
          </p:cNvPr>
          <p:cNvSpPr>
            <a:spLocks noGrp="1"/>
          </p:cNvSpPr>
          <p:nvPr>
            <p:ph type="title"/>
          </p:nvPr>
        </p:nvSpPr>
        <p:spPr/>
        <p:txBody>
          <a:bodyPr/>
          <a:lstStyle/>
          <a:p>
            <a:r>
              <a:rPr lang="en-US" dirty="0"/>
              <a:t>DBE:  Good Faith Efforts</a:t>
            </a:r>
          </a:p>
        </p:txBody>
      </p:sp>
      <p:sp>
        <p:nvSpPr>
          <p:cNvPr id="3" name="Content Placeholder 2">
            <a:extLst>
              <a:ext uri="{FF2B5EF4-FFF2-40B4-BE49-F238E27FC236}">
                <a16:creationId xmlns:a16="http://schemas.microsoft.com/office/drawing/2014/main" id="{ABAEF051-3ABA-4AD2-8F3E-D181B645CD99}"/>
              </a:ext>
            </a:extLst>
          </p:cNvPr>
          <p:cNvSpPr>
            <a:spLocks noGrp="1"/>
          </p:cNvSpPr>
          <p:nvPr>
            <p:ph idx="1"/>
          </p:nvPr>
        </p:nvSpPr>
        <p:spPr>
          <a:xfrm>
            <a:off x="189186" y="1488613"/>
            <a:ext cx="9084816" cy="3880773"/>
          </a:xfrm>
        </p:spPr>
        <p:txBody>
          <a:bodyPr>
            <a:normAutofit/>
          </a:bodyPr>
          <a:lstStyle/>
          <a:p>
            <a:pPr marL="862013" indent="-284163">
              <a:spcBef>
                <a:spcPts val="1200"/>
              </a:spcBef>
            </a:pPr>
            <a:r>
              <a:rPr lang="en-US" sz="2400" dirty="0"/>
              <a:t>The External Civil Rights Officer ensures clearance of all GFE Justifications prior to award.</a:t>
            </a:r>
          </a:p>
          <a:p>
            <a:pPr marL="914400" indent="-346075">
              <a:spcBef>
                <a:spcPts val="1200"/>
              </a:spcBef>
            </a:pPr>
            <a:r>
              <a:rPr lang="en-US" sz="2400" dirty="0"/>
              <a:t>DBE section “clears” all contracts with a project DBE goal prior to award by ensuring all requirements are met.</a:t>
            </a:r>
          </a:p>
          <a:p>
            <a:pPr marL="914400" indent="0">
              <a:spcBef>
                <a:spcPts val="0"/>
              </a:spcBef>
              <a:buNone/>
            </a:pPr>
            <a:endParaRPr lang="en-US" sz="2400" b="1" dirty="0"/>
          </a:p>
          <a:p>
            <a:pPr marL="914400" indent="0">
              <a:spcBef>
                <a:spcPts val="0"/>
              </a:spcBef>
              <a:buNone/>
            </a:pPr>
            <a:r>
              <a:rPr lang="en-US" sz="2400" b="1" dirty="0"/>
              <a:t>NOTE:  </a:t>
            </a:r>
            <a:r>
              <a:rPr lang="en-US" sz="2400" dirty="0"/>
              <a:t>The GFE must not be Pro Forma!  It must be an “aggressive” and genuine effort.</a:t>
            </a:r>
          </a:p>
        </p:txBody>
      </p:sp>
      <p:sp>
        <p:nvSpPr>
          <p:cNvPr id="4" name="Slide Number Placeholder 3">
            <a:extLst>
              <a:ext uri="{FF2B5EF4-FFF2-40B4-BE49-F238E27FC236}">
                <a16:creationId xmlns:a16="http://schemas.microsoft.com/office/drawing/2014/main" id="{72A0328D-C035-4B13-BB7A-2F35C64E5605}"/>
              </a:ext>
            </a:extLst>
          </p:cNvPr>
          <p:cNvSpPr>
            <a:spLocks noGrp="1"/>
          </p:cNvSpPr>
          <p:nvPr>
            <p:ph type="sldNum" sz="quarter" idx="12"/>
          </p:nvPr>
        </p:nvSpPr>
        <p:spPr/>
        <p:txBody>
          <a:bodyPr/>
          <a:lstStyle/>
          <a:p>
            <a:fld id="{EE93658D-6192-42D3-A4D3-D2135775CAB6}" type="slidenum">
              <a:rPr lang="en-US" smtClean="0"/>
              <a:t>29</a:t>
            </a:fld>
            <a:endParaRPr lang="en-US"/>
          </a:p>
        </p:txBody>
      </p:sp>
      <p:pic>
        <p:nvPicPr>
          <p:cNvPr id="8" name="Shape 67" descr="Shape 67">
            <a:extLst>
              <a:ext uri="{FF2B5EF4-FFF2-40B4-BE49-F238E27FC236}">
                <a16:creationId xmlns:a16="http://schemas.microsoft.com/office/drawing/2014/main" id="{87D44784-C0D6-47AE-B564-FA60594EBB5D}"/>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85925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6443-D901-4144-A162-06D86400E87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37132B-99CE-4C4E-8BBB-97BB4A9E9C1A}"/>
              </a:ext>
            </a:extLst>
          </p:cNvPr>
          <p:cNvSpPr>
            <a:spLocks noGrp="1"/>
          </p:cNvSpPr>
          <p:nvPr>
            <p:ph idx="1"/>
          </p:nvPr>
        </p:nvSpPr>
        <p:spPr>
          <a:xfrm>
            <a:off x="968111" y="609600"/>
            <a:ext cx="8596668" cy="3880773"/>
          </a:xfrm>
        </p:spPr>
        <p:txBody>
          <a:bodyPr/>
          <a:lstStyle/>
          <a:p>
            <a:endParaRPr lang="en-US" dirty="0"/>
          </a:p>
        </p:txBody>
      </p:sp>
      <p:sp>
        <p:nvSpPr>
          <p:cNvPr id="4" name="Slide Number Placeholder 3">
            <a:extLst>
              <a:ext uri="{FF2B5EF4-FFF2-40B4-BE49-F238E27FC236}">
                <a16:creationId xmlns:a16="http://schemas.microsoft.com/office/drawing/2014/main" id="{82C06AB2-8D0E-4076-93D9-9BB9CBC82794}"/>
              </a:ext>
            </a:extLst>
          </p:cNvPr>
          <p:cNvSpPr>
            <a:spLocks noGrp="1"/>
          </p:cNvSpPr>
          <p:nvPr>
            <p:ph type="sldNum" sz="quarter" idx="12"/>
          </p:nvPr>
        </p:nvSpPr>
        <p:spPr/>
        <p:txBody>
          <a:bodyPr/>
          <a:lstStyle/>
          <a:p>
            <a:fld id="{EE93658D-6192-42D3-A4D3-D2135775CAB6}" type="slidenum">
              <a:rPr lang="en-US" smtClean="0"/>
              <a:t>3</a:t>
            </a:fld>
            <a:endParaRPr lang="en-US" dirty="0"/>
          </a:p>
        </p:txBody>
      </p:sp>
      <p:sp>
        <p:nvSpPr>
          <p:cNvPr id="5" name="Rectangle 4">
            <a:extLst>
              <a:ext uri="{FF2B5EF4-FFF2-40B4-BE49-F238E27FC236}">
                <a16:creationId xmlns:a16="http://schemas.microsoft.com/office/drawing/2014/main" id="{676B46BD-204B-4AD9-BE2A-E4726A093CD2}"/>
              </a:ext>
            </a:extLst>
          </p:cNvPr>
          <p:cNvSpPr/>
          <p:nvPr/>
        </p:nvSpPr>
        <p:spPr>
          <a:xfrm>
            <a:off x="1140793" y="1718469"/>
            <a:ext cx="8299938" cy="1938992"/>
          </a:xfrm>
          <a:prstGeom prst="rect">
            <a:avLst/>
          </a:prstGeom>
        </p:spPr>
        <p:txBody>
          <a:bodyPr wrap="square">
            <a:spAutoFit/>
          </a:bodyPr>
          <a:lstStyle/>
          <a:p>
            <a:pPr algn="ctr"/>
            <a:r>
              <a:rPr lang="en-US" sz="4000" dirty="0"/>
              <a:t>Welcome to the Nevada Disadvantaged Business Enterprise (DBE) Orientation Program </a:t>
            </a:r>
          </a:p>
        </p:txBody>
      </p:sp>
      <p:pic>
        <p:nvPicPr>
          <p:cNvPr id="6" name="Shape 67" descr="Shape 67">
            <a:extLst>
              <a:ext uri="{FF2B5EF4-FFF2-40B4-BE49-F238E27FC236}">
                <a16:creationId xmlns:a16="http://schemas.microsoft.com/office/drawing/2014/main" id="{A03A02D2-0374-4B85-9A9E-FC9ECEE1DFB7}"/>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661100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B6C9-B3C9-4BA0-B976-BA6B84784792}"/>
              </a:ext>
            </a:extLst>
          </p:cNvPr>
          <p:cNvSpPr>
            <a:spLocks noGrp="1"/>
          </p:cNvSpPr>
          <p:nvPr>
            <p:ph type="title"/>
          </p:nvPr>
        </p:nvSpPr>
        <p:spPr>
          <a:xfrm>
            <a:off x="677334" y="609600"/>
            <a:ext cx="8596668" cy="893379"/>
          </a:xfrm>
        </p:spPr>
        <p:txBody>
          <a:bodyPr>
            <a:normAutofit fontScale="90000"/>
          </a:bodyPr>
          <a:lstStyle/>
          <a:p>
            <a:pPr marL="52388"/>
            <a:r>
              <a:rPr lang="en-US" b="1" dirty="0">
                <a:solidFill>
                  <a:srgbClr val="0070C0"/>
                </a:solidFill>
              </a:rPr>
              <a:t>Orientation Program: Part 3</a:t>
            </a:r>
            <a:br>
              <a:rPr lang="en-US" b="1" dirty="0">
                <a:solidFill>
                  <a:srgbClr val="0070C0"/>
                </a:solidFill>
              </a:rPr>
            </a:br>
            <a:r>
              <a:rPr lang="en-US" dirty="0"/>
              <a:t>DBE Supportive Services</a:t>
            </a:r>
            <a:r>
              <a:rPr lang="en-US" b="1" dirty="0">
                <a:solidFill>
                  <a:srgbClr val="0070C0"/>
                </a:solidFill>
              </a:rPr>
              <a:t>                               </a:t>
            </a:r>
            <a:br>
              <a:rPr lang="en-US" dirty="0"/>
            </a:br>
            <a:endParaRPr lang="en-US" dirty="0"/>
          </a:p>
        </p:txBody>
      </p:sp>
      <p:sp>
        <p:nvSpPr>
          <p:cNvPr id="3" name="Content Placeholder 2">
            <a:extLst>
              <a:ext uri="{FF2B5EF4-FFF2-40B4-BE49-F238E27FC236}">
                <a16:creationId xmlns:a16="http://schemas.microsoft.com/office/drawing/2014/main" id="{20C0B2A7-D848-4A6A-8C6D-75D60739FF0C}"/>
              </a:ext>
            </a:extLst>
          </p:cNvPr>
          <p:cNvSpPr>
            <a:spLocks noGrp="1"/>
          </p:cNvSpPr>
          <p:nvPr>
            <p:ph idx="1"/>
          </p:nvPr>
        </p:nvSpPr>
        <p:spPr>
          <a:xfrm>
            <a:off x="-696996" y="1741287"/>
            <a:ext cx="8596668" cy="4300075"/>
          </a:xfrm>
        </p:spPr>
        <p:txBody>
          <a:bodyPr>
            <a:normAutofit/>
          </a:bodyPr>
          <a:lstStyle/>
          <a:p>
            <a:pPr marL="1776413" lvl="0" indent="336550">
              <a:spcBef>
                <a:spcPts val="1200"/>
              </a:spcBef>
              <a:buFont typeface="Wingdings" panose="05000000000000000000" pitchFamily="2" charset="2"/>
              <a:buChar char="Ø"/>
            </a:pPr>
            <a:r>
              <a:rPr lang="en-US" sz="2400" dirty="0"/>
              <a:t>How can NDOT assist you in doing business?</a:t>
            </a:r>
          </a:p>
          <a:p>
            <a:pPr marL="2112963" lvl="0" indent="-336550">
              <a:spcBef>
                <a:spcPts val="1200"/>
              </a:spcBef>
              <a:buFont typeface="Wingdings" panose="05000000000000000000" pitchFamily="2" charset="2"/>
              <a:buChar char="Ø"/>
            </a:pPr>
            <a:r>
              <a:rPr lang="en-US" sz="2400" dirty="0"/>
              <a:t>DBE Needs Assessment</a:t>
            </a:r>
          </a:p>
          <a:p>
            <a:pPr marL="2112963" lvl="0" indent="-336550">
              <a:spcBef>
                <a:spcPts val="1200"/>
              </a:spcBef>
              <a:buFont typeface="Wingdings" panose="05000000000000000000" pitchFamily="2" charset="2"/>
              <a:buChar char="Ø"/>
            </a:pPr>
            <a:r>
              <a:rPr lang="en-US" sz="2400" dirty="0"/>
              <a:t>Counseling and Mentoring (Local Sources)</a:t>
            </a:r>
          </a:p>
          <a:p>
            <a:pPr marL="2112963" lvl="0" indent="-336550">
              <a:spcBef>
                <a:spcPts val="1200"/>
              </a:spcBef>
              <a:buFont typeface="Wingdings" panose="05000000000000000000" pitchFamily="2" charset="2"/>
              <a:buChar char="Ø"/>
            </a:pPr>
            <a:r>
              <a:rPr lang="en-US" sz="2400" dirty="0"/>
              <a:t>Writing a Business Plan</a:t>
            </a:r>
          </a:p>
          <a:p>
            <a:pPr marL="2112963" lvl="0" indent="-336550">
              <a:spcBef>
                <a:spcPts val="1200"/>
              </a:spcBef>
              <a:buFont typeface="Wingdings" panose="05000000000000000000" pitchFamily="2" charset="2"/>
              <a:buChar char="Ø"/>
            </a:pPr>
            <a:r>
              <a:rPr lang="en-US" sz="2400" dirty="0"/>
              <a:t>Marketing/Market Research</a:t>
            </a:r>
          </a:p>
          <a:p>
            <a:pPr marL="2112963" lvl="4" indent="-336550">
              <a:spcBef>
                <a:spcPts val="1200"/>
              </a:spcBef>
              <a:buFont typeface="Wingdings" panose="05000000000000000000" pitchFamily="2" charset="2"/>
              <a:buChar char="Ø"/>
            </a:pPr>
            <a:r>
              <a:rPr lang="en-US" sz="2400" dirty="0"/>
              <a:t>DBE Mentor/Protégé Program</a:t>
            </a:r>
          </a:p>
          <a:p>
            <a:pPr marL="2112963" lvl="4" indent="-336550">
              <a:spcBef>
                <a:spcPts val="1200"/>
              </a:spcBef>
              <a:buFont typeface="Wingdings" panose="05000000000000000000" pitchFamily="2" charset="2"/>
              <a:buChar char="Ø"/>
            </a:pPr>
            <a:r>
              <a:rPr lang="en-US" sz="2400" dirty="0"/>
              <a:t>Beyond Mentoring – Networking and Building Relationships</a:t>
            </a:r>
          </a:p>
          <a:p>
            <a:pPr marL="1776413" lvl="0" indent="336550">
              <a:spcBef>
                <a:spcPts val="1200"/>
              </a:spcBef>
              <a:buFont typeface="Wingdings" panose="05000000000000000000" pitchFamily="2" charset="2"/>
              <a:buChar char="Ø"/>
            </a:pPr>
            <a:endParaRPr lang="en-US" sz="2400" dirty="0"/>
          </a:p>
          <a:p>
            <a:pPr marL="1776413" lvl="0" indent="0">
              <a:spcBef>
                <a:spcPts val="1200"/>
              </a:spcBef>
              <a:buNone/>
            </a:pPr>
            <a:endParaRPr lang="en-US" sz="2400" dirty="0"/>
          </a:p>
          <a:p>
            <a:pPr marL="0" indent="0" algn="ctr">
              <a:buNone/>
            </a:pPr>
            <a:endParaRPr lang="en-US" dirty="0"/>
          </a:p>
        </p:txBody>
      </p:sp>
      <p:sp>
        <p:nvSpPr>
          <p:cNvPr id="4" name="Slide Number Placeholder 3">
            <a:extLst>
              <a:ext uri="{FF2B5EF4-FFF2-40B4-BE49-F238E27FC236}">
                <a16:creationId xmlns:a16="http://schemas.microsoft.com/office/drawing/2014/main" id="{59199339-E73D-4E87-AF73-4C57CF5529F7}"/>
              </a:ext>
            </a:extLst>
          </p:cNvPr>
          <p:cNvSpPr>
            <a:spLocks noGrp="1"/>
          </p:cNvSpPr>
          <p:nvPr>
            <p:ph type="sldNum" sz="quarter" idx="12"/>
          </p:nvPr>
        </p:nvSpPr>
        <p:spPr/>
        <p:txBody>
          <a:bodyPr/>
          <a:lstStyle/>
          <a:p>
            <a:fld id="{EE93658D-6192-42D3-A4D3-D2135775CAB6}" type="slidenum">
              <a:rPr lang="en-US" smtClean="0"/>
              <a:t>30</a:t>
            </a:fld>
            <a:endParaRPr lang="en-US"/>
          </a:p>
        </p:txBody>
      </p:sp>
      <p:pic>
        <p:nvPicPr>
          <p:cNvPr id="5" name="Shape 67" descr="Shape 67">
            <a:extLst>
              <a:ext uri="{FF2B5EF4-FFF2-40B4-BE49-F238E27FC236}">
                <a16:creationId xmlns:a16="http://schemas.microsoft.com/office/drawing/2014/main" id="{4579F2F1-1719-4CDB-A6B0-CA4AB9091C97}"/>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30267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38539"/>
            <a:ext cx="8995706" cy="1691861"/>
          </a:xfrm>
        </p:spPr>
        <p:txBody>
          <a:bodyPr>
            <a:normAutofit fontScale="90000"/>
          </a:bodyPr>
          <a:lstStyle/>
          <a:p>
            <a:pPr lvl="0"/>
            <a:r>
              <a:rPr lang="en-US" b="1" dirty="0"/>
              <a:t>How does NDOT assist DBEs and SBEs in doing business?</a:t>
            </a:r>
            <a:br>
              <a:rPr lang="en-US" dirty="0"/>
            </a:br>
            <a:endParaRPr lang="en-US" dirty="0"/>
          </a:p>
        </p:txBody>
      </p:sp>
      <p:sp>
        <p:nvSpPr>
          <p:cNvPr id="3" name="Content Placeholder 2"/>
          <p:cNvSpPr>
            <a:spLocks noGrp="1"/>
          </p:cNvSpPr>
          <p:nvPr>
            <p:ph idx="1"/>
          </p:nvPr>
        </p:nvSpPr>
        <p:spPr>
          <a:xfrm>
            <a:off x="566530" y="1476678"/>
            <a:ext cx="8707472" cy="4929809"/>
          </a:xfrm>
        </p:spPr>
        <p:txBody>
          <a:bodyPr>
            <a:normAutofit/>
          </a:bodyPr>
          <a:lstStyle/>
          <a:p>
            <a:pPr marL="0" indent="0">
              <a:spcBef>
                <a:spcPts val="1200"/>
              </a:spcBef>
              <a:buNone/>
            </a:pPr>
            <a:r>
              <a:rPr lang="en-US" sz="2400" dirty="0"/>
              <a:t>The NDOT DBE Supportive Services Program is committed to coordinating, facilitating and evaluating the program as well as</a:t>
            </a:r>
            <a:r>
              <a:rPr lang="en-US" sz="2400" b="1" dirty="0"/>
              <a:t> </a:t>
            </a:r>
            <a:r>
              <a:rPr lang="en-US" sz="2400" dirty="0"/>
              <a:t>providing technical assistance to the DBEs, such as:</a:t>
            </a:r>
          </a:p>
          <a:p>
            <a:pPr lvl="1">
              <a:spcBef>
                <a:spcPts val="1200"/>
              </a:spcBef>
              <a:buFont typeface="Wingdings" panose="05000000000000000000" pitchFamily="2" charset="2"/>
              <a:buChar char="Ø"/>
            </a:pPr>
            <a:r>
              <a:rPr lang="en-US" sz="2400" dirty="0"/>
              <a:t>General business management</a:t>
            </a:r>
          </a:p>
          <a:p>
            <a:pPr lvl="1">
              <a:spcBef>
                <a:spcPts val="1200"/>
              </a:spcBef>
              <a:buFont typeface="Wingdings" panose="05000000000000000000" pitchFamily="2" charset="2"/>
              <a:buChar char="Ø"/>
            </a:pPr>
            <a:r>
              <a:rPr lang="en-US" sz="2400" dirty="0"/>
              <a:t>Estimating/bidding</a:t>
            </a:r>
          </a:p>
          <a:p>
            <a:pPr lvl="1">
              <a:spcBef>
                <a:spcPts val="1200"/>
              </a:spcBef>
              <a:buFont typeface="Wingdings" panose="05000000000000000000" pitchFamily="2" charset="2"/>
              <a:buChar char="Ø"/>
            </a:pPr>
            <a:r>
              <a:rPr lang="en-US" sz="2400" dirty="0"/>
              <a:t>Financial administration</a:t>
            </a:r>
          </a:p>
          <a:p>
            <a:pPr lvl="1">
              <a:spcBef>
                <a:spcPts val="1200"/>
              </a:spcBef>
              <a:buFont typeface="Wingdings" panose="05000000000000000000" pitchFamily="2" charset="2"/>
              <a:buChar char="Ø"/>
            </a:pPr>
            <a:r>
              <a:rPr lang="en-US" sz="2400" dirty="0"/>
              <a:t>Insurance and bond readiness</a:t>
            </a:r>
          </a:p>
          <a:p>
            <a:pPr lvl="1">
              <a:spcBef>
                <a:spcPts val="1200"/>
              </a:spcBef>
              <a:buFont typeface="Wingdings" panose="05000000000000000000" pitchFamily="2" charset="2"/>
              <a:buChar char="Ø"/>
            </a:pPr>
            <a:r>
              <a:rPr lang="en-US" sz="2400" dirty="0"/>
              <a:t>Website development</a:t>
            </a:r>
          </a:p>
          <a:p>
            <a:pPr lvl="1">
              <a:spcBef>
                <a:spcPts val="1200"/>
              </a:spcBef>
              <a:buFont typeface="Wingdings" panose="05000000000000000000" pitchFamily="2" charset="2"/>
              <a:buChar char="Ø"/>
            </a:pPr>
            <a:r>
              <a:rPr lang="en-US" sz="2400" dirty="0"/>
              <a:t>Marketing</a:t>
            </a:r>
          </a:p>
          <a:p>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31</a:t>
            </a:fld>
            <a:endParaRPr lang="en-US"/>
          </a:p>
        </p:txBody>
      </p:sp>
      <p:pic>
        <p:nvPicPr>
          <p:cNvPr id="7" name="Shape 67" descr="Shape 67">
            <a:extLst>
              <a:ext uri="{FF2B5EF4-FFF2-40B4-BE49-F238E27FC236}">
                <a16:creationId xmlns:a16="http://schemas.microsoft.com/office/drawing/2014/main" id="{4E459736-D4CC-4BD9-9F08-09EB0C583826}"/>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52255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461B-2403-4035-9CCA-6CEBC86F19E5}"/>
              </a:ext>
            </a:extLst>
          </p:cNvPr>
          <p:cNvSpPr>
            <a:spLocks noGrp="1"/>
          </p:cNvSpPr>
          <p:nvPr>
            <p:ph type="title"/>
          </p:nvPr>
        </p:nvSpPr>
        <p:spPr>
          <a:xfrm>
            <a:off x="677334" y="243326"/>
            <a:ext cx="8596668" cy="941510"/>
          </a:xfrm>
        </p:spPr>
        <p:txBody>
          <a:bodyPr/>
          <a:lstStyle/>
          <a:p>
            <a:r>
              <a:rPr lang="en-US" dirty="0"/>
              <a:t>NDOT Web-site (www.nevadadot.com)</a:t>
            </a:r>
          </a:p>
        </p:txBody>
      </p:sp>
      <p:sp>
        <p:nvSpPr>
          <p:cNvPr id="3" name="Content Placeholder 2">
            <a:extLst>
              <a:ext uri="{FF2B5EF4-FFF2-40B4-BE49-F238E27FC236}">
                <a16:creationId xmlns:a16="http://schemas.microsoft.com/office/drawing/2014/main" id="{133339DD-7FE9-4D8B-B535-5C870CCB284C}"/>
              </a:ext>
            </a:extLst>
          </p:cNvPr>
          <p:cNvSpPr>
            <a:spLocks noGrp="1"/>
          </p:cNvSpPr>
          <p:nvPr>
            <p:ph idx="1"/>
          </p:nvPr>
        </p:nvSpPr>
        <p:spPr>
          <a:xfrm>
            <a:off x="911454" y="973950"/>
            <a:ext cx="8882302" cy="6484685"/>
          </a:xfrm>
        </p:spPr>
        <p:txBody>
          <a:bodyPr>
            <a:normAutofit fontScale="25000" lnSpcReduction="20000"/>
          </a:bodyPr>
          <a:lstStyle/>
          <a:p>
            <a:pPr>
              <a:lnSpc>
                <a:spcPct val="120000"/>
              </a:lnSpc>
              <a:spcBef>
                <a:spcPts val="1200"/>
              </a:spcBef>
            </a:pPr>
            <a:r>
              <a:rPr lang="en-US" sz="9600" dirty="0"/>
              <a:t>NDOT’s web-site provides assistance to DBEs.  In addition to the Disparity Studies and Program Plan noted in the slides above, there are:</a:t>
            </a:r>
          </a:p>
          <a:p>
            <a:pPr marL="682625" lvl="0">
              <a:lnSpc>
                <a:spcPct val="120000"/>
              </a:lnSpc>
              <a:spcBef>
                <a:spcPts val="1200"/>
              </a:spcBef>
              <a:buFont typeface="Wingdings" panose="05000000000000000000" pitchFamily="2" charset="2"/>
              <a:buChar char="Ø"/>
            </a:pPr>
            <a:r>
              <a:rPr lang="en-US" sz="9600" dirty="0"/>
              <a:t>DBE Permanent Program Plan</a:t>
            </a:r>
          </a:p>
          <a:p>
            <a:pPr marL="682625" lvl="0">
              <a:lnSpc>
                <a:spcPct val="120000"/>
              </a:lnSpc>
              <a:spcBef>
                <a:spcPts val="1200"/>
              </a:spcBef>
              <a:buFont typeface="Wingdings" panose="05000000000000000000" pitchFamily="2" charset="2"/>
              <a:buChar char="Ø"/>
            </a:pPr>
            <a:r>
              <a:rPr lang="en-US" sz="9600" dirty="0"/>
              <a:t>DBE Trucking Guidelines</a:t>
            </a:r>
          </a:p>
          <a:p>
            <a:pPr marL="682625">
              <a:lnSpc>
                <a:spcPct val="120000"/>
              </a:lnSpc>
              <a:spcBef>
                <a:spcPts val="1200"/>
              </a:spcBef>
              <a:buFont typeface="Wingdings" panose="05000000000000000000" pitchFamily="2" charset="2"/>
              <a:buChar char="Ø"/>
            </a:pPr>
            <a:r>
              <a:rPr lang="en-US" sz="9600" dirty="0"/>
              <a:t>Mentor-Protégé Program Guidelines </a:t>
            </a:r>
          </a:p>
          <a:p>
            <a:pPr marL="682625" lvl="0">
              <a:lnSpc>
                <a:spcPct val="120000"/>
              </a:lnSpc>
              <a:spcBef>
                <a:spcPts val="1200"/>
              </a:spcBef>
              <a:buFont typeface="Wingdings" panose="05000000000000000000" pitchFamily="2" charset="2"/>
              <a:buChar char="Ø"/>
            </a:pPr>
            <a:r>
              <a:rPr lang="en-US" sz="9600" dirty="0"/>
              <a:t>List of our community partners</a:t>
            </a:r>
          </a:p>
          <a:p>
            <a:pPr marL="682625" lvl="0">
              <a:lnSpc>
                <a:spcPct val="120000"/>
              </a:lnSpc>
              <a:spcBef>
                <a:spcPts val="1200"/>
              </a:spcBef>
              <a:buFont typeface="Wingdings" panose="05000000000000000000" pitchFamily="2" charset="2"/>
              <a:buChar char="Ø"/>
            </a:pPr>
            <a:r>
              <a:rPr lang="en-US" sz="9600" dirty="0"/>
              <a:t>Triennial goal and methodologies for FHWA and FTA</a:t>
            </a:r>
          </a:p>
          <a:p>
            <a:pPr marL="682625" lvl="0">
              <a:lnSpc>
                <a:spcPct val="120000"/>
              </a:lnSpc>
              <a:spcBef>
                <a:spcPts val="1200"/>
              </a:spcBef>
              <a:buFont typeface="Wingdings" panose="05000000000000000000" pitchFamily="2" charset="2"/>
              <a:buChar char="Ø"/>
            </a:pPr>
            <a:r>
              <a:rPr lang="en-US" sz="9600" dirty="0"/>
              <a:t>Contact information for External Civil Rights Staff</a:t>
            </a:r>
          </a:p>
          <a:p>
            <a:pPr marL="682625" lvl="0">
              <a:lnSpc>
                <a:spcPct val="120000"/>
              </a:lnSpc>
              <a:spcBef>
                <a:spcPts val="1200"/>
              </a:spcBef>
              <a:buFont typeface="Wingdings" panose="05000000000000000000" pitchFamily="2" charset="2"/>
              <a:buChar char="Ø"/>
            </a:pPr>
            <a:r>
              <a:rPr lang="en-US" sz="9600" dirty="0"/>
              <a:t>Contract Compliance information</a:t>
            </a:r>
          </a:p>
          <a:p>
            <a:pPr marL="682625" lvl="0">
              <a:lnSpc>
                <a:spcPct val="120000"/>
              </a:lnSpc>
              <a:spcBef>
                <a:spcPts val="1200"/>
              </a:spcBef>
              <a:buFont typeface="Wingdings" panose="05000000000000000000" pitchFamily="2" charset="2"/>
              <a:buChar char="Ø"/>
            </a:pPr>
            <a:r>
              <a:rPr lang="en-US" sz="9600" dirty="0"/>
              <a:t>American Disabilities Act information  </a:t>
            </a:r>
          </a:p>
          <a:p>
            <a:pPr marL="682625" lvl="0">
              <a:lnSpc>
                <a:spcPct val="120000"/>
              </a:lnSpc>
              <a:spcBef>
                <a:spcPts val="1200"/>
              </a:spcBef>
              <a:buFont typeface="Wingdings" panose="05000000000000000000" pitchFamily="2" charset="2"/>
              <a:buChar char="Ø"/>
            </a:pPr>
            <a:r>
              <a:rPr lang="en-US" sz="9600" dirty="0"/>
              <a:t>Links to many other resources</a:t>
            </a:r>
          </a:p>
          <a:p>
            <a:pPr marL="682625" lvl="0">
              <a:lnSpc>
                <a:spcPct val="120000"/>
              </a:lnSpc>
              <a:spcBef>
                <a:spcPts val="600"/>
              </a:spcBef>
              <a:buFont typeface="Wingdings" panose="05000000000000000000" pitchFamily="2" charset="2"/>
              <a:buChar char="Ø"/>
            </a:pPr>
            <a:endParaRPr lang="en-US" sz="9600" dirty="0"/>
          </a:p>
          <a:p>
            <a:pPr marL="339725" indent="0" algn="ctr">
              <a:buNone/>
            </a:pPr>
            <a:endParaRPr lang="en-US" sz="6200" dirty="0">
              <a:hlinkClick r:id="rId2"/>
            </a:endParaRPr>
          </a:p>
          <a:p>
            <a:pPr marL="339725" indent="0" algn="ctr">
              <a:buNone/>
            </a:pPr>
            <a:endParaRPr lang="en-US" sz="6200" dirty="0">
              <a:hlinkClick r:id="rId2"/>
            </a:endParaRPr>
          </a:p>
        </p:txBody>
      </p:sp>
      <p:sp>
        <p:nvSpPr>
          <p:cNvPr id="4" name="Slide Number Placeholder 3">
            <a:extLst>
              <a:ext uri="{FF2B5EF4-FFF2-40B4-BE49-F238E27FC236}">
                <a16:creationId xmlns:a16="http://schemas.microsoft.com/office/drawing/2014/main" id="{78722B09-125B-4850-A33C-03DB0D99E864}"/>
              </a:ext>
            </a:extLst>
          </p:cNvPr>
          <p:cNvSpPr>
            <a:spLocks noGrp="1"/>
          </p:cNvSpPr>
          <p:nvPr>
            <p:ph type="sldNum" sz="quarter" idx="12"/>
          </p:nvPr>
        </p:nvSpPr>
        <p:spPr/>
        <p:txBody>
          <a:bodyPr/>
          <a:lstStyle/>
          <a:p>
            <a:fld id="{EE93658D-6192-42D3-A4D3-D2135775CAB6}" type="slidenum">
              <a:rPr lang="en-US" smtClean="0"/>
              <a:t>32</a:t>
            </a:fld>
            <a:endParaRPr lang="en-US"/>
          </a:p>
        </p:txBody>
      </p:sp>
      <p:pic>
        <p:nvPicPr>
          <p:cNvPr id="5" name="Shape 67" descr="Shape 67">
            <a:extLst>
              <a:ext uri="{FF2B5EF4-FFF2-40B4-BE49-F238E27FC236}">
                <a16:creationId xmlns:a16="http://schemas.microsoft.com/office/drawing/2014/main" id="{DFD2E2AA-6F37-4DB0-B20D-C7E20F5925E7}"/>
              </a:ext>
            </a:extLst>
          </p:cNvPr>
          <p:cNvPicPr>
            <a:picLocks noChangeAspect="1"/>
          </p:cNvPicPr>
          <p:nvPr/>
        </p:nvPicPr>
        <p:blipFill>
          <a:blip r:embed="rId3"/>
          <a:stretch>
            <a:fillRect/>
          </a:stretch>
        </p:blipFill>
        <p:spPr>
          <a:xfrm>
            <a:off x="9731003" y="0"/>
            <a:ext cx="2205816" cy="1428162"/>
          </a:xfrm>
          <a:prstGeom prst="rect">
            <a:avLst/>
          </a:prstGeom>
          <a:ln w="12700">
            <a:miter lim="400000"/>
          </a:ln>
        </p:spPr>
      </p:pic>
    </p:spTree>
    <p:extLst>
      <p:ext uri="{BB962C8B-B14F-4D97-AF65-F5344CB8AC3E}">
        <p14:creationId xmlns:p14="http://schemas.microsoft.com/office/powerpoint/2010/main" val="403354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942" y="35153"/>
            <a:ext cx="8054502" cy="912598"/>
          </a:xfrm>
        </p:spPr>
        <p:txBody>
          <a:bodyPr/>
          <a:lstStyle/>
          <a:p>
            <a:pPr algn="l"/>
            <a:r>
              <a:rPr lang="en-US" sz="4000" dirty="0"/>
              <a:t>DBE Training Needs Assessment </a:t>
            </a:r>
          </a:p>
        </p:txBody>
      </p:sp>
      <p:sp>
        <p:nvSpPr>
          <p:cNvPr id="3" name="Subtitle 2"/>
          <p:cNvSpPr>
            <a:spLocks noGrp="1"/>
          </p:cNvSpPr>
          <p:nvPr>
            <p:ph type="subTitle" idx="1"/>
          </p:nvPr>
        </p:nvSpPr>
        <p:spPr>
          <a:xfrm>
            <a:off x="874934" y="1463315"/>
            <a:ext cx="8833240" cy="6072646"/>
          </a:xfrm>
        </p:spPr>
        <p:txBody>
          <a:bodyPr>
            <a:normAutofit/>
          </a:bodyPr>
          <a:lstStyle/>
          <a:p>
            <a:pPr algn="l">
              <a:spcBef>
                <a:spcPts val="1200"/>
              </a:spcBef>
            </a:pPr>
            <a:r>
              <a:rPr lang="en-US" sz="2400" dirty="0">
                <a:solidFill>
                  <a:schemeClr val="tx1"/>
                </a:solidFill>
              </a:rPr>
              <a:t>NDOT offers a needs assessment to assist DBEs with the development of their businesses.  Based on the needs assessment, ideas for development are identified in such areas as:</a:t>
            </a:r>
          </a:p>
          <a:p>
            <a:pPr marL="1257300" lvl="2" indent="-342900" algn="l">
              <a:spcBef>
                <a:spcPts val="1200"/>
              </a:spcBef>
              <a:buFont typeface="Wingdings" panose="05000000000000000000" pitchFamily="2" charset="2"/>
              <a:buChar char="Ø"/>
            </a:pPr>
            <a:r>
              <a:rPr lang="en-US" sz="2400" dirty="0">
                <a:solidFill>
                  <a:schemeClr val="tx1"/>
                </a:solidFill>
              </a:rPr>
              <a:t>Marketing aspects of construction industry barriers</a:t>
            </a:r>
          </a:p>
          <a:p>
            <a:pPr marL="1257300" lvl="2" indent="-342900" algn="l">
              <a:spcBef>
                <a:spcPts val="1200"/>
              </a:spcBef>
              <a:buFont typeface="Wingdings" panose="05000000000000000000" pitchFamily="2" charset="2"/>
              <a:buChar char="Ø"/>
            </a:pPr>
            <a:r>
              <a:rPr lang="en-US" sz="2400" dirty="0">
                <a:solidFill>
                  <a:schemeClr val="tx1"/>
                </a:solidFill>
              </a:rPr>
              <a:t>Networking and relationship building</a:t>
            </a:r>
          </a:p>
          <a:p>
            <a:pPr marL="1257300" lvl="2" indent="-342900" algn="l">
              <a:spcBef>
                <a:spcPts val="1200"/>
              </a:spcBef>
              <a:buFont typeface="Wingdings" panose="05000000000000000000" pitchFamily="2" charset="2"/>
              <a:buChar char="Ø"/>
            </a:pPr>
            <a:r>
              <a:rPr lang="en-US" sz="2400" dirty="0">
                <a:solidFill>
                  <a:schemeClr val="tx1"/>
                </a:solidFill>
              </a:rPr>
              <a:t>Government contracting opportunities</a:t>
            </a:r>
          </a:p>
          <a:p>
            <a:pPr marL="1257300" lvl="2" indent="-342900" algn="l">
              <a:spcBef>
                <a:spcPts val="1200"/>
              </a:spcBef>
              <a:buFont typeface="Wingdings" panose="05000000000000000000" pitchFamily="2" charset="2"/>
              <a:buChar char="Ø"/>
            </a:pPr>
            <a:r>
              <a:rPr lang="en-US" sz="2400" dirty="0">
                <a:solidFill>
                  <a:schemeClr val="tx1"/>
                </a:solidFill>
              </a:rPr>
              <a:t>Estimating/Bidding</a:t>
            </a:r>
          </a:p>
          <a:p>
            <a:pPr marL="1257300" lvl="2" indent="-342900" algn="l">
              <a:spcBef>
                <a:spcPts val="1200"/>
              </a:spcBef>
              <a:buFont typeface="Wingdings" panose="05000000000000000000" pitchFamily="2" charset="2"/>
              <a:buChar char="Ø"/>
            </a:pPr>
            <a:r>
              <a:rPr lang="en-US" sz="2400" dirty="0">
                <a:solidFill>
                  <a:schemeClr val="tx1"/>
                </a:solidFill>
              </a:rPr>
              <a:t>Legal policies and regulations </a:t>
            </a:r>
          </a:p>
          <a:p>
            <a:pPr marL="0" lvl="2" algn="l">
              <a:spcBef>
                <a:spcPts val="1200"/>
              </a:spcBef>
            </a:pPr>
            <a:r>
              <a:rPr lang="en-US" sz="2400" dirty="0">
                <a:solidFill>
                  <a:schemeClr val="tx1"/>
                </a:solidFill>
              </a:rPr>
              <a:t>Be sure to complete or update your needs assessment at Survey Monkey.</a:t>
            </a:r>
          </a:p>
          <a:p>
            <a:pPr lvl="2" algn="l">
              <a:spcBef>
                <a:spcPts val="1200"/>
              </a:spcBef>
            </a:pPr>
            <a:endParaRPr lang="en-US" sz="2400" dirty="0">
              <a:solidFill>
                <a:schemeClr val="tx1"/>
              </a:solidFill>
            </a:endParaRPr>
          </a:p>
          <a:p>
            <a:pPr lvl="2" algn="l">
              <a:lnSpc>
                <a:spcPct val="150000"/>
              </a:lnSpc>
            </a:pPr>
            <a:endParaRPr lang="en-US" sz="2000" u="sng" dirty="0">
              <a:solidFill>
                <a:schemeClr val="tx1"/>
              </a:solidFill>
            </a:endParaRPr>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33</a:t>
            </a:fld>
            <a:endParaRPr lang="en-US"/>
          </a:p>
        </p:txBody>
      </p:sp>
      <p:pic>
        <p:nvPicPr>
          <p:cNvPr id="7" name="Shape 67" descr="Shape 67">
            <a:extLst>
              <a:ext uri="{FF2B5EF4-FFF2-40B4-BE49-F238E27FC236}">
                <a16:creationId xmlns:a16="http://schemas.microsoft.com/office/drawing/2014/main" id="{514DBD00-BFBD-4CD7-A0E8-36B0A3667F28}"/>
              </a:ext>
            </a:extLst>
          </p:cNvPr>
          <p:cNvPicPr>
            <a:picLocks noChangeAspect="1"/>
          </p:cNvPicPr>
          <p:nvPr/>
        </p:nvPicPr>
        <p:blipFill>
          <a:blip r:embed="rId3"/>
          <a:stretch>
            <a:fillRect/>
          </a:stretch>
        </p:blipFill>
        <p:spPr>
          <a:xfrm>
            <a:off x="9986184" y="35153"/>
            <a:ext cx="2205816" cy="1428162"/>
          </a:xfrm>
          <a:prstGeom prst="rect">
            <a:avLst/>
          </a:prstGeom>
          <a:ln w="12700">
            <a:miter lim="400000"/>
          </a:ln>
        </p:spPr>
      </p:pic>
    </p:spTree>
    <p:extLst>
      <p:ext uri="{BB962C8B-B14F-4D97-AF65-F5344CB8AC3E}">
        <p14:creationId xmlns:p14="http://schemas.microsoft.com/office/powerpoint/2010/main" val="1069723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10" y="550517"/>
            <a:ext cx="8808753" cy="1403627"/>
          </a:xfrm>
        </p:spPr>
        <p:txBody>
          <a:bodyPr/>
          <a:lstStyle/>
          <a:p>
            <a:r>
              <a:rPr lang="en-US" dirty="0"/>
              <a:t>Business Counseling</a:t>
            </a:r>
            <a:br>
              <a:rPr lang="en-US" dirty="0"/>
            </a:br>
            <a:endParaRPr lang="en-US" dirty="0"/>
          </a:p>
        </p:txBody>
      </p:sp>
      <p:sp>
        <p:nvSpPr>
          <p:cNvPr id="3" name="Content Placeholder 2"/>
          <p:cNvSpPr>
            <a:spLocks noGrp="1"/>
          </p:cNvSpPr>
          <p:nvPr>
            <p:ph idx="1"/>
          </p:nvPr>
        </p:nvSpPr>
        <p:spPr>
          <a:xfrm>
            <a:off x="226710" y="1252331"/>
            <a:ext cx="9020838" cy="4699580"/>
          </a:xfrm>
        </p:spPr>
        <p:txBody>
          <a:bodyPr>
            <a:normAutofit/>
          </a:bodyPr>
          <a:lstStyle/>
          <a:p>
            <a:pPr marL="0" indent="0">
              <a:spcBef>
                <a:spcPts val="1200"/>
              </a:spcBef>
              <a:buNone/>
            </a:pPr>
            <a:r>
              <a:rPr lang="en-US" sz="2400" dirty="0"/>
              <a:t>Four of the many local sources for getting help to start, market and manage your business:</a:t>
            </a:r>
          </a:p>
          <a:p>
            <a:pPr marL="0" indent="0">
              <a:spcBef>
                <a:spcPts val="1200"/>
              </a:spcBef>
              <a:buNone/>
            </a:pPr>
            <a:endParaRPr lang="en-US" sz="2400" dirty="0"/>
          </a:p>
          <a:p>
            <a:pPr lvl="1">
              <a:spcBef>
                <a:spcPts val="1200"/>
              </a:spcBef>
              <a:buFont typeface="Wingdings" panose="05000000000000000000" pitchFamily="2" charset="2"/>
              <a:buChar char="Ø"/>
            </a:pPr>
            <a:r>
              <a:rPr lang="en-US" sz="2400" dirty="0"/>
              <a:t>The Small Business Administration (SBA) </a:t>
            </a:r>
          </a:p>
          <a:p>
            <a:pPr lvl="1">
              <a:spcBef>
                <a:spcPts val="1200"/>
              </a:spcBef>
              <a:buFont typeface="Wingdings" panose="05000000000000000000" pitchFamily="2" charset="2"/>
              <a:buChar char="Ø"/>
            </a:pPr>
            <a:r>
              <a:rPr lang="en-US" sz="2400" dirty="0"/>
              <a:t>The Service Corps of Retired Executives (SCORE)</a:t>
            </a:r>
          </a:p>
          <a:p>
            <a:pPr lvl="1">
              <a:spcBef>
                <a:spcPts val="1200"/>
              </a:spcBef>
              <a:buFont typeface="Wingdings" panose="05000000000000000000" pitchFamily="2" charset="2"/>
              <a:buChar char="Ø"/>
            </a:pPr>
            <a:r>
              <a:rPr lang="en-US" sz="2400" dirty="0"/>
              <a:t>The Nevada Small Business Development Center (SBDC)</a:t>
            </a:r>
          </a:p>
          <a:p>
            <a:pPr lvl="1">
              <a:spcBef>
                <a:spcPts val="1200"/>
              </a:spcBef>
              <a:buFont typeface="Wingdings" panose="05000000000000000000" pitchFamily="2" charset="2"/>
              <a:buChar char="Ø"/>
            </a:pPr>
            <a:r>
              <a:rPr lang="en-US" sz="2400" dirty="0"/>
              <a:t>Procurement Technical Assistance Center (PTAC)</a:t>
            </a:r>
          </a:p>
        </p:txBody>
      </p:sp>
      <p:sp>
        <p:nvSpPr>
          <p:cNvPr id="6" name="Slide Number Placeholder 5"/>
          <p:cNvSpPr>
            <a:spLocks noGrp="1"/>
          </p:cNvSpPr>
          <p:nvPr>
            <p:ph type="sldNum" sz="quarter" idx="12"/>
          </p:nvPr>
        </p:nvSpPr>
        <p:spPr/>
        <p:txBody>
          <a:bodyPr/>
          <a:lstStyle/>
          <a:p>
            <a:fld id="{EE93658D-6192-42D3-A4D3-D2135775CAB6}" type="slidenum">
              <a:rPr lang="en-US" smtClean="0"/>
              <a:t>34</a:t>
            </a:fld>
            <a:endParaRPr lang="en-US"/>
          </a:p>
        </p:txBody>
      </p:sp>
      <p:pic>
        <p:nvPicPr>
          <p:cNvPr id="7" name="Shape 67" descr="Shape 67">
            <a:extLst>
              <a:ext uri="{FF2B5EF4-FFF2-40B4-BE49-F238E27FC236}">
                <a16:creationId xmlns:a16="http://schemas.microsoft.com/office/drawing/2014/main" id="{CC983F68-A5F5-4B57-9CCD-0F993DB669A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502263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52" y="542235"/>
            <a:ext cx="8596668" cy="1320800"/>
          </a:xfrm>
        </p:spPr>
        <p:txBody>
          <a:bodyPr/>
          <a:lstStyle/>
          <a:p>
            <a:r>
              <a:rPr lang="en-US" dirty="0"/>
              <a:t>Business Counseling</a:t>
            </a:r>
          </a:p>
        </p:txBody>
      </p:sp>
      <p:sp>
        <p:nvSpPr>
          <p:cNvPr id="3" name="Content Placeholder 2"/>
          <p:cNvSpPr>
            <a:spLocks noGrp="1"/>
          </p:cNvSpPr>
          <p:nvPr>
            <p:ph idx="1"/>
          </p:nvPr>
        </p:nvSpPr>
        <p:spPr>
          <a:xfrm>
            <a:off x="546652" y="1202635"/>
            <a:ext cx="9038782" cy="4503404"/>
          </a:xfrm>
        </p:spPr>
        <p:txBody>
          <a:bodyPr>
            <a:normAutofit/>
          </a:bodyPr>
          <a:lstStyle/>
          <a:p>
            <a:pPr marL="0" indent="0">
              <a:buNone/>
            </a:pPr>
            <a:r>
              <a:rPr lang="en-US" sz="2800" b="1" dirty="0"/>
              <a:t>US Small Business Administration (SBA) </a:t>
            </a:r>
            <a:r>
              <a:rPr lang="en-US" sz="2400" dirty="0"/>
              <a:t>sba.gov</a:t>
            </a:r>
          </a:p>
          <a:p>
            <a:pPr>
              <a:spcBef>
                <a:spcPts val="1200"/>
              </a:spcBef>
              <a:buFont typeface="Wingdings" panose="05000000000000000000" pitchFamily="2" charset="2"/>
              <a:buChar char="Ø"/>
            </a:pPr>
            <a:r>
              <a:rPr lang="en-US" sz="2400" dirty="0"/>
              <a:t>Independent agency of the federal government which aids, counsels and assists small business with startups and expansions.</a:t>
            </a:r>
          </a:p>
          <a:p>
            <a:pPr>
              <a:spcBef>
                <a:spcPts val="1200"/>
              </a:spcBef>
              <a:buFont typeface="Wingdings" panose="05000000000000000000" pitchFamily="2" charset="2"/>
              <a:buChar char="Ø"/>
            </a:pPr>
            <a:r>
              <a:rPr lang="en-US" sz="2400" dirty="0"/>
              <a:t>The SBA offers a variety of online courses, publications and other forms of technical assistance. </a:t>
            </a:r>
          </a:p>
          <a:p>
            <a:pPr>
              <a:spcBef>
                <a:spcPts val="1200"/>
              </a:spcBef>
              <a:buFont typeface="Wingdings" panose="05000000000000000000" pitchFamily="2" charset="2"/>
              <a:buChar char="Ø"/>
            </a:pPr>
            <a:r>
              <a:rPr lang="en-US" sz="2400" dirty="0"/>
              <a:t>Courses are self-paced and take about 30 minutes to complete.  A brief online registration is required.</a:t>
            </a:r>
          </a:p>
          <a:p>
            <a:pPr>
              <a:lnSpc>
                <a:spcPct val="150000"/>
              </a:lnSpc>
            </a:pPr>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35</a:t>
            </a:fld>
            <a:endParaRPr lang="en-US"/>
          </a:p>
        </p:txBody>
      </p:sp>
      <p:pic>
        <p:nvPicPr>
          <p:cNvPr id="7" name="Shape 67" descr="Shape 67">
            <a:extLst>
              <a:ext uri="{FF2B5EF4-FFF2-40B4-BE49-F238E27FC236}">
                <a16:creationId xmlns:a16="http://schemas.microsoft.com/office/drawing/2014/main" id="{8975C52E-1403-441B-8221-1B4C2BD238DA}"/>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97814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1513"/>
            <a:ext cx="8596668" cy="1320800"/>
          </a:xfrm>
        </p:spPr>
        <p:txBody>
          <a:bodyPr/>
          <a:lstStyle/>
          <a:p>
            <a:r>
              <a:rPr lang="en-US" dirty="0"/>
              <a:t>Business Counseling</a:t>
            </a:r>
          </a:p>
        </p:txBody>
      </p:sp>
      <p:sp>
        <p:nvSpPr>
          <p:cNvPr id="3" name="Content Placeholder 2"/>
          <p:cNvSpPr>
            <a:spLocks noGrp="1"/>
          </p:cNvSpPr>
          <p:nvPr>
            <p:ph idx="1"/>
          </p:nvPr>
        </p:nvSpPr>
        <p:spPr>
          <a:xfrm>
            <a:off x="691643" y="1212574"/>
            <a:ext cx="8824297" cy="5456583"/>
          </a:xfrm>
        </p:spPr>
        <p:txBody>
          <a:bodyPr>
            <a:normAutofit/>
          </a:bodyPr>
          <a:lstStyle/>
          <a:p>
            <a:pPr marL="0" indent="0">
              <a:spcBef>
                <a:spcPts val="0"/>
              </a:spcBef>
              <a:buNone/>
            </a:pPr>
            <a:r>
              <a:rPr lang="en-US" sz="2800" b="1" dirty="0"/>
              <a:t>SCORE/ Service Corps of Retired Executives	</a:t>
            </a:r>
            <a:r>
              <a:rPr lang="en-US" sz="2400" b="1" dirty="0"/>
              <a:t>		                  </a:t>
            </a:r>
          </a:p>
          <a:p>
            <a:pPr marL="0" indent="0">
              <a:spcBef>
                <a:spcPts val="0"/>
              </a:spcBef>
              <a:buNone/>
            </a:pPr>
            <a:r>
              <a:rPr lang="en-US" sz="2400" dirty="0"/>
              <a:t> (</a:t>
            </a:r>
            <a:r>
              <a:rPr lang="en-US" sz="2400" dirty="0">
                <a:hlinkClick r:id="rId2"/>
              </a:rPr>
              <a:t>www.scorelv.org</a:t>
            </a:r>
            <a:r>
              <a:rPr lang="en-US" sz="2400" dirty="0"/>
              <a:t>) </a:t>
            </a:r>
          </a:p>
          <a:p>
            <a:pPr marL="0" indent="0">
              <a:spcBef>
                <a:spcPts val="0"/>
              </a:spcBef>
              <a:buNone/>
            </a:pPr>
            <a:endParaRPr lang="en-US" sz="2400" dirty="0"/>
          </a:p>
          <a:p>
            <a:pPr marL="803275">
              <a:spcBef>
                <a:spcPts val="1200"/>
              </a:spcBef>
              <a:buFont typeface="Wingdings" panose="05000000000000000000" pitchFamily="2" charset="2"/>
              <a:buChar char="Ø"/>
            </a:pPr>
            <a:r>
              <a:rPr lang="en-US" sz="2400" dirty="0"/>
              <a:t>Nonprofit association dedicated to educating entrepreneurs and assisting with the formation, growth, and success of small business. </a:t>
            </a:r>
          </a:p>
          <a:p>
            <a:pPr marL="803275">
              <a:spcBef>
                <a:spcPts val="1200"/>
              </a:spcBef>
              <a:buFont typeface="Wingdings" panose="05000000000000000000" pitchFamily="2" charset="2"/>
              <a:buChar char="Ø"/>
            </a:pPr>
            <a:r>
              <a:rPr lang="en-US" sz="2400" dirty="0"/>
              <a:t>SCORE mentors can provide practical action plan, education and tools you need to open doors and establish a customer base. </a:t>
            </a:r>
          </a:p>
          <a:p>
            <a:pPr marL="803275">
              <a:spcBef>
                <a:spcPts val="1200"/>
              </a:spcBef>
              <a:buFont typeface="Wingdings" panose="05000000000000000000" pitchFamily="2" charset="2"/>
              <a:buChar char="Ø"/>
            </a:pPr>
            <a:r>
              <a:rPr lang="en-US" sz="2400" dirty="0"/>
              <a:t>Some events are either available free of charge, or at a nominal cost.</a:t>
            </a:r>
          </a:p>
          <a:p>
            <a:endParaRPr lang="en-US" dirty="0"/>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36</a:t>
            </a:fld>
            <a:endParaRPr lang="en-US"/>
          </a:p>
        </p:txBody>
      </p:sp>
      <p:pic>
        <p:nvPicPr>
          <p:cNvPr id="25" name="Shape 67" descr="Shape 67">
            <a:extLst>
              <a:ext uri="{FF2B5EF4-FFF2-40B4-BE49-F238E27FC236}">
                <a16:creationId xmlns:a16="http://schemas.microsoft.com/office/drawing/2014/main" id="{687EB380-558E-4FE7-868D-1B57D1B8016E}"/>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19801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661" y="304112"/>
            <a:ext cx="9001403" cy="764499"/>
          </a:xfrm>
        </p:spPr>
        <p:txBody>
          <a:bodyPr/>
          <a:lstStyle/>
          <a:p>
            <a:r>
              <a:rPr lang="en-US" dirty="0"/>
              <a:t>Business Counseling</a:t>
            </a:r>
          </a:p>
        </p:txBody>
      </p:sp>
      <p:sp>
        <p:nvSpPr>
          <p:cNvPr id="3" name="Content Placeholder 2"/>
          <p:cNvSpPr>
            <a:spLocks noGrp="1"/>
          </p:cNvSpPr>
          <p:nvPr>
            <p:ph idx="1"/>
          </p:nvPr>
        </p:nvSpPr>
        <p:spPr>
          <a:xfrm>
            <a:off x="706661" y="913576"/>
            <a:ext cx="8447729" cy="5793697"/>
          </a:xfrm>
        </p:spPr>
        <p:txBody>
          <a:bodyPr>
            <a:noAutofit/>
          </a:bodyPr>
          <a:lstStyle/>
          <a:p>
            <a:pPr marL="0" indent="0">
              <a:buNone/>
            </a:pPr>
            <a:r>
              <a:rPr lang="en-US" sz="2800" b="1" dirty="0"/>
              <a:t>Nevada Small Business Development Center (NSBDC)</a:t>
            </a:r>
          </a:p>
          <a:p>
            <a:pPr marL="0" indent="0">
              <a:buNone/>
            </a:pPr>
            <a:r>
              <a:rPr lang="en-US" sz="2400" dirty="0"/>
              <a:t> </a:t>
            </a:r>
            <a:r>
              <a:rPr lang="en-US" sz="2400" dirty="0">
                <a:hlinkClick r:id="rId3"/>
              </a:rPr>
              <a:t>www.nsbdc.org/education-training</a:t>
            </a:r>
            <a:r>
              <a:rPr lang="en-US" sz="2400" dirty="0"/>
              <a:t>  </a:t>
            </a:r>
          </a:p>
          <a:p>
            <a:pPr>
              <a:spcBef>
                <a:spcPts val="1200"/>
              </a:spcBef>
              <a:buFont typeface="Wingdings" panose="05000000000000000000" pitchFamily="2" charset="2"/>
              <a:buChar char="Ø"/>
            </a:pPr>
            <a:r>
              <a:rPr lang="en-US" sz="2400" dirty="0"/>
              <a:t>Business assistance outreach program providing free and low-cost information, assistance, counseling and training for Nevada businesses.</a:t>
            </a:r>
          </a:p>
          <a:p>
            <a:pPr>
              <a:spcBef>
                <a:spcPts val="1200"/>
              </a:spcBef>
              <a:buFont typeface="Wingdings" panose="05000000000000000000" pitchFamily="2" charset="2"/>
              <a:buChar char="Ø"/>
            </a:pPr>
            <a:r>
              <a:rPr lang="en-US" sz="2400" dirty="0"/>
              <a:t>The purpose of the Nevada Small Business Development Center is to guide and assist entrepreneurs in starting and growing their businesses in today's dynamic market. </a:t>
            </a:r>
          </a:p>
          <a:p>
            <a:pPr>
              <a:spcBef>
                <a:spcPts val="1200"/>
              </a:spcBef>
              <a:buFont typeface="Wingdings" panose="05000000000000000000" pitchFamily="2" charset="2"/>
              <a:buChar char="Ø"/>
            </a:pPr>
            <a:r>
              <a:rPr lang="en-US" sz="2400" dirty="0"/>
              <a:t>Some events are either available free of charge, or at a nominal cost.</a:t>
            </a:r>
          </a:p>
          <a:p>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37</a:t>
            </a:fld>
            <a:endParaRPr lang="en-US"/>
          </a:p>
        </p:txBody>
      </p:sp>
      <p:pic>
        <p:nvPicPr>
          <p:cNvPr id="7" name="Shape 67" descr="Shape 67">
            <a:extLst>
              <a:ext uri="{FF2B5EF4-FFF2-40B4-BE49-F238E27FC236}">
                <a16:creationId xmlns:a16="http://schemas.microsoft.com/office/drawing/2014/main" id="{20B0612F-1AB1-40A5-B7B8-0498D8C8426A}"/>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01564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96" y="321857"/>
            <a:ext cx="8974199" cy="664564"/>
          </a:xfrm>
        </p:spPr>
        <p:txBody>
          <a:bodyPr/>
          <a:lstStyle/>
          <a:p>
            <a:r>
              <a:rPr lang="en-US" dirty="0"/>
              <a:t>Business Counseling</a:t>
            </a:r>
          </a:p>
        </p:txBody>
      </p:sp>
      <p:sp>
        <p:nvSpPr>
          <p:cNvPr id="3" name="Content Placeholder 2"/>
          <p:cNvSpPr>
            <a:spLocks noGrp="1"/>
          </p:cNvSpPr>
          <p:nvPr>
            <p:ph idx="1"/>
          </p:nvPr>
        </p:nvSpPr>
        <p:spPr>
          <a:xfrm>
            <a:off x="506896" y="1093304"/>
            <a:ext cx="7863381" cy="4948059"/>
          </a:xfrm>
        </p:spPr>
        <p:txBody>
          <a:bodyPr>
            <a:normAutofit/>
          </a:bodyPr>
          <a:lstStyle/>
          <a:p>
            <a:pPr marL="0" indent="0">
              <a:buNone/>
            </a:pPr>
            <a:r>
              <a:rPr lang="en-US" sz="2400" b="1" dirty="0"/>
              <a:t>Procurement Technical Assistance Center (PTAC) 	                    </a:t>
            </a:r>
            <a:r>
              <a:rPr lang="en-US" sz="2400" dirty="0"/>
              <a:t>diversifynevada.com</a:t>
            </a:r>
          </a:p>
          <a:p>
            <a:pPr>
              <a:spcBef>
                <a:spcPts val="1200"/>
              </a:spcBef>
              <a:buFont typeface="Wingdings" panose="05000000000000000000" pitchFamily="2" charset="2"/>
              <a:buChar char="Ø"/>
            </a:pPr>
            <a:r>
              <a:rPr lang="en-US" sz="2400" dirty="0"/>
              <a:t>Attracts and retains business via business assistance programs, technology resources, training programs and other incentives. </a:t>
            </a:r>
          </a:p>
          <a:p>
            <a:pPr>
              <a:spcBef>
                <a:spcPts val="1200"/>
              </a:spcBef>
              <a:buFont typeface="Wingdings" panose="05000000000000000000" pitchFamily="2" charset="2"/>
              <a:buChar char="Ø"/>
            </a:pPr>
            <a:r>
              <a:rPr lang="en-US" sz="2400" dirty="0"/>
              <a:t>Under the Procurement section of the website, you can find the calendar to upcoming Procurement Technical Assistance Center (PTAC) events.</a:t>
            </a:r>
          </a:p>
          <a:p>
            <a:pPr>
              <a:spcBef>
                <a:spcPts val="1200"/>
              </a:spcBef>
              <a:buFont typeface="Wingdings" panose="05000000000000000000" pitchFamily="2" charset="2"/>
              <a:buChar char="Ø"/>
            </a:pPr>
            <a:r>
              <a:rPr lang="en-US" sz="2400" dirty="0"/>
              <a:t>Some events are either available free of charge, or at a nominal cost.</a:t>
            </a:r>
          </a:p>
          <a:p>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38</a:t>
            </a:fld>
            <a:endParaRPr lang="en-US"/>
          </a:p>
        </p:txBody>
      </p:sp>
      <p:pic>
        <p:nvPicPr>
          <p:cNvPr id="7" name="Shape 67" descr="Shape 67">
            <a:extLst>
              <a:ext uri="{FF2B5EF4-FFF2-40B4-BE49-F238E27FC236}">
                <a16:creationId xmlns:a16="http://schemas.microsoft.com/office/drawing/2014/main" id="{4E2C8588-238C-47C7-A7E4-188881FA8F2C}"/>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148786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5481-18D9-4EE5-8B22-10093125AE20}"/>
              </a:ext>
            </a:extLst>
          </p:cNvPr>
          <p:cNvSpPr>
            <a:spLocks noGrp="1"/>
          </p:cNvSpPr>
          <p:nvPr>
            <p:ph type="title"/>
          </p:nvPr>
        </p:nvSpPr>
        <p:spPr/>
        <p:txBody>
          <a:bodyPr>
            <a:normAutofit/>
          </a:bodyPr>
          <a:lstStyle/>
          <a:p>
            <a:r>
              <a:rPr lang="en-US" dirty="0"/>
              <a:t>Individualized Company Development Plan (ICDP)</a:t>
            </a:r>
          </a:p>
        </p:txBody>
      </p:sp>
      <p:sp>
        <p:nvSpPr>
          <p:cNvPr id="3" name="Content Placeholder 2">
            <a:extLst>
              <a:ext uri="{FF2B5EF4-FFF2-40B4-BE49-F238E27FC236}">
                <a16:creationId xmlns:a16="http://schemas.microsoft.com/office/drawing/2014/main" id="{36AE1425-A851-4793-ADEC-22DD576250BA}"/>
              </a:ext>
            </a:extLst>
          </p:cNvPr>
          <p:cNvSpPr>
            <a:spLocks noGrp="1"/>
          </p:cNvSpPr>
          <p:nvPr>
            <p:ph idx="1"/>
          </p:nvPr>
        </p:nvSpPr>
        <p:spPr>
          <a:xfrm>
            <a:off x="677334" y="1930400"/>
            <a:ext cx="7794004" cy="3880773"/>
          </a:xfrm>
        </p:spPr>
        <p:txBody>
          <a:bodyPr>
            <a:noAutofit/>
          </a:bodyPr>
          <a:lstStyle/>
          <a:p>
            <a:pPr marL="0" indent="0">
              <a:buNone/>
            </a:pPr>
            <a:r>
              <a:rPr lang="en-US" sz="2400" dirty="0"/>
              <a:t>Once you have determined what your needs are to develop your business, you should put together a development plan for you and/or other key staff in your company that will serve to enhance your business and to further support realization of your business plan.</a:t>
            </a:r>
          </a:p>
          <a:p>
            <a:pPr marL="0" indent="0">
              <a:spcBef>
                <a:spcPts val="0"/>
              </a:spcBef>
              <a:buNone/>
            </a:pPr>
            <a:endParaRPr lang="en-US" sz="2400" dirty="0"/>
          </a:p>
          <a:p>
            <a:pPr marL="0" indent="0">
              <a:spcBef>
                <a:spcPts val="0"/>
              </a:spcBef>
              <a:buNone/>
            </a:pPr>
            <a:r>
              <a:rPr lang="en-US" sz="2400" dirty="0"/>
              <a:t>Each ICDP should move you, and your company, a little further down the path to fulfilment of your business plan.  The ICDP should never be inflexible and should allow for changes, including additional developmental steps, as your business grows.</a:t>
            </a:r>
          </a:p>
        </p:txBody>
      </p:sp>
      <p:sp>
        <p:nvSpPr>
          <p:cNvPr id="4" name="Slide Number Placeholder 3">
            <a:extLst>
              <a:ext uri="{FF2B5EF4-FFF2-40B4-BE49-F238E27FC236}">
                <a16:creationId xmlns:a16="http://schemas.microsoft.com/office/drawing/2014/main" id="{FAEF6AEA-DE12-4E6E-9511-ADB0A2AB3007}"/>
              </a:ext>
            </a:extLst>
          </p:cNvPr>
          <p:cNvSpPr>
            <a:spLocks noGrp="1"/>
          </p:cNvSpPr>
          <p:nvPr>
            <p:ph type="sldNum" sz="quarter" idx="12"/>
          </p:nvPr>
        </p:nvSpPr>
        <p:spPr/>
        <p:txBody>
          <a:bodyPr/>
          <a:lstStyle/>
          <a:p>
            <a:fld id="{EE93658D-6192-42D3-A4D3-D2135775CAB6}" type="slidenum">
              <a:rPr lang="en-US" smtClean="0"/>
              <a:t>39</a:t>
            </a:fld>
            <a:endParaRPr lang="en-US"/>
          </a:p>
        </p:txBody>
      </p:sp>
      <p:pic>
        <p:nvPicPr>
          <p:cNvPr id="5" name="Shape 67" descr="Shape 67">
            <a:extLst>
              <a:ext uri="{FF2B5EF4-FFF2-40B4-BE49-F238E27FC236}">
                <a16:creationId xmlns:a16="http://schemas.microsoft.com/office/drawing/2014/main" id="{9D65E722-FB19-408C-B4C9-CA9F69ABA324}"/>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54520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3435-2879-4437-B51A-5A7DD9B67ABB}"/>
              </a:ext>
            </a:extLst>
          </p:cNvPr>
          <p:cNvSpPr>
            <a:spLocks noGrp="1"/>
          </p:cNvSpPr>
          <p:nvPr>
            <p:ph type="title"/>
          </p:nvPr>
        </p:nvSpPr>
        <p:spPr>
          <a:xfrm>
            <a:off x="1181832" y="1570962"/>
            <a:ext cx="8596668" cy="3403600"/>
          </a:xfrm>
        </p:spPr>
        <p:txBody>
          <a:bodyPr>
            <a:normAutofit/>
          </a:bodyPr>
          <a:lstStyle/>
          <a:p>
            <a:br>
              <a:rPr lang="en-US" sz="2700" dirty="0">
                <a:solidFill>
                  <a:schemeClr val="tx1"/>
                </a:solidFill>
              </a:rPr>
            </a:br>
            <a:endParaRPr lang="en-US" sz="2700" dirty="0">
              <a:solidFill>
                <a:schemeClr val="tx1"/>
              </a:solidFill>
            </a:endParaRPr>
          </a:p>
        </p:txBody>
      </p:sp>
      <p:sp>
        <p:nvSpPr>
          <p:cNvPr id="3" name="Text Placeholder 2">
            <a:extLst>
              <a:ext uri="{FF2B5EF4-FFF2-40B4-BE49-F238E27FC236}">
                <a16:creationId xmlns:a16="http://schemas.microsoft.com/office/drawing/2014/main" id="{8C6C5CB3-D04D-4985-9B5A-F53E02E8940D}"/>
              </a:ext>
            </a:extLst>
          </p:cNvPr>
          <p:cNvSpPr>
            <a:spLocks noGrp="1"/>
          </p:cNvSpPr>
          <p:nvPr>
            <p:ph type="body" idx="1"/>
          </p:nvPr>
        </p:nvSpPr>
        <p:spPr>
          <a:xfrm>
            <a:off x="1013664" y="1060680"/>
            <a:ext cx="8596668" cy="3721527"/>
          </a:xfrm>
        </p:spPr>
        <p:txBody>
          <a:bodyPr>
            <a:normAutofit/>
          </a:bodyPr>
          <a:lstStyle/>
          <a:p>
            <a:pPr algn="ctr"/>
            <a:r>
              <a:rPr lang="en-US" sz="3200" dirty="0">
                <a:solidFill>
                  <a:srgbClr val="0070C0"/>
                </a:solidFill>
              </a:rPr>
              <a:t>PURPOSE</a:t>
            </a:r>
          </a:p>
          <a:p>
            <a:pPr algn="ctr"/>
            <a:endParaRPr lang="en-US" sz="2400" dirty="0">
              <a:solidFill>
                <a:srgbClr val="0070C0"/>
              </a:solidFill>
            </a:endParaRPr>
          </a:p>
          <a:p>
            <a:pPr>
              <a:spcBef>
                <a:spcPts val="0"/>
              </a:spcBef>
            </a:pPr>
            <a:r>
              <a:rPr lang="en-US" sz="2400" dirty="0"/>
              <a:t>The staff of the External Civil Rights Division (ECRD) of NDOT are here to provide small road and highway construction-related companies information regarding the DBE Program and how the program will be of use in managing and growing their business.</a:t>
            </a:r>
          </a:p>
        </p:txBody>
      </p:sp>
      <p:sp>
        <p:nvSpPr>
          <p:cNvPr id="4" name="Slide Number Placeholder 3">
            <a:extLst>
              <a:ext uri="{FF2B5EF4-FFF2-40B4-BE49-F238E27FC236}">
                <a16:creationId xmlns:a16="http://schemas.microsoft.com/office/drawing/2014/main" id="{1D99EEF2-11E7-4631-B69A-42E9C016ACB2}"/>
              </a:ext>
            </a:extLst>
          </p:cNvPr>
          <p:cNvSpPr>
            <a:spLocks noGrp="1"/>
          </p:cNvSpPr>
          <p:nvPr>
            <p:ph type="sldNum" sz="quarter" idx="12"/>
          </p:nvPr>
        </p:nvSpPr>
        <p:spPr/>
        <p:txBody>
          <a:bodyPr/>
          <a:lstStyle/>
          <a:p>
            <a:fld id="{EE93658D-6192-42D3-A4D3-D2135775CAB6}" type="slidenum">
              <a:rPr lang="en-US" smtClean="0"/>
              <a:t>4</a:t>
            </a:fld>
            <a:endParaRPr lang="en-US" dirty="0"/>
          </a:p>
        </p:txBody>
      </p:sp>
      <p:pic>
        <p:nvPicPr>
          <p:cNvPr id="5" name="Shape 67" descr="Shape 67">
            <a:extLst>
              <a:ext uri="{FF2B5EF4-FFF2-40B4-BE49-F238E27FC236}">
                <a16:creationId xmlns:a16="http://schemas.microsoft.com/office/drawing/2014/main" id="{E79A79D8-69EE-440D-86C1-4AFDE5E9A288}"/>
              </a:ext>
            </a:extLst>
          </p:cNvPr>
          <p:cNvPicPr>
            <a:picLocks noChangeAspect="1"/>
          </p:cNvPicPr>
          <p:nvPr/>
        </p:nvPicPr>
        <p:blipFill>
          <a:blip r:embed="rId2"/>
          <a:stretch>
            <a:fillRect/>
          </a:stretch>
        </p:blipFill>
        <p:spPr>
          <a:xfrm>
            <a:off x="9778500" y="-112341"/>
            <a:ext cx="2205816" cy="1428162"/>
          </a:xfrm>
          <a:prstGeom prst="rect">
            <a:avLst/>
          </a:prstGeom>
          <a:ln w="12700">
            <a:miter lim="400000"/>
          </a:ln>
        </p:spPr>
      </p:pic>
    </p:spTree>
    <p:extLst>
      <p:ext uri="{BB962C8B-B14F-4D97-AF65-F5344CB8AC3E}">
        <p14:creationId xmlns:p14="http://schemas.microsoft.com/office/powerpoint/2010/main" val="1309004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3668-950E-420A-B7F0-22D1865A6B58}"/>
              </a:ext>
            </a:extLst>
          </p:cNvPr>
          <p:cNvSpPr>
            <a:spLocks noGrp="1"/>
          </p:cNvSpPr>
          <p:nvPr>
            <p:ph type="title"/>
          </p:nvPr>
        </p:nvSpPr>
        <p:spPr/>
        <p:txBody>
          <a:bodyPr>
            <a:normAutofit/>
          </a:bodyPr>
          <a:lstStyle/>
          <a:p>
            <a:r>
              <a:rPr lang="en-US" dirty="0"/>
              <a:t>Individualized Company Development Plan (ICDP) – </a:t>
            </a:r>
            <a:r>
              <a:rPr lang="en-US" b="1" u="sng" dirty="0"/>
              <a:t>SAMPLE</a:t>
            </a:r>
          </a:p>
        </p:txBody>
      </p:sp>
      <p:sp>
        <p:nvSpPr>
          <p:cNvPr id="4" name="Slide Number Placeholder 3">
            <a:extLst>
              <a:ext uri="{FF2B5EF4-FFF2-40B4-BE49-F238E27FC236}">
                <a16:creationId xmlns:a16="http://schemas.microsoft.com/office/drawing/2014/main" id="{D1610331-314B-40C7-976C-D2D46F05498E}"/>
              </a:ext>
            </a:extLst>
          </p:cNvPr>
          <p:cNvSpPr>
            <a:spLocks noGrp="1"/>
          </p:cNvSpPr>
          <p:nvPr>
            <p:ph type="sldNum" sz="quarter" idx="12"/>
          </p:nvPr>
        </p:nvSpPr>
        <p:spPr/>
        <p:txBody>
          <a:bodyPr/>
          <a:lstStyle/>
          <a:p>
            <a:fld id="{EE93658D-6192-42D3-A4D3-D2135775CAB6}" type="slidenum">
              <a:rPr lang="en-US" smtClean="0"/>
              <a:t>40</a:t>
            </a:fld>
            <a:endParaRPr lang="en-US"/>
          </a:p>
        </p:txBody>
      </p:sp>
      <p:sp>
        <p:nvSpPr>
          <p:cNvPr id="6" name="Content Placeholder 5">
            <a:extLst>
              <a:ext uri="{FF2B5EF4-FFF2-40B4-BE49-F238E27FC236}">
                <a16:creationId xmlns:a16="http://schemas.microsoft.com/office/drawing/2014/main" id="{3310D26E-74B8-46F7-8673-361304BD3AC7}"/>
              </a:ext>
            </a:extLst>
          </p:cNvPr>
          <p:cNvSpPr>
            <a:spLocks noGrp="1"/>
          </p:cNvSpPr>
          <p:nvPr>
            <p:ph idx="1"/>
          </p:nvPr>
        </p:nvSpPr>
        <p:spPr/>
        <p:txBody>
          <a:bodyPr>
            <a:normAutofit/>
          </a:bodyPr>
          <a:lstStyle/>
          <a:p>
            <a:pPr marL="400050" indent="-400050"/>
            <a:r>
              <a:rPr lang="en-US" sz="2400" b="1" u="sng" dirty="0"/>
              <a:t>Objective:</a:t>
            </a:r>
            <a:endParaRPr lang="en-US" sz="2400" b="1" dirty="0"/>
          </a:p>
          <a:p>
            <a:pPr marL="461963" indent="-61913">
              <a:buNone/>
              <a:tabLst>
                <a:tab pos="461963" algn="l"/>
              </a:tabLst>
            </a:pPr>
            <a:r>
              <a:rPr lang="en-US" sz="2400" dirty="0"/>
              <a:t>	Succeed in attaining company growth-goals and to increase company’s market competitiveness through developing key company employees’ knowledge and skills in order to match staff’ experience and development level to industry environment and standards on a community as well as state- and nationwide level.   </a:t>
            </a:r>
          </a:p>
          <a:p>
            <a:endParaRPr lang="en-US" dirty="0"/>
          </a:p>
        </p:txBody>
      </p:sp>
      <p:pic>
        <p:nvPicPr>
          <p:cNvPr id="7" name="Shape 67" descr="Shape 67">
            <a:extLst>
              <a:ext uri="{FF2B5EF4-FFF2-40B4-BE49-F238E27FC236}">
                <a16:creationId xmlns:a16="http://schemas.microsoft.com/office/drawing/2014/main" id="{82CBCB45-6919-4614-BBC6-A221796F2F6D}"/>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586245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B9D3-3B76-4F9D-A70F-C4150B9DBAB9}"/>
              </a:ext>
            </a:extLst>
          </p:cNvPr>
          <p:cNvSpPr>
            <a:spLocks noGrp="1"/>
          </p:cNvSpPr>
          <p:nvPr>
            <p:ph type="title"/>
          </p:nvPr>
        </p:nvSpPr>
        <p:spPr>
          <a:xfrm>
            <a:off x="677334" y="451513"/>
            <a:ext cx="8596668" cy="1320800"/>
          </a:xfrm>
        </p:spPr>
        <p:txBody>
          <a:bodyPr/>
          <a:lstStyle/>
          <a:p>
            <a:r>
              <a:rPr lang="en-US" dirty="0"/>
              <a:t>Individualized Company Development Plan (ICDP) – </a:t>
            </a:r>
            <a:r>
              <a:rPr lang="en-US" b="1" u="sng" dirty="0"/>
              <a:t>SAMPLE</a:t>
            </a:r>
            <a:r>
              <a:rPr lang="en-US" dirty="0"/>
              <a:t> (Continued)</a:t>
            </a:r>
          </a:p>
        </p:txBody>
      </p:sp>
      <p:sp>
        <p:nvSpPr>
          <p:cNvPr id="3" name="Content Placeholder 2">
            <a:extLst>
              <a:ext uri="{FF2B5EF4-FFF2-40B4-BE49-F238E27FC236}">
                <a16:creationId xmlns:a16="http://schemas.microsoft.com/office/drawing/2014/main" id="{C82ABC2B-ACB8-4086-911C-0A13C3B5F7F6}"/>
              </a:ext>
            </a:extLst>
          </p:cNvPr>
          <p:cNvSpPr>
            <a:spLocks noGrp="1"/>
          </p:cNvSpPr>
          <p:nvPr>
            <p:ph idx="1"/>
          </p:nvPr>
        </p:nvSpPr>
        <p:spPr>
          <a:xfrm>
            <a:off x="677334" y="1876810"/>
            <a:ext cx="8596668" cy="3880773"/>
          </a:xfrm>
        </p:spPr>
        <p:txBody>
          <a:bodyPr>
            <a:noAutofit/>
          </a:bodyPr>
          <a:lstStyle/>
          <a:p>
            <a:pPr>
              <a:spcBef>
                <a:spcPts val="0"/>
              </a:spcBef>
              <a:spcAft>
                <a:spcPts val="600"/>
              </a:spcAft>
            </a:pPr>
            <a:r>
              <a:rPr lang="en-US" sz="2400" b="1" u="sng" dirty="0"/>
              <a:t>Actions to Achieve Objective:</a:t>
            </a:r>
          </a:p>
          <a:p>
            <a:pPr marL="630238" lvl="0" indent="-284163">
              <a:spcBef>
                <a:spcPts val="1200"/>
              </a:spcBef>
              <a:buFont typeface="Wingdings" panose="05000000000000000000" pitchFamily="2" charset="2"/>
              <a:buChar char="Ø"/>
            </a:pPr>
            <a:r>
              <a:rPr lang="en-US" sz="2400" dirty="0"/>
              <a:t>Complete a skills-gap survey to determine developmental needs.</a:t>
            </a:r>
          </a:p>
          <a:p>
            <a:pPr marL="630238" lvl="0" indent="-284163">
              <a:spcBef>
                <a:spcPts val="1200"/>
              </a:spcBef>
              <a:buFont typeface="Wingdings" panose="05000000000000000000" pitchFamily="2" charset="2"/>
              <a:buChar char="Ø"/>
            </a:pPr>
            <a:r>
              <a:rPr lang="en-US" sz="2400" dirty="0"/>
              <a:t>Develop a strong business plan or refine an existing business plan.</a:t>
            </a:r>
          </a:p>
          <a:p>
            <a:pPr marL="630238" indent="-284163">
              <a:spcBef>
                <a:spcPts val="1200"/>
              </a:spcBef>
              <a:buFont typeface="Wingdings" panose="05000000000000000000" pitchFamily="2" charset="2"/>
              <a:buChar char="Ø"/>
            </a:pPr>
            <a:r>
              <a:rPr lang="en-US" sz="2400" dirty="0"/>
              <a:t>Develop an effective company capabilities statement.</a:t>
            </a:r>
          </a:p>
          <a:p>
            <a:pPr marL="630238" lvl="0" indent="-284163">
              <a:spcBef>
                <a:spcPts val="1200"/>
              </a:spcBef>
              <a:buFont typeface="Wingdings" panose="05000000000000000000" pitchFamily="2" charset="2"/>
              <a:buChar char="Ø"/>
            </a:pPr>
            <a:r>
              <a:rPr lang="en-US" sz="2400" dirty="0"/>
              <a:t>Complete training and other action items identified in the skills-gap survey.</a:t>
            </a:r>
          </a:p>
          <a:p>
            <a:pPr marL="630238" indent="-284163">
              <a:spcBef>
                <a:spcPts val="1200"/>
              </a:spcBef>
              <a:buFont typeface="Wingdings" panose="05000000000000000000" pitchFamily="2" charset="2"/>
              <a:buChar char="Ø"/>
            </a:pPr>
            <a:r>
              <a:rPr lang="en-US" sz="2400" dirty="0"/>
              <a:t>Complete a final assessment.</a:t>
            </a:r>
          </a:p>
        </p:txBody>
      </p:sp>
      <p:sp>
        <p:nvSpPr>
          <p:cNvPr id="4" name="Slide Number Placeholder 3">
            <a:extLst>
              <a:ext uri="{FF2B5EF4-FFF2-40B4-BE49-F238E27FC236}">
                <a16:creationId xmlns:a16="http://schemas.microsoft.com/office/drawing/2014/main" id="{E064F9B0-CE22-44FB-9141-69ABA2307100}"/>
              </a:ext>
            </a:extLst>
          </p:cNvPr>
          <p:cNvSpPr>
            <a:spLocks noGrp="1"/>
          </p:cNvSpPr>
          <p:nvPr>
            <p:ph type="sldNum" sz="quarter" idx="12"/>
          </p:nvPr>
        </p:nvSpPr>
        <p:spPr/>
        <p:txBody>
          <a:bodyPr/>
          <a:lstStyle/>
          <a:p>
            <a:fld id="{EE93658D-6192-42D3-A4D3-D2135775CAB6}" type="slidenum">
              <a:rPr lang="en-US" smtClean="0"/>
              <a:t>41</a:t>
            </a:fld>
            <a:endParaRPr lang="en-US"/>
          </a:p>
        </p:txBody>
      </p:sp>
      <p:pic>
        <p:nvPicPr>
          <p:cNvPr id="5" name="Shape 67" descr="Shape 67">
            <a:extLst>
              <a:ext uri="{FF2B5EF4-FFF2-40B4-BE49-F238E27FC236}">
                <a16:creationId xmlns:a16="http://schemas.microsoft.com/office/drawing/2014/main" id="{A1B917E9-95BE-4138-AE48-D55492CDA309}"/>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861701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041" y="828491"/>
            <a:ext cx="8944514" cy="1684739"/>
          </a:xfrm>
        </p:spPr>
        <p:txBody>
          <a:bodyPr/>
          <a:lstStyle/>
          <a:p>
            <a:pPr algn="l"/>
            <a:r>
              <a:rPr lang="en-US" sz="3600" dirty="0"/>
              <a:t>Writing a Business Plan</a:t>
            </a:r>
            <a:br>
              <a:rPr lang="en-US" sz="3600" dirty="0"/>
            </a:br>
            <a:br>
              <a:rPr lang="en-US" sz="3600" dirty="0"/>
            </a:br>
            <a:endParaRPr lang="en-US" sz="3600" dirty="0"/>
          </a:p>
        </p:txBody>
      </p:sp>
      <p:sp>
        <p:nvSpPr>
          <p:cNvPr id="3" name="Subtitle 2"/>
          <p:cNvSpPr>
            <a:spLocks noGrp="1"/>
          </p:cNvSpPr>
          <p:nvPr>
            <p:ph type="subTitle" idx="1"/>
          </p:nvPr>
        </p:nvSpPr>
        <p:spPr>
          <a:xfrm>
            <a:off x="1398031" y="1501819"/>
            <a:ext cx="7595244" cy="5505608"/>
          </a:xfrm>
        </p:spPr>
        <p:txBody>
          <a:bodyPr>
            <a:normAutofit/>
          </a:bodyPr>
          <a:lstStyle/>
          <a:p>
            <a:pPr lvl="0" algn="l">
              <a:spcBef>
                <a:spcPts val="0"/>
              </a:spcBef>
            </a:pPr>
            <a:r>
              <a:rPr lang="en-US" sz="2400" b="1" dirty="0">
                <a:solidFill>
                  <a:schemeClr val="tx1"/>
                </a:solidFill>
              </a:rPr>
              <a:t>Do you have a business plan? </a:t>
            </a:r>
          </a:p>
          <a:p>
            <a:pPr marL="342900" lvl="0" indent="-342900" algn="l">
              <a:spcBef>
                <a:spcPts val="1200"/>
              </a:spcBef>
              <a:buFont typeface="Wingdings" panose="05000000000000000000" pitchFamily="2" charset="2"/>
              <a:buChar char="Ø"/>
            </a:pPr>
            <a:r>
              <a:rPr lang="en-US" sz="2400" dirty="0">
                <a:solidFill>
                  <a:schemeClr val="tx1"/>
                </a:solidFill>
              </a:rPr>
              <a:t>Creating a comprehensive business plan can be a long process and you need good advice</a:t>
            </a:r>
          </a:p>
          <a:p>
            <a:pPr marL="342900" lvl="0" indent="-342900" algn="l">
              <a:spcBef>
                <a:spcPts val="1200"/>
              </a:spcBef>
              <a:buFont typeface="Wingdings" panose="05000000000000000000" pitchFamily="2" charset="2"/>
              <a:buChar char="Ø"/>
            </a:pPr>
            <a:r>
              <a:rPr lang="en-US" sz="2400" dirty="0">
                <a:solidFill>
                  <a:schemeClr val="tx1"/>
                </a:solidFill>
              </a:rPr>
              <a:t>The SBA and its resource partners, including Small Business Development Centers, Women’s Business Center, Veterans Business Outreach Center, and SCORE, have the expertise to help you craft a winning business plan. The SBA also offers online templates to get you started</a:t>
            </a:r>
            <a:endParaRPr lang="en-US" sz="2400" u="sng" dirty="0">
              <a:solidFill>
                <a:schemeClr val="tx1"/>
              </a:solidFill>
            </a:endParaRPr>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42</a:t>
            </a:fld>
            <a:endParaRPr lang="en-US"/>
          </a:p>
        </p:txBody>
      </p:sp>
      <p:pic>
        <p:nvPicPr>
          <p:cNvPr id="7" name="Shape 67" descr="Shape 67">
            <a:extLst>
              <a:ext uri="{FF2B5EF4-FFF2-40B4-BE49-F238E27FC236}">
                <a16:creationId xmlns:a16="http://schemas.microsoft.com/office/drawing/2014/main" id="{49AE68CF-6FB1-428B-8B7F-F5F6729F41B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6240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D79F-3088-4A52-BCF2-81422E542EE3}"/>
              </a:ext>
            </a:extLst>
          </p:cNvPr>
          <p:cNvSpPr>
            <a:spLocks noGrp="1"/>
          </p:cNvSpPr>
          <p:nvPr>
            <p:ph type="ctrTitle"/>
          </p:nvPr>
        </p:nvSpPr>
        <p:spPr>
          <a:xfrm>
            <a:off x="1212777" y="719421"/>
            <a:ext cx="8772050" cy="1646302"/>
          </a:xfrm>
        </p:spPr>
        <p:txBody>
          <a:bodyPr/>
          <a:lstStyle/>
          <a:p>
            <a:pPr algn="l"/>
            <a:r>
              <a:rPr lang="en-US" sz="4000" dirty="0"/>
              <a:t>Building a Capabilities Statement</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5F58D751-B057-4CD2-A7A6-89C131139E17}"/>
              </a:ext>
            </a:extLst>
          </p:cNvPr>
          <p:cNvSpPr>
            <a:spLocks noGrp="1"/>
          </p:cNvSpPr>
          <p:nvPr>
            <p:ph type="subTitle" idx="1"/>
          </p:nvPr>
        </p:nvSpPr>
        <p:spPr>
          <a:xfrm>
            <a:off x="1212777" y="1482134"/>
            <a:ext cx="8254499" cy="3924429"/>
          </a:xfrm>
        </p:spPr>
        <p:txBody>
          <a:bodyPr>
            <a:normAutofit/>
          </a:bodyPr>
          <a:lstStyle/>
          <a:p>
            <a:pPr algn="l">
              <a:spcBef>
                <a:spcPts val="1200"/>
              </a:spcBef>
            </a:pPr>
            <a:r>
              <a:rPr lang="en-US" sz="2400" b="1" dirty="0">
                <a:solidFill>
                  <a:schemeClr val="tx1"/>
                </a:solidFill>
              </a:rPr>
              <a:t>Do you have a Capabilities Statement? </a:t>
            </a:r>
          </a:p>
          <a:p>
            <a:pPr algn="l">
              <a:spcBef>
                <a:spcPts val="1200"/>
              </a:spcBef>
            </a:pPr>
            <a:r>
              <a:rPr lang="en-US" sz="2400" dirty="0">
                <a:solidFill>
                  <a:schemeClr val="tx1"/>
                </a:solidFill>
              </a:rPr>
              <a:t>Much like the company itself, the capabilities statement speaks for the company and its owner when no other company representative is present. It is a visual image of the company that imparts information that must be focused, direct, and impactful to demonstrate the company’s capabilities to deliver a quality product or superior service in a timely manner.</a:t>
            </a:r>
          </a:p>
          <a:p>
            <a:pPr algn="l">
              <a:spcBef>
                <a:spcPts val="1200"/>
              </a:spcBef>
            </a:pPr>
            <a:endParaRPr lang="en-US" sz="2400" b="1" dirty="0">
              <a:solidFill>
                <a:schemeClr val="tx1"/>
              </a:solidFill>
            </a:endParaRPr>
          </a:p>
          <a:p>
            <a:pPr algn="l">
              <a:spcBef>
                <a:spcPts val="1200"/>
              </a:spcBef>
            </a:pPr>
            <a:endParaRPr lang="en-US" sz="2400"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B2FDB304-C960-4452-85C9-FAC16D9F757D}"/>
              </a:ext>
            </a:extLst>
          </p:cNvPr>
          <p:cNvSpPr>
            <a:spLocks noGrp="1"/>
          </p:cNvSpPr>
          <p:nvPr>
            <p:ph type="sldNum" sz="quarter" idx="12"/>
          </p:nvPr>
        </p:nvSpPr>
        <p:spPr/>
        <p:txBody>
          <a:bodyPr/>
          <a:lstStyle/>
          <a:p>
            <a:fld id="{EE93658D-6192-42D3-A4D3-D2135775CAB6}" type="slidenum">
              <a:rPr lang="en-US" smtClean="0"/>
              <a:t>43</a:t>
            </a:fld>
            <a:endParaRPr lang="en-US"/>
          </a:p>
        </p:txBody>
      </p:sp>
      <p:pic>
        <p:nvPicPr>
          <p:cNvPr id="5" name="Shape 67" descr="Shape 67">
            <a:extLst>
              <a:ext uri="{FF2B5EF4-FFF2-40B4-BE49-F238E27FC236}">
                <a16:creationId xmlns:a16="http://schemas.microsoft.com/office/drawing/2014/main" id="{AB37D9E6-BFB3-4BFC-9E64-002A51B96D0F}"/>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85181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AC8D-7D83-47FD-ACC7-58D268106D64}"/>
              </a:ext>
            </a:extLst>
          </p:cNvPr>
          <p:cNvSpPr>
            <a:spLocks noGrp="1"/>
          </p:cNvSpPr>
          <p:nvPr>
            <p:ph type="title"/>
          </p:nvPr>
        </p:nvSpPr>
        <p:spPr>
          <a:xfrm>
            <a:off x="771927" y="236483"/>
            <a:ext cx="8596668" cy="1320800"/>
          </a:xfrm>
        </p:spPr>
        <p:txBody>
          <a:bodyPr/>
          <a:lstStyle/>
          <a:p>
            <a:r>
              <a:rPr lang="en-US" dirty="0"/>
              <a:t>Building a Capabilities Statement (Cont.)</a:t>
            </a:r>
          </a:p>
        </p:txBody>
      </p:sp>
      <p:sp>
        <p:nvSpPr>
          <p:cNvPr id="3" name="Content Placeholder 2">
            <a:extLst>
              <a:ext uri="{FF2B5EF4-FFF2-40B4-BE49-F238E27FC236}">
                <a16:creationId xmlns:a16="http://schemas.microsoft.com/office/drawing/2014/main" id="{E175364F-FB70-466B-BB19-726FA0D711FE}"/>
              </a:ext>
            </a:extLst>
          </p:cNvPr>
          <p:cNvSpPr>
            <a:spLocks noGrp="1"/>
          </p:cNvSpPr>
          <p:nvPr>
            <p:ph idx="1"/>
          </p:nvPr>
        </p:nvSpPr>
        <p:spPr>
          <a:xfrm>
            <a:off x="887541" y="1762995"/>
            <a:ext cx="8968014" cy="4858521"/>
          </a:xfrm>
        </p:spPr>
        <p:txBody>
          <a:bodyPr>
            <a:normAutofit fontScale="77500" lnSpcReduction="20000"/>
          </a:bodyPr>
          <a:lstStyle/>
          <a:p>
            <a:pPr lvl="0"/>
            <a:r>
              <a:rPr lang="en-US" sz="3100" dirty="0">
                <a:solidFill>
                  <a:schemeClr val="tx1"/>
                </a:solidFill>
              </a:rPr>
              <a:t>Things to remember regarding your Capabilities Statement:</a:t>
            </a:r>
          </a:p>
          <a:p>
            <a:pPr marL="630238" lvl="0" indent="-284163">
              <a:buFont typeface="Wingdings" panose="05000000000000000000" pitchFamily="2" charset="2"/>
              <a:buChar char="Ø"/>
            </a:pPr>
            <a:r>
              <a:rPr lang="en-US" sz="3100" dirty="0">
                <a:solidFill>
                  <a:schemeClr val="tx1"/>
                </a:solidFill>
              </a:rPr>
              <a:t>Include your contact information and contractor license number. </a:t>
            </a:r>
          </a:p>
          <a:p>
            <a:pPr marL="630238" lvl="0" indent="-284163">
              <a:buFont typeface="Wingdings" panose="05000000000000000000" pitchFamily="2" charset="2"/>
              <a:buChar char="Ø"/>
            </a:pPr>
            <a:r>
              <a:rPr lang="en-US" sz="3100" dirty="0">
                <a:solidFill>
                  <a:schemeClr val="tx1"/>
                </a:solidFill>
              </a:rPr>
              <a:t>List your Dun and Bradstreet number (DUNS).  It will show you have the ability to do federal jobs.</a:t>
            </a:r>
          </a:p>
          <a:p>
            <a:pPr marL="630238" lvl="0" indent="-284163">
              <a:buFont typeface="Wingdings" panose="05000000000000000000" pitchFamily="2" charset="2"/>
              <a:buChar char="Ø"/>
            </a:pPr>
            <a:r>
              <a:rPr lang="en-US" sz="3100" dirty="0">
                <a:solidFill>
                  <a:schemeClr val="tx1"/>
                </a:solidFill>
              </a:rPr>
              <a:t>List the services you offer in short descriptive phrases (for example, asphalt paving).  Include the NAICS codes. </a:t>
            </a:r>
          </a:p>
          <a:p>
            <a:pPr marL="630238" lvl="0" indent="-284163">
              <a:buFont typeface="Wingdings" panose="05000000000000000000" pitchFamily="2" charset="2"/>
              <a:buChar char="Ø"/>
            </a:pPr>
            <a:r>
              <a:rPr lang="en-US" sz="3100" dirty="0">
                <a:solidFill>
                  <a:schemeClr val="tx1"/>
                </a:solidFill>
              </a:rPr>
              <a:t>State your bonding capacity and insurance. </a:t>
            </a:r>
          </a:p>
          <a:p>
            <a:pPr marL="630238" indent="-284163">
              <a:buFont typeface="Wingdings" panose="05000000000000000000" pitchFamily="2" charset="2"/>
              <a:buChar char="Ø"/>
            </a:pPr>
            <a:r>
              <a:rPr lang="en-US" sz="3100" dirty="0">
                <a:solidFill>
                  <a:schemeClr val="tx1"/>
                </a:solidFill>
              </a:rPr>
              <a:t>You should submit your capability sheet to primes when you submit your bid. </a:t>
            </a:r>
          </a:p>
          <a:p>
            <a:pPr marL="630238" indent="-284163">
              <a:buFont typeface="Wingdings" panose="05000000000000000000" pitchFamily="2" charset="2"/>
              <a:buChar char="Ø"/>
            </a:pPr>
            <a:r>
              <a:rPr lang="en-US" sz="3100" dirty="0">
                <a:solidFill>
                  <a:schemeClr val="tx1"/>
                </a:solidFill>
              </a:rPr>
              <a:t>If invited to interview, prepare and practice! Identify your firm’s strengths and what differentiates you from the rest. Demonstrate your value!</a:t>
            </a:r>
          </a:p>
          <a:p>
            <a:endParaRPr lang="en-US" dirty="0"/>
          </a:p>
        </p:txBody>
      </p:sp>
      <p:sp>
        <p:nvSpPr>
          <p:cNvPr id="4" name="Slide Number Placeholder 3">
            <a:extLst>
              <a:ext uri="{FF2B5EF4-FFF2-40B4-BE49-F238E27FC236}">
                <a16:creationId xmlns:a16="http://schemas.microsoft.com/office/drawing/2014/main" id="{655C1AB0-020C-4EC4-9A6E-297A3AB921E1}"/>
              </a:ext>
            </a:extLst>
          </p:cNvPr>
          <p:cNvSpPr>
            <a:spLocks noGrp="1"/>
          </p:cNvSpPr>
          <p:nvPr>
            <p:ph type="sldNum" sz="quarter" idx="12"/>
          </p:nvPr>
        </p:nvSpPr>
        <p:spPr>
          <a:xfrm>
            <a:off x="8420334" y="6256391"/>
            <a:ext cx="683339" cy="365125"/>
          </a:xfrm>
        </p:spPr>
        <p:txBody>
          <a:bodyPr/>
          <a:lstStyle/>
          <a:p>
            <a:fld id="{EE93658D-6192-42D3-A4D3-D2135775CAB6}" type="slidenum">
              <a:rPr lang="en-US" smtClean="0"/>
              <a:t>44</a:t>
            </a:fld>
            <a:endParaRPr lang="en-US" dirty="0"/>
          </a:p>
        </p:txBody>
      </p:sp>
      <p:pic>
        <p:nvPicPr>
          <p:cNvPr id="5" name="Shape 67" descr="Shape 67">
            <a:extLst>
              <a:ext uri="{FF2B5EF4-FFF2-40B4-BE49-F238E27FC236}">
                <a16:creationId xmlns:a16="http://schemas.microsoft.com/office/drawing/2014/main" id="{F714DC45-C7E6-4AE7-9505-85DF22621097}"/>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1609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722091"/>
            <a:ext cx="8596668" cy="1324113"/>
          </a:xfrm>
        </p:spPr>
        <p:txBody>
          <a:bodyPr/>
          <a:lstStyle/>
          <a:p>
            <a:r>
              <a:rPr lang="en-US" dirty="0"/>
              <a:t>NDOT Mentor-Protégé Program</a:t>
            </a:r>
          </a:p>
        </p:txBody>
      </p:sp>
      <p:sp>
        <p:nvSpPr>
          <p:cNvPr id="3" name="Content Placeholder 2"/>
          <p:cNvSpPr>
            <a:spLocks noGrp="1"/>
          </p:cNvSpPr>
          <p:nvPr>
            <p:ph idx="1"/>
          </p:nvPr>
        </p:nvSpPr>
        <p:spPr>
          <a:xfrm>
            <a:off x="677334" y="1520687"/>
            <a:ext cx="8596668" cy="4520675"/>
          </a:xfrm>
        </p:spPr>
        <p:txBody>
          <a:bodyPr/>
          <a:lstStyle/>
          <a:p>
            <a:pPr>
              <a:buFont typeface="Wingdings" panose="05000000000000000000" pitchFamily="2" charset="2"/>
              <a:buChar char="Ø"/>
            </a:pPr>
            <a:r>
              <a:rPr lang="en-US" sz="2400" dirty="0">
                <a:solidFill>
                  <a:schemeClr val="tx1"/>
                </a:solidFill>
              </a:rPr>
              <a:t>NDOT started its Mentor-Protégé Program to provide DBEs the help they need to build their businesses and successfully compete for work in transportation-related contracts.</a:t>
            </a:r>
          </a:p>
          <a:p>
            <a:pPr>
              <a:buFont typeface="Wingdings" panose="05000000000000000000" pitchFamily="2" charset="2"/>
              <a:buChar char="Ø"/>
            </a:pPr>
            <a:r>
              <a:rPr lang="en-US" sz="2400" dirty="0">
                <a:solidFill>
                  <a:schemeClr val="tx1"/>
                </a:solidFill>
              </a:rPr>
              <a:t>By working with experienced prime consultants and contractors (“Mentors”) on NDOT projects, DBEs (“Protégés”) can learn how to run their companies more efficiently and submit more competitive bids and qualifications for contracts outside the program.</a:t>
            </a:r>
          </a:p>
          <a:p>
            <a:pPr marL="0" indent="0">
              <a:buNone/>
            </a:pPr>
            <a:endParaRPr lang="en-US" sz="24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45</a:t>
            </a:fld>
            <a:endParaRPr lang="en-US"/>
          </a:p>
        </p:txBody>
      </p:sp>
      <p:pic>
        <p:nvPicPr>
          <p:cNvPr id="7" name="Shape 67" descr="Shape 67">
            <a:extLst>
              <a:ext uri="{FF2B5EF4-FFF2-40B4-BE49-F238E27FC236}">
                <a16:creationId xmlns:a16="http://schemas.microsoft.com/office/drawing/2014/main" id="{C65DB48A-F4B1-4A93-AC0E-2332F5C361EC}"/>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90151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673652"/>
            <a:ext cx="8596668" cy="1320800"/>
          </a:xfrm>
        </p:spPr>
        <p:txBody>
          <a:bodyPr/>
          <a:lstStyle/>
          <a:p>
            <a:r>
              <a:rPr lang="en-US" dirty="0"/>
              <a:t>NDOT Mentor-Protégé Program</a:t>
            </a:r>
          </a:p>
        </p:txBody>
      </p:sp>
      <p:sp>
        <p:nvSpPr>
          <p:cNvPr id="3" name="Content Placeholder 2"/>
          <p:cNvSpPr>
            <a:spLocks noGrp="1"/>
          </p:cNvSpPr>
          <p:nvPr>
            <p:ph idx="1"/>
          </p:nvPr>
        </p:nvSpPr>
        <p:spPr>
          <a:xfrm>
            <a:off x="665921" y="1334052"/>
            <a:ext cx="8439115" cy="4110962"/>
          </a:xfrm>
        </p:spPr>
        <p:txBody>
          <a:bodyPr>
            <a:normAutofit lnSpcReduction="10000"/>
          </a:bodyPr>
          <a:lstStyle/>
          <a:p>
            <a:pPr marL="0" indent="0">
              <a:buNone/>
            </a:pPr>
            <a:r>
              <a:rPr lang="en-US" sz="2400" b="1" dirty="0"/>
              <a:t>WHAT’S IN IT FOR ME?</a:t>
            </a:r>
          </a:p>
          <a:p>
            <a:pPr>
              <a:buFont typeface="Wingdings" panose="05000000000000000000" pitchFamily="2" charset="2"/>
              <a:buChar char="Ø"/>
            </a:pPr>
            <a:r>
              <a:rPr lang="en-US" sz="2400" dirty="0">
                <a:solidFill>
                  <a:schemeClr val="tx1"/>
                </a:solidFill>
              </a:rPr>
              <a:t>The Mentor/Protégé Program is designed to increase the statewide capacity and availability of DBEs and help the prime consultant or contractor develop relationships that foster DBE participation on projects.</a:t>
            </a:r>
          </a:p>
          <a:p>
            <a:pPr>
              <a:buFont typeface="Wingdings" panose="05000000000000000000" pitchFamily="2" charset="2"/>
              <a:buChar char="Ø"/>
            </a:pPr>
            <a:r>
              <a:rPr lang="en-US" sz="2400" dirty="0">
                <a:solidFill>
                  <a:schemeClr val="tx1"/>
                </a:solidFill>
              </a:rPr>
              <a:t>Mentors are able to “pass on” what they have learned about business and DBEs receive assistance to foster their business development.</a:t>
            </a:r>
          </a:p>
          <a:p>
            <a:pPr>
              <a:buFont typeface="Wingdings" panose="05000000000000000000" pitchFamily="2" charset="2"/>
              <a:buChar char="Ø"/>
            </a:pPr>
            <a:r>
              <a:rPr lang="en-US" sz="2400" dirty="0">
                <a:solidFill>
                  <a:schemeClr val="tx1"/>
                </a:solidFill>
              </a:rPr>
              <a:t>Although a contractual relationship is not required for the program, the Mentor/Protégé team does sometimes work together on projects.</a:t>
            </a:r>
          </a:p>
          <a:p>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46</a:t>
            </a:fld>
            <a:endParaRPr lang="en-US"/>
          </a:p>
        </p:txBody>
      </p:sp>
      <p:pic>
        <p:nvPicPr>
          <p:cNvPr id="7" name="Shape 67" descr="Shape 67">
            <a:extLst>
              <a:ext uri="{FF2B5EF4-FFF2-40B4-BE49-F238E27FC236}">
                <a16:creationId xmlns:a16="http://schemas.microsoft.com/office/drawing/2014/main" id="{FB3275D9-3D57-425F-921A-567DA2CE95B2}"/>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687654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758463"/>
            <a:ext cx="8786985" cy="722243"/>
          </a:xfrm>
        </p:spPr>
        <p:txBody>
          <a:bodyPr/>
          <a:lstStyle/>
          <a:p>
            <a:r>
              <a:rPr lang="en-US" dirty="0"/>
              <a:t>NDOT Mentor-Protégé Program</a:t>
            </a:r>
          </a:p>
        </p:txBody>
      </p:sp>
      <p:sp>
        <p:nvSpPr>
          <p:cNvPr id="3" name="Content Placeholder 2"/>
          <p:cNvSpPr>
            <a:spLocks noGrp="1"/>
          </p:cNvSpPr>
          <p:nvPr>
            <p:ph idx="1"/>
          </p:nvPr>
        </p:nvSpPr>
        <p:spPr>
          <a:xfrm>
            <a:off x="576470" y="1480930"/>
            <a:ext cx="9640955" cy="4560208"/>
          </a:xfrm>
        </p:spPr>
        <p:txBody>
          <a:bodyPr/>
          <a:lstStyle/>
          <a:p>
            <a:pPr marL="0" indent="0">
              <a:buNone/>
            </a:pPr>
            <a:r>
              <a:rPr lang="en-US" sz="2400" b="1" dirty="0"/>
              <a:t>COMMON TYPES OF ASSISTANCE</a:t>
            </a:r>
          </a:p>
          <a:p>
            <a:pPr marL="0" indent="0">
              <a:buNone/>
            </a:pPr>
            <a:r>
              <a:rPr lang="en-US" sz="2400" dirty="0"/>
              <a:t>Assistance could include, but are not limited to the following: </a:t>
            </a:r>
          </a:p>
          <a:p>
            <a:pPr lvl="2">
              <a:buFont typeface="Wingdings" panose="05000000000000000000" pitchFamily="2" charset="2"/>
              <a:buChar char="Ø"/>
            </a:pPr>
            <a:r>
              <a:rPr lang="en-US" sz="2400" dirty="0"/>
              <a:t>General business management </a:t>
            </a:r>
          </a:p>
          <a:p>
            <a:pPr lvl="2">
              <a:buFont typeface="Wingdings" panose="05000000000000000000" pitchFamily="2" charset="2"/>
              <a:buChar char="Ø"/>
            </a:pPr>
            <a:r>
              <a:rPr lang="en-US" sz="2400" dirty="0"/>
              <a:t>Financial administration </a:t>
            </a:r>
          </a:p>
          <a:p>
            <a:pPr lvl="2">
              <a:buFont typeface="Wingdings" panose="05000000000000000000" pitchFamily="2" charset="2"/>
              <a:buChar char="Ø"/>
            </a:pPr>
            <a:r>
              <a:rPr lang="en-US" sz="2400" dirty="0"/>
              <a:t>Insurance and bond readiness</a:t>
            </a:r>
          </a:p>
          <a:p>
            <a:pPr lvl="2">
              <a:buFont typeface="Wingdings" panose="05000000000000000000" pitchFamily="2" charset="2"/>
              <a:buChar char="Ø"/>
            </a:pPr>
            <a:r>
              <a:rPr lang="en-US" sz="2400" dirty="0"/>
              <a:t>Website development</a:t>
            </a:r>
          </a:p>
          <a:p>
            <a:pPr lvl="2">
              <a:buFont typeface="Wingdings" panose="05000000000000000000" pitchFamily="2" charset="2"/>
              <a:buChar char="Ø"/>
            </a:pPr>
            <a:r>
              <a:rPr lang="en-US" sz="2400" dirty="0"/>
              <a:t>Business development/marketing</a:t>
            </a:r>
          </a:p>
          <a:p>
            <a:pPr lvl="1">
              <a:buFont typeface="Wingdings" panose="05000000000000000000" pitchFamily="2" charset="2"/>
              <a:buChar char="Ø"/>
            </a:pPr>
            <a:endParaRPr lang="en-US" dirty="0"/>
          </a:p>
          <a:p>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47</a:t>
            </a:fld>
            <a:endParaRPr lang="en-US" dirty="0"/>
          </a:p>
        </p:txBody>
      </p:sp>
      <p:pic>
        <p:nvPicPr>
          <p:cNvPr id="7" name="Shape 67" descr="Shape 67">
            <a:extLst>
              <a:ext uri="{FF2B5EF4-FFF2-40B4-BE49-F238E27FC236}">
                <a16:creationId xmlns:a16="http://schemas.microsoft.com/office/drawing/2014/main" id="{8A219519-C44D-4063-AA6E-56CD96C84216}"/>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445915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872C-2881-482C-869C-65C6F878B750}"/>
              </a:ext>
            </a:extLst>
          </p:cNvPr>
          <p:cNvSpPr>
            <a:spLocks noGrp="1"/>
          </p:cNvSpPr>
          <p:nvPr>
            <p:ph type="title"/>
          </p:nvPr>
        </p:nvSpPr>
        <p:spPr/>
        <p:txBody>
          <a:bodyPr/>
          <a:lstStyle/>
          <a:p>
            <a:r>
              <a:rPr lang="en-US" dirty="0"/>
              <a:t>Network and Building Solid Relationships</a:t>
            </a:r>
          </a:p>
        </p:txBody>
      </p:sp>
      <p:sp>
        <p:nvSpPr>
          <p:cNvPr id="3" name="Content Placeholder 2">
            <a:extLst>
              <a:ext uri="{FF2B5EF4-FFF2-40B4-BE49-F238E27FC236}">
                <a16:creationId xmlns:a16="http://schemas.microsoft.com/office/drawing/2014/main" id="{0A1504A4-241E-4710-AED9-DA399019BBD3}"/>
              </a:ext>
            </a:extLst>
          </p:cNvPr>
          <p:cNvSpPr>
            <a:spLocks noGrp="1"/>
          </p:cNvSpPr>
          <p:nvPr>
            <p:ph idx="1"/>
          </p:nvPr>
        </p:nvSpPr>
        <p:spPr>
          <a:xfrm>
            <a:off x="677334" y="1386899"/>
            <a:ext cx="8596668" cy="4837025"/>
          </a:xfrm>
        </p:spPr>
        <p:txBody>
          <a:bodyPr>
            <a:normAutofit fontScale="92500" lnSpcReduction="10000"/>
          </a:bodyPr>
          <a:lstStyle/>
          <a:p>
            <a:pPr marL="0" indent="0">
              <a:spcBef>
                <a:spcPts val="1200"/>
              </a:spcBef>
              <a:buNone/>
            </a:pPr>
            <a:r>
              <a:rPr lang="en-US" sz="2600" b="1" dirty="0">
                <a:solidFill>
                  <a:schemeClr val="tx1"/>
                </a:solidFill>
              </a:rPr>
              <a:t>Why is networking and building solid business relationships important?</a:t>
            </a:r>
          </a:p>
          <a:p>
            <a:pPr>
              <a:spcBef>
                <a:spcPts val="1200"/>
              </a:spcBef>
              <a:buFont typeface="Wingdings" panose="05000000000000000000" pitchFamily="2" charset="2"/>
              <a:buChar char="Ø"/>
            </a:pPr>
            <a:r>
              <a:rPr lang="en-US" sz="2600" dirty="0">
                <a:solidFill>
                  <a:schemeClr val="tx1"/>
                </a:solidFill>
              </a:rPr>
              <a:t>Most business owners prefer to do business with companies they know, with solid reputations in the community, and those that will bring value to the contract.</a:t>
            </a:r>
          </a:p>
          <a:p>
            <a:pPr>
              <a:spcBef>
                <a:spcPts val="1200"/>
              </a:spcBef>
              <a:buFont typeface="Wingdings" panose="05000000000000000000" pitchFamily="2" charset="2"/>
              <a:buChar char="Ø"/>
            </a:pPr>
            <a:r>
              <a:rPr lang="en-US" sz="2600" dirty="0">
                <a:solidFill>
                  <a:schemeClr val="tx1"/>
                </a:solidFill>
              </a:rPr>
              <a:t>Building relationships builds trust and familiarity and networking builds relationships.</a:t>
            </a:r>
          </a:p>
          <a:p>
            <a:pPr>
              <a:spcBef>
                <a:spcPts val="1200"/>
              </a:spcBef>
              <a:buFont typeface="Wingdings" panose="05000000000000000000" pitchFamily="2" charset="2"/>
              <a:buChar char="Ø"/>
            </a:pPr>
            <a:r>
              <a:rPr lang="en-US" sz="2600" dirty="0">
                <a:solidFill>
                  <a:schemeClr val="tx1"/>
                </a:solidFill>
              </a:rPr>
              <a:t>You can connect with other businesses.  Some are competitors but almost all are potential partners.  The more you  connect, the more information about other companies you will have which will help you to know more about business in the area.</a:t>
            </a:r>
          </a:p>
          <a:p>
            <a:pPr>
              <a:spcBef>
                <a:spcPts val="1200"/>
              </a:spcBef>
              <a:buFont typeface="Wingdings" panose="05000000000000000000" pitchFamily="2" charset="2"/>
              <a:buChar char="Ø"/>
            </a:pPr>
            <a:endParaRPr lang="en-US" sz="2600" dirty="0">
              <a:solidFill>
                <a:schemeClr val="tx1"/>
              </a:solidFill>
            </a:endParaRPr>
          </a:p>
          <a:p>
            <a:pPr>
              <a:spcBef>
                <a:spcPts val="1200"/>
              </a:spcBef>
              <a:buFont typeface="Wingdings" panose="05000000000000000000" pitchFamily="2" charset="2"/>
              <a:buChar char="Ø"/>
            </a:pPr>
            <a:endParaRPr lang="en-US" sz="26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F58561B2-A51F-4319-A58A-EFDD62F331E5}"/>
              </a:ext>
            </a:extLst>
          </p:cNvPr>
          <p:cNvSpPr>
            <a:spLocks noGrp="1"/>
          </p:cNvSpPr>
          <p:nvPr>
            <p:ph type="sldNum" sz="quarter" idx="12"/>
          </p:nvPr>
        </p:nvSpPr>
        <p:spPr/>
        <p:txBody>
          <a:bodyPr/>
          <a:lstStyle/>
          <a:p>
            <a:fld id="{EE93658D-6192-42D3-A4D3-D2135775CAB6}" type="slidenum">
              <a:rPr lang="en-US" smtClean="0"/>
              <a:t>48</a:t>
            </a:fld>
            <a:endParaRPr lang="en-US"/>
          </a:p>
        </p:txBody>
      </p:sp>
      <p:pic>
        <p:nvPicPr>
          <p:cNvPr id="5" name="Shape 67" descr="Shape 67">
            <a:extLst>
              <a:ext uri="{FF2B5EF4-FFF2-40B4-BE49-F238E27FC236}">
                <a16:creationId xmlns:a16="http://schemas.microsoft.com/office/drawing/2014/main" id="{DC8A84EE-9C2D-487A-A1B8-506EB8BB5144}"/>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535142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1CC9-6279-4348-BF98-C044E11BA1A6}"/>
              </a:ext>
            </a:extLst>
          </p:cNvPr>
          <p:cNvSpPr>
            <a:spLocks noGrp="1"/>
          </p:cNvSpPr>
          <p:nvPr>
            <p:ph type="title"/>
          </p:nvPr>
        </p:nvSpPr>
        <p:spPr>
          <a:xfrm>
            <a:off x="335664" y="451513"/>
            <a:ext cx="8596668" cy="1320800"/>
          </a:xfrm>
        </p:spPr>
        <p:txBody>
          <a:bodyPr>
            <a:normAutofit fontScale="90000"/>
          </a:bodyPr>
          <a:lstStyle/>
          <a:p>
            <a:r>
              <a:rPr lang="en-US" dirty="0"/>
              <a:t>Network and Building Solid Relationships</a:t>
            </a:r>
            <a:br>
              <a:rPr lang="en-US" dirty="0"/>
            </a:br>
            <a:r>
              <a:rPr lang="en-US" dirty="0"/>
              <a:t>(Continued)</a:t>
            </a:r>
            <a:br>
              <a:rPr lang="en-US" dirty="0"/>
            </a:br>
            <a:endParaRPr lang="en-US" dirty="0"/>
          </a:p>
        </p:txBody>
      </p:sp>
      <p:sp>
        <p:nvSpPr>
          <p:cNvPr id="3" name="Content Placeholder 2">
            <a:extLst>
              <a:ext uri="{FF2B5EF4-FFF2-40B4-BE49-F238E27FC236}">
                <a16:creationId xmlns:a16="http://schemas.microsoft.com/office/drawing/2014/main" id="{275E6A84-8EA4-438C-B47F-D3A9B8214A9C}"/>
              </a:ext>
            </a:extLst>
          </p:cNvPr>
          <p:cNvSpPr>
            <a:spLocks noGrp="1"/>
          </p:cNvSpPr>
          <p:nvPr>
            <p:ph idx="1"/>
          </p:nvPr>
        </p:nvSpPr>
        <p:spPr>
          <a:xfrm>
            <a:off x="778342" y="1871554"/>
            <a:ext cx="7711311" cy="4986446"/>
          </a:xfrm>
        </p:spPr>
        <p:txBody>
          <a:bodyPr>
            <a:noAutofit/>
          </a:bodyPr>
          <a:lstStyle/>
          <a:p>
            <a:pPr>
              <a:spcBef>
                <a:spcPts val="0"/>
              </a:spcBef>
              <a:spcAft>
                <a:spcPts val="1200"/>
              </a:spcAft>
            </a:pPr>
            <a:r>
              <a:rPr lang="en-US" sz="2400" dirty="0"/>
              <a:t>Working on positive business relationships is key in building a solid business and is a “best” management practice because it:</a:t>
            </a:r>
          </a:p>
          <a:p>
            <a:pPr marL="682625" indent="-336550">
              <a:spcBef>
                <a:spcPts val="1200"/>
              </a:spcBef>
              <a:buFont typeface="Wingdings" panose="05000000000000000000" pitchFamily="2" charset="2"/>
              <a:buChar char="Ø"/>
            </a:pPr>
            <a:r>
              <a:rPr lang="en-US" sz="2400" dirty="0"/>
              <a:t>Increases effective communications</a:t>
            </a:r>
          </a:p>
          <a:p>
            <a:pPr marL="682625" indent="-336550">
              <a:spcBef>
                <a:spcPts val="1200"/>
              </a:spcBef>
              <a:buFont typeface="Wingdings" panose="05000000000000000000" pitchFamily="2" charset="2"/>
              <a:buChar char="Ø"/>
            </a:pPr>
            <a:r>
              <a:rPr lang="en-US" sz="2400" dirty="0"/>
              <a:t>Breaks down barriers to effective communications</a:t>
            </a:r>
          </a:p>
          <a:p>
            <a:pPr marL="682625" indent="-336550">
              <a:spcBef>
                <a:spcPts val="1200"/>
              </a:spcBef>
              <a:buFont typeface="Wingdings" panose="05000000000000000000" pitchFamily="2" charset="2"/>
              <a:buChar char="Ø"/>
            </a:pPr>
            <a:r>
              <a:rPr lang="en-US" sz="2400" dirty="0"/>
              <a:t>Increases network effectiveness and vitality</a:t>
            </a:r>
          </a:p>
          <a:p>
            <a:pPr marL="682625" indent="-336550">
              <a:spcBef>
                <a:spcPts val="1200"/>
              </a:spcBef>
              <a:buFont typeface="Wingdings" panose="05000000000000000000" pitchFamily="2" charset="2"/>
              <a:buChar char="Ø"/>
            </a:pPr>
            <a:r>
              <a:rPr lang="en-US" sz="2400" dirty="0"/>
              <a:t>Builds bridges to agreements and concessions</a:t>
            </a:r>
          </a:p>
        </p:txBody>
      </p:sp>
      <p:sp>
        <p:nvSpPr>
          <p:cNvPr id="4" name="Slide Number Placeholder 3">
            <a:extLst>
              <a:ext uri="{FF2B5EF4-FFF2-40B4-BE49-F238E27FC236}">
                <a16:creationId xmlns:a16="http://schemas.microsoft.com/office/drawing/2014/main" id="{EB441042-6354-4DF4-B1EB-31400F511CC1}"/>
              </a:ext>
            </a:extLst>
          </p:cNvPr>
          <p:cNvSpPr>
            <a:spLocks noGrp="1"/>
          </p:cNvSpPr>
          <p:nvPr>
            <p:ph type="sldNum" sz="quarter" idx="12"/>
          </p:nvPr>
        </p:nvSpPr>
        <p:spPr/>
        <p:txBody>
          <a:bodyPr/>
          <a:lstStyle/>
          <a:p>
            <a:fld id="{EE93658D-6192-42D3-A4D3-D2135775CAB6}" type="slidenum">
              <a:rPr lang="en-US" smtClean="0"/>
              <a:t>49</a:t>
            </a:fld>
            <a:endParaRPr lang="en-US"/>
          </a:p>
        </p:txBody>
      </p:sp>
      <p:pic>
        <p:nvPicPr>
          <p:cNvPr id="5" name="Shape 67" descr="Shape 67">
            <a:extLst>
              <a:ext uri="{FF2B5EF4-FFF2-40B4-BE49-F238E27FC236}">
                <a16:creationId xmlns:a16="http://schemas.microsoft.com/office/drawing/2014/main" id="{C6375052-FF66-4508-A7DD-C3F3228DD239}"/>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18823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F269-ED95-4F97-87CD-8F6261D9077C}"/>
              </a:ext>
            </a:extLst>
          </p:cNvPr>
          <p:cNvSpPr>
            <a:spLocks noGrp="1"/>
          </p:cNvSpPr>
          <p:nvPr>
            <p:ph type="title"/>
          </p:nvPr>
        </p:nvSpPr>
        <p:spPr>
          <a:xfrm>
            <a:off x="677334" y="451513"/>
            <a:ext cx="8596668" cy="924910"/>
          </a:xfrm>
        </p:spPr>
        <p:txBody>
          <a:bodyPr/>
          <a:lstStyle/>
          <a:p>
            <a:r>
              <a:rPr lang="en-US" dirty="0">
                <a:solidFill>
                  <a:srgbClr val="0070C0"/>
                </a:solidFill>
              </a:rPr>
              <a:t>Contents</a:t>
            </a:r>
          </a:p>
        </p:txBody>
      </p:sp>
      <p:sp>
        <p:nvSpPr>
          <p:cNvPr id="3" name="Text Placeholder 2">
            <a:extLst>
              <a:ext uri="{FF2B5EF4-FFF2-40B4-BE49-F238E27FC236}">
                <a16:creationId xmlns:a16="http://schemas.microsoft.com/office/drawing/2014/main" id="{5091668D-76F6-4A96-B4EE-B082569F4845}"/>
              </a:ext>
            </a:extLst>
          </p:cNvPr>
          <p:cNvSpPr>
            <a:spLocks noGrp="1"/>
          </p:cNvSpPr>
          <p:nvPr>
            <p:ph type="body" idx="1"/>
          </p:nvPr>
        </p:nvSpPr>
        <p:spPr>
          <a:xfrm>
            <a:off x="985618" y="2398986"/>
            <a:ext cx="8596668" cy="1429407"/>
          </a:xfrm>
        </p:spPr>
        <p:txBody>
          <a:bodyPr>
            <a:noAutofit/>
          </a:bodyPr>
          <a:lstStyle/>
          <a:p>
            <a:pPr>
              <a:spcBef>
                <a:spcPts val="1200"/>
              </a:spcBef>
            </a:pPr>
            <a:r>
              <a:rPr lang="en-US" sz="2400" dirty="0">
                <a:solidFill>
                  <a:schemeClr val="tx1"/>
                </a:solidFill>
              </a:rPr>
              <a:t>Part 1 – Information about the DBE (USDOT) Program</a:t>
            </a:r>
          </a:p>
          <a:p>
            <a:pPr>
              <a:spcBef>
                <a:spcPts val="1200"/>
              </a:spcBef>
            </a:pPr>
            <a:r>
              <a:rPr lang="en-US" sz="2400" dirty="0">
                <a:solidFill>
                  <a:schemeClr val="tx1"/>
                </a:solidFill>
              </a:rPr>
              <a:t>Part 2 – Some information about the governing regulations</a:t>
            </a:r>
          </a:p>
          <a:p>
            <a:pPr>
              <a:spcBef>
                <a:spcPts val="1200"/>
              </a:spcBef>
            </a:pPr>
            <a:r>
              <a:rPr lang="en-US" sz="2400" dirty="0">
                <a:solidFill>
                  <a:schemeClr val="tx1"/>
                </a:solidFill>
              </a:rPr>
              <a:t>Part 3 – DBE Supportive Services</a:t>
            </a:r>
          </a:p>
          <a:p>
            <a:pPr>
              <a:spcBef>
                <a:spcPts val="1200"/>
              </a:spcBef>
            </a:pPr>
            <a:r>
              <a:rPr lang="en-US" sz="2400" dirty="0">
                <a:solidFill>
                  <a:schemeClr val="tx1"/>
                </a:solidFill>
              </a:rPr>
              <a:t>Part 4 – Doing Business</a:t>
            </a:r>
          </a:p>
          <a:p>
            <a:pPr>
              <a:spcBef>
                <a:spcPts val="1200"/>
              </a:spcBef>
            </a:pPr>
            <a:r>
              <a:rPr lang="en-US" sz="2400" dirty="0">
                <a:solidFill>
                  <a:schemeClr val="tx1"/>
                </a:solidFill>
              </a:rPr>
              <a:t>Part 5 – NDOT External Civil Rights Division</a:t>
            </a:r>
          </a:p>
        </p:txBody>
      </p:sp>
      <p:sp>
        <p:nvSpPr>
          <p:cNvPr id="4" name="Slide Number Placeholder 3">
            <a:extLst>
              <a:ext uri="{FF2B5EF4-FFF2-40B4-BE49-F238E27FC236}">
                <a16:creationId xmlns:a16="http://schemas.microsoft.com/office/drawing/2014/main" id="{E82B4F82-7EB1-480F-9C4B-141885AAA7E3}"/>
              </a:ext>
            </a:extLst>
          </p:cNvPr>
          <p:cNvSpPr>
            <a:spLocks noGrp="1"/>
          </p:cNvSpPr>
          <p:nvPr>
            <p:ph type="sldNum" sz="quarter" idx="12"/>
          </p:nvPr>
        </p:nvSpPr>
        <p:spPr/>
        <p:txBody>
          <a:bodyPr/>
          <a:lstStyle/>
          <a:p>
            <a:fld id="{EE93658D-6192-42D3-A4D3-D2135775CAB6}" type="slidenum">
              <a:rPr lang="en-US" smtClean="0"/>
              <a:t>5</a:t>
            </a:fld>
            <a:endParaRPr lang="en-US" dirty="0"/>
          </a:p>
        </p:txBody>
      </p:sp>
      <p:pic>
        <p:nvPicPr>
          <p:cNvPr id="6" name="Shape 67" descr="Shape 67">
            <a:extLst>
              <a:ext uri="{FF2B5EF4-FFF2-40B4-BE49-F238E27FC236}">
                <a16:creationId xmlns:a16="http://schemas.microsoft.com/office/drawing/2014/main" id="{854F04E0-FD3E-4630-B4EA-2353D49F6B9D}"/>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96741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276F-3203-46EB-AE65-0B20B7DC55F7}"/>
              </a:ext>
            </a:extLst>
          </p:cNvPr>
          <p:cNvSpPr>
            <a:spLocks noGrp="1"/>
          </p:cNvSpPr>
          <p:nvPr>
            <p:ph type="title"/>
          </p:nvPr>
        </p:nvSpPr>
        <p:spPr/>
        <p:txBody>
          <a:bodyPr/>
          <a:lstStyle/>
          <a:p>
            <a:r>
              <a:rPr lang="en-US" dirty="0"/>
              <a:t>Network and Building Solid Relationships</a:t>
            </a:r>
            <a:br>
              <a:rPr lang="en-US" dirty="0"/>
            </a:br>
            <a:r>
              <a:rPr lang="en-US" dirty="0"/>
              <a:t>(Continued)</a:t>
            </a:r>
          </a:p>
        </p:txBody>
      </p:sp>
      <p:sp>
        <p:nvSpPr>
          <p:cNvPr id="3" name="Content Placeholder 2">
            <a:extLst>
              <a:ext uri="{FF2B5EF4-FFF2-40B4-BE49-F238E27FC236}">
                <a16:creationId xmlns:a16="http://schemas.microsoft.com/office/drawing/2014/main" id="{03AE9FFF-AFB7-411F-921E-66CAD9D303C4}"/>
              </a:ext>
            </a:extLst>
          </p:cNvPr>
          <p:cNvSpPr>
            <a:spLocks noGrp="1"/>
          </p:cNvSpPr>
          <p:nvPr>
            <p:ph idx="1"/>
          </p:nvPr>
        </p:nvSpPr>
        <p:spPr/>
        <p:txBody>
          <a:bodyPr/>
          <a:lstStyle/>
          <a:p>
            <a:pPr marL="682625" indent="-336550">
              <a:spcBef>
                <a:spcPts val="1200"/>
              </a:spcBef>
              <a:buFont typeface="Wingdings" panose="05000000000000000000" pitchFamily="2" charset="2"/>
              <a:buChar char="Ø"/>
            </a:pPr>
            <a:r>
              <a:rPr lang="en-US" sz="2400" dirty="0">
                <a:solidFill>
                  <a:schemeClr val="tx1"/>
                </a:solidFill>
              </a:rPr>
              <a:t>Increases the prospect of better and more business partnerships.</a:t>
            </a:r>
          </a:p>
          <a:p>
            <a:pPr marL="682625" indent="-336550">
              <a:spcBef>
                <a:spcPts val="1200"/>
              </a:spcBef>
              <a:buFont typeface="Wingdings" panose="05000000000000000000" pitchFamily="2" charset="2"/>
              <a:buChar char="Ø"/>
            </a:pPr>
            <a:r>
              <a:rPr lang="en-US" sz="2400" dirty="0">
                <a:solidFill>
                  <a:schemeClr val="tx1"/>
                </a:solidFill>
              </a:rPr>
              <a:t>Makes you and your company look cooperative and friendly to potential contract owners and prime contractors and consultants.</a:t>
            </a:r>
          </a:p>
          <a:p>
            <a:endParaRPr lang="en-US" dirty="0"/>
          </a:p>
        </p:txBody>
      </p:sp>
      <p:sp>
        <p:nvSpPr>
          <p:cNvPr id="4" name="Slide Number Placeholder 3">
            <a:extLst>
              <a:ext uri="{FF2B5EF4-FFF2-40B4-BE49-F238E27FC236}">
                <a16:creationId xmlns:a16="http://schemas.microsoft.com/office/drawing/2014/main" id="{81B6866B-5E64-4205-B088-127329F45DD5}"/>
              </a:ext>
            </a:extLst>
          </p:cNvPr>
          <p:cNvSpPr>
            <a:spLocks noGrp="1"/>
          </p:cNvSpPr>
          <p:nvPr>
            <p:ph type="sldNum" sz="quarter" idx="12"/>
          </p:nvPr>
        </p:nvSpPr>
        <p:spPr/>
        <p:txBody>
          <a:bodyPr/>
          <a:lstStyle/>
          <a:p>
            <a:fld id="{EE93658D-6192-42D3-A4D3-D2135775CAB6}" type="slidenum">
              <a:rPr lang="en-US" smtClean="0"/>
              <a:t>50</a:t>
            </a:fld>
            <a:endParaRPr lang="en-US"/>
          </a:p>
        </p:txBody>
      </p:sp>
      <p:pic>
        <p:nvPicPr>
          <p:cNvPr id="5" name="Shape 67" descr="Shape 67">
            <a:extLst>
              <a:ext uri="{FF2B5EF4-FFF2-40B4-BE49-F238E27FC236}">
                <a16:creationId xmlns:a16="http://schemas.microsoft.com/office/drawing/2014/main" id="{96EB4E6C-4DFA-4F5F-BA53-3151ACE4C561}"/>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66419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4B19-51C8-499B-B285-220F4CAAEB4A}"/>
              </a:ext>
            </a:extLst>
          </p:cNvPr>
          <p:cNvSpPr>
            <a:spLocks noGrp="1"/>
          </p:cNvSpPr>
          <p:nvPr>
            <p:ph type="title"/>
          </p:nvPr>
        </p:nvSpPr>
        <p:spPr/>
        <p:txBody>
          <a:bodyPr/>
          <a:lstStyle/>
          <a:p>
            <a:r>
              <a:rPr lang="en-US" b="1" dirty="0">
                <a:solidFill>
                  <a:srgbClr val="0070C0"/>
                </a:solidFill>
              </a:rPr>
              <a:t>Orientation Program: Part 4</a:t>
            </a:r>
            <a:br>
              <a:rPr lang="en-US" b="1" dirty="0">
                <a:solidFill>
                  <a:srgbClr val="0070C0"/>
                </a:solidFill>
              </a:rPr>
            </a:br>
            <a:r>
              <a:rPr lang="en-US" dirty="0"/>
              <a:t>Doing Business</a:t>
            </a:r>
          </a:p>
        </p:txBody>
      </p:sp>
      <p:sp>
        <p:nvSpPr>
          <p:cNvPr id="3" name="Content Placeholder 2">
            <a:extLst>
              <a:ext uri="{FF2B5EF4-FFF2-40B4-BE49-F238E27FC236}">
                <a16:creationId xmlns:a16="http://schemas.microsoft.com/office/drawing/2014/main" id="{29C4258D-3D74-470F-B49B-FB60B0A05891}"/>
              </a:ext>
            </a:extLst>
          </p:cNvPr>
          <p:cNvSpPr>
            <a:spLocks noGrp="1"/>
          </p:cNvSpPr>
          <p:nvPr>
            <p:ph idx="1"/>
          </p:nvPr>
        </p:nvSpPr>
        <p:spPr>
          <a:xfrm>
            <a:off x="1258887" y="2160589"/>
            <a:ext cx="8596668" cy="3880773"/>
          </a:xfrm>
        </p:spPr>
        <p:txBody>
          <a:bodyPr/>
          <a:lstStyle/>
          <a:p>
            <a:pPr>
              <a:spcBef>
                <a:spcPts val="1200"/>
              </a:spcBef>
              <a:buFont typeface="Wingdings" panose="05000000000000000000" pitchFamily="2" charset="2"/>
              <a:buChar char="Ø"/>
            </a:pPr>
            <a:r>
              <a:rPr lang="en-US" sz="2400" dirty="0">
                <a:solidFill>
                  <a:schemeClr val="tx1"/>
                </a:solidFill>
              </a:rPr>
              <a:t>Doing Business with – </a:t>
            </a:r>
          </a:p>
          <a:p>
            <a:pPr indent="3175" defTabSz="682625">
              <a:spcBef>
                <a:spcPts val="1200"/>
              </a:spcBef>
              <a:buFont typeface="Wingdings" panose="05000000000000000000" pitchFamily="2" charset="2"/>
              <a:buChar char="v"/>
            </a:pPr>
            <a:r>
              <a:rPr lang="en-US" sz="2400" dirty="0">
                <a:solidFill>
                  <a:schemeClr val="tx1"/>
                </a:solidFill>
              </a:rPr>
              <a:t>  Government Contracting – Federal Agencies</a:t>
            </a:r>
          </a:p>
          <a:p>
            <a:pPr indent="3175">
              <a:spcBef>
                <a:spcPts val="1200"/>
              </a:spcBef>
              <a:buFont typeface="Wingdings" panose="05000000000000000000" pitchFamily="2" charset="2"/>
              <a:buChar char="v"/>
            </a:pPr>
            <a:r>
              <a:rPr lang="en-US" sz="2400" dirty="0">
                <a:solidFill>
                  <a:schemeClr val="tx1"/>
                </a:solidFill>
              </a:rPr>
              <a:t>  eMarketing</a:t>
            </a:r>
          </a:p>
          <a:p>
            <a:pPr indent="3175">
              <a:spcBef>
                <a:spcPts val="1200"/>
              </a:spcBef>
              <a:buFont typeface="Wingdings" panose="05000000000000000000" pitchFamily="2" charset="2"/>
              <a:buChar char="v"/>
            </a:pPr>
            <a:r>
              <a:rPr lang="en-US" sz="2400" dirty="0">
                <a:solidFill>
                  <a:schemeClr val="tx1"/>
                </a:solidFill>
              </a:rPr>
              <a:t>  NDOT</a:t>
            </a:r>
          </a:p>
          <a:p>
            <a:pPr marL="0" indent="0">
              <a:buNone/>
            </a:pPr>
            <a:endParaRPr lang="en-US" dirty="0"/>
          </a:p>
        </p:txBody>
      </p:sp>
      <p:sp>
        <p:nvSpPr>
          <p:cNvPr id="4" name="Slide Number Placeholder 3">
            <a:extLst>
              <a:ext uri="{FF2B5EF4-FFF2-40B4-BE49-F238E27FC236}">
                <a16:creationId xmlns:a16="http://schemas.microsoft.com/office/drawing/2014/main" id="{432E1F2E-FE2B-4B0E-915F-25C0740073F4}"/>
              </a:ext>
            </a:extLst>
          </p:cNvPr>
          <p:cNvSpPr>
            <a:spLocks noGrp="1"/>
          </p:cNvSpPr>
          <p:nvPr>
            <p:ph type="sldNum" sz="quarter" idx="12"/>
          </p:nvPr>
        </p:nvSpPr>
        <p:spPr/>
        <p:txBody>
          <a:bodyPr/>
          <a:lstStyle/>
          <a:p>
            <a:fld id="{EE93658D-6192-42D3-A4D3-D2135775CAB6}" type="slidenum">
              <a:rPr lang="en-US" smtClean="0"/>
              <a:t>51</a:t>
            </a:fld>
            <a:endParaRPr lang="en-US"/>
          </a:p>
        </p:txBody>
      </p:sp>
      <p:pic>
        <p:nvPicPr>
          <p:cNvPr id="5" name="Shape 67" descr="Shape 67">
            <a:extLst>
              <a:ext uri="{FF2B5EF4-FFF2-40B4-BE49-F238E27FC236}">
                <a16:creationId xmlns:a16="http://schemas.microsoft.com/office/drawing/2014/main" id="{35A91247-ECD4-465E-ADFF-BD6D89000F7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401342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69" y="273571"/>
            <a:ext cx="9297309" cy="1145118"/>
          </a:xfrm>
        </p:spPr>
        <p:txBody>
          <a:bodyPr>
            <a:normAutofit fontScale="90000"/>
          </a:bodyPr>
          <a:lstStyle/>
          <a:p>
            <a:r>
              <a:rPr lang="en-US" b="1" dirty="0"/>
              <a:t>Marketing Your Business With Federal Agencies</a:t>
            </a:r>
            <a:endParaRPr lang="en-US" dirty="0"/>
          </a:p>
        </p:txBody>
      </p:sp>
      <p:sp>
        <p:nvSpPr>
          <p:cNvPr id="3" name="Content Placeholder 2"/>
          <p:cNvSpPr>
            <a:spLocks noGrp="1"/>
          </p:cNvSpPr>
          <p:nvPr>
            <p:ph idx="1"/>
          </p:nvPr>
        </p:nvSpPr>
        <p:spPr>
          <a:xfrm>
            <a:off x="381026" y="1148281"/>
            <a:ext cx="8383821" cy="4279202"/>
          </a:xfrm>
        </p:spPr>
        <p:txBody>
          <a:bodyPr>
            <a:noAutofit/>
          </a:bodyPr>
          <a:lstStyle/>
          <a:p>
            <a:pPr marL="0" indent="0">
              <a:spcBef>
                <a:spcPts val="1200"/>
              </a:spcBef>
              <a:buNone/>
            </a:pPr>
            <a:r>
              <a:rPr lang="en-US" sz="2400" dirty="0"/>
              <a:t>Registering your business is not enough. To attract federal agencies you will need to market your business. Tips for good marketing are: </a:t>
            </a:r>
          </a:p>
          <a:p>
            <a:pPr lvl="1">
              <a:spcBef>
                <a:spcPts val="1200"/>
              </a:spcBef>
              <a:buFont typeface="Wingdings" panose="05000000000000000000" pitchFamily="2" charset="2"/>
              <a:buChar char="Ø"/>
            </a:pPr>
            <a:r>
              <a:rPr lang="en-US" sz="2400" dirty="0"/>
              <a:t>Determine which federal or state agencies buy your product or service and get to know them.</a:t>
            </a:r>
          </a:p>
          <a:p>
            <a:pPr lvl="1">
              <a:spcBef>
                <a:spcPts val="1200"/>
              </a:spcBef>
              <a:buFont typeface="Wingdings" panose="05000000000000000000" pitchFamily="2" charset="2"/>
              <a:buChar char="Ø"/>
            </a:pPr>
            <a:r>
              <a:rPr lang="en-US" sz="2400" dirty="0"/>
              <a:t>Identify the contracting procedures of those agencies.</a:t>
            </a:r>
          </a:p>
          <a:p>
            <a:pPr lvl="1">
              <a:spcBef>
                <a:spcPts val="1200"/>
              </a:spcBef>
              <a:buFont typeface="Wingdings" panose="05000000000000000000" pitchFamily="2" charset="2"/>
              <a:buChar char="Ø"/>
            </a:pPr>
            <a:r>
              <a:rPr lang="en-US" sz="2400" dirty="0"/>
              <a:t>Focus on opportunities in your niche and prioritize them.</a:t>
            </a:r>
          </a:p>
          <a:p>
            <a:pPr lvl="1">
              <a:spcBef>
                <a:spcPts val="1200"/>
              </a:spcBef>
              <a:buFont typeface="Wingdings" panose="05000000000000000000" pitchFamily="2" charset="2"/>
              <a:buChar char="Ø"/>
            </a:pPr>
            <a:r>
              <a:rPr lang="en-US" sz="2400" dirty="0"/>
              <a:t>You should identify the PSC (Product Services Code) and/or a FSC (Federal Supply Classification), which describes your business. </a:t>
            </a:r>
          </a:p>
        </p:txBody>
      </p:sp>
      <p:sp>
        <p:nvSpPr>
          <p:cNvPr id="6" name="Slide Number Placeholder 5"/>
          <p:cNvSpPr>
            <a:spLocks noGrp="1"/>
          </p:cNvSpPr>
          <p:nvPr>
            <p:ph type="sldNum" sz="quarter" idx="12"/>
          </p:nvPr>
        </p:nvSpPr>
        <p:spPr/>
        <p:txBody>
          <a:bodyPr/>
          <a:lstStyle/>
          <a:p>
            <a:fld id="{EE93658D-6192-42D3-A4D3-D2135775CAB6}" type="slidenum">
              <a:rPr lang="en-US" smtClean="0"/>
              <a:t>52</a:t>
            </a:fld>
            <a:endParaRPr lang="en-US"/>
          </a:p>
        </p:txBody>
      </p:sp>
      <p:pic>
        <p:nvPicPr>
          <p:cNvPr id="7" name="Shape 67" descr="Shape 67">
            <a:extLst>
              <a:ext uri="{FF2B5EF4-FFF2-40B4-BE49-F238E27FC236}">
                <a16:creationId xmlns:a16="http://schemas.microsoft.com/office/drawing/2014/main" id="{2346BF4B-8CBF-42DC-AC37-F09F8B0D24C5}"/>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3723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62" y="561664"/>
            <a:ext cx="8464533" cy="949377"/>
          </a:xfrm>
        </p:spPr>
        <p:txBody>
          <a:bodyPr/>
          <a:lstStyle/>
          <a:p>
            <a:r>
              <a:rPr lang="en-US" dirty="0"/>
              <a:t>Government Contracting</a:t>
            </a:r>
          </a:p>
        </p:txBody>
      </p:sp>
      <p:sp>
        <p:nvSpPr>
          <p:cNvPr id="3" name="Content Placeholder 2"/>
          <p:cNvSpPr>
            <a:spLocks noGrp="1"/>
          </p:cNvSpPr>
          <p:nvPr>
            <p:ph idx="1"/>
          </p:nvPr>
        </p:nvSpPr>
        <p:spPr>
          <a:xfrm>
            <a:off x="996773" y="1414828"/>
            <a:ext cx="8072800" cy="5220813"/>
          </a:xfrm>
        </p:spPr>
        <p:txBody>
          <a:bodyPr>
            <a:normAutofit/>
          </a:bodyPr>
          <a:lstStyle/>
          <a:p>
            <a:pPr>
              <a:spcBef>
                <a:spcPts val="1200"/>
              </a:spcBef>
              <a:buFont typeface="Wingdings" panose="05000000000000000000" pitchFamily="2" charset="2"/>
              <a:buChar char="Ø"/>
            </a:pPr>
            <a:r>
              <a:rPr lang="en-US" sz="2400" dirty="0"/>
              <a:t>Government contracts can offer significant opportunities for small businesses but selling goods and services to the government requires a very different approach than to the commercial sector.</a:t>
            </a:r>
          </a:p>
          <a:p>
            <a:pPr>
              <a:spcBef>
                <a:spcPts val="1200"/>
              </a:spcBef>
              <a:buFont typeface="Wingdings" panose="05000000000000000000" pitchFamily="2" charset="2"/>
              <a:buChar char="Ø"/>
            </a:pPr>
            <a:r>
              <a:rPr lang="en-US" sz="2400" dirty="0"/>
              <a:t>Registering your business is not enough to obtain a contract; you will need to do some research on government contracting.</a:t>
            </a:r>
          </a:p>
          <a:p>
            <a:pPr marL="0" indent="0">
              <a:buNone/>
            </a:pPr>
            <a:endParaRPr lang="en-US" sz="2400" dirty="0"/>
          </a:p>
        </p:txBody>
      </p:sp>
      <p:sp>
        <p:nvSpPr>
          <p:cNvPr id="6" name="Slide Number Placeholder 5"/>
          <p:cNvSpPr>
            <a:spLocks noGrp="1"/>
          </p:cNvSpPr>
          <p:nvPr>
            <p:ph type="sldNum" sz="quarter" idx="12"/>
          </p:nvPr>
        </p:nvSpPr>
        <p:spPr/>
        <p:txBody>
          <a:bodyPr/>
          <a:lstStyle/>
          <a:p>
            <a:fld id="{EE93658D-6192-42D3-A4D3-D2135775CAB6}" type="slidenum">
              <a:rPr lang="en-US" smtClean="0"/>
              <a:t>53</a:t>
            </a:fld>
            <a:endParaRPr lang="en-US"/>
          </a:p>
        </p:txBody>
      </p:sp>
      <p:pic>
        <p:nvPicPr>
          <p:cNvPr id="7" name="Shape 67" descr="Shape 67">
            <a:extLst>
              <a:ext uri="{FF2B5EF4-FFF2-40B4-BE49-F238E27FC236}">
                <a16:creationId xmlns:a16="http://schemas.microsoft.com/office/drawing/2014/main" id="{26C8AEF5-4F38-4C79-89EE-1D622BFAFED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27040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508262"/>
            <a:ext cx="8596668" cy="1320800"/>
          </a:xfrm>
        </p:spPr>
        <p:txBody>
          <a:bodyPr/>
          <a:lstStyle/>
          <a:p>
            <a:r>
              <a:rPr lang="en-US" dirty="0"/>
              <a:t>Government Contracting (Continued)</a:t>
            </a:r>
          </a:p>
        </p:txBody>
      </p:sp>
      <p:sp>
        <p:nvSpPr>
          <p:cNvPr id="3" name="Content Placeholder 2"/>
          <p:cNvSpPr>
            <a:spLocks noGrp="1"/>
          </p:cNvSpPr>
          <p:nvPr>
            <p:ph idx="1"/>
          </p:nvPr>
        </p:nvSpPr>
        <p:spPr>
          <a:xfrm>
            <a:off x="967397" y="1336828"/>
            <a:ext cx="8306605" cy="4520675"/>
          </a:xfrm>
        </p:spPr>
        <p:txBody>
          <a:bodyPr>
            <a:normAutofit/>
          </a:bodyPr>
          <a:lstStyle/>
          <a:p>
            <a:pPr>
              <a:buFont typeface="Wingdings" panose="05000000000000000000" pitchFamily="2" charset="2"/>
              <a:buChar char="Ø"/>
            </a:pPr>
            <a:r>
              <a:rPr lang="en-US" sz="2400" dirty="0"/>
              <a:t>There are two ways of contracting with the Public Sector:</a:t>
            </a:r>
          </a:p>
          <a:p>
            <a:pPr marL="1146175" lvl="0" indent="-515938">
              <a:spcBef>
                <a:spcPts val="1200"/>
              </a:spcBef>
              <a:buFont typeface="+mj-lt"/>
              <a:buAutoNum type="arabicPeriod"/>
            </a:pPr>
            <a:r>
              <a:rPr lang="en-US" sz="2400" u="sng" dirty="0">
                <a:solidFill>
                  <a:schemeClr val="tx1"/>
                </a:solidFill>
              </a:rPr>
              <a:t>Directly to the Public Entity</a:t>
            </a:r>
            <a:r>
              <a:rPr lang="en-US" sz="2400" dirty="0">
                <a:solidFill>
                  <a:schemeClr val="tx1"/>
                </a:solidFill>
              </a:rPr>
              <a:t>, you bid as a prime, supplier, or service provider.</a:t>
            </a:r>
          </a:p>
          <a:p>
            <a:pPr marL="1146175" lvl="0" indent="-515938">
              <a:spcBef>
                <a:spcPts val="1200"/>
              </a:spcBef>
              <a:buFont typeface="+mj-lt"/>
              <a:buAutoNum type="arabicPeriod"/>
            </a:pPr>
            <a:r>
              <a:rPr lang="en-US" sz="2400" u="sng" dirty="0">
                <a:solidFill>
                  <a:schemeClr val="tx1"/>
                </a:solidFill>
              </a:rPr>
              <a:t>Directly to the prime contractor</a:t>
            </a:r>
            <a:r>
              <a:rPr lang="en-US" sz="2400" dirty="0">
                <a:solidFill>
                  <a:schemeClr val="tx1"/>
                </a:solidFill>
              </a:rPr>
              <a:t>, where you, as a small business, act as a subcontractor, supplier, or service provider.  </a:t>
            </a:r>
          </a:p>
          <a:p>
            <a:endParaRPr lang="en-US" sz="2400" dirty="0"/>
          </a:p>
        </p:txBody>
      </p:sp>
      <p:sp>
        <p:nvSpPr>
          <p:cNvPr id="4" name="Slide Number Placeholder 3"/>
          <p:cNvSpPr>
            <a:spLocks noGrp="1"/>
          </p:cNvSpPr>
          <p:nvPr>
            <p:ph type="sldNum" sz="quarter" idx="12"/>
          </p:nvPr>
        </p:nvSpPr>
        <p:spPr/>
        <p:txBody>
          <a:bodyPr/>
          <a:lstStyle/>
          <a:p>
            <a:fld id="{EE93658D-6192-42D3-A4D3-D2135775CAB6}" type="slidenum">
              <a:rPr lang="en-US" smtClean="0"/>
              <a:t>54</a:t>
            </a:fld>
            <a:endParaRPr lang="en-US"/>
          </a:p>
        </p:txBody>
      </p:sp>
      <p:pic>
        <p:nvPicPr>
          <p:cNvPr id="5" name="Shape 67" descr="Shape 67">
            <a:extLst>
              <a:ext uri="{FF2B5EF4-FFF2-40B4-BE49-F238E27FC236}">
                <a16:creationId xmlns:a16="http://schemas.microsoft.com/office/drawing/2014/main" id="{3525582B-BA82-4568-8ACE-17E60489C6A3}"/>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873946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9952" y="264783"/>
            <a:ext cx="8596668" cy="873285"/>
          </a:xfrm>
        </p:spPr>
        <p:txBody>
          <a:bodyPr/>
          <a:lstStyle/>
          <a:p>
            <a:r>
              <a:rPr lang="en-US" dirty="0"/>
              <a:t>SBA Contracting Programs</a:t>
            </a:r>
          </a:p>
        </p:txBody>
      </p:sp>
      <p:sp>
        <p:nvSpPr>
          <p:cNvPr id="3" name="Content Placeholder 2"/>
          <p:cNvSpPr>
            <a:spLocks noGrp="1"/>
          </p:cNvSpPr>
          <p:nvPr>
            <p:ph idx="1"/>
          </p:nvPr>
        </p:nvSpPr>
        <p:spPr>
          <a:xfrm>
            <a:off x="590194" y="1152939"/>
            <a:ext cx="8936578" cy="5705061"/>
          </a:xfrm>
        </p:spPr>
        <p:txBody>
          <a:bodyPr>
            <a:normAutofit/>
          </a:bodyPr>
          <a:lstStyle/>
          <a:p>
            <a:pPr marL="0" indent="0">
              <a:buNone/>
            </a:pPr>
            <a:r>
              <a:rPr lang="en-US" sz="2400" dirty="0"/>
              <a:t>Determine if you are eligible for some of the contracting programs available/ </a:t>
            </a:r>
          </a:p>
          <a:p>
            <a:pPr>
              <a:spcBef>
                <a:spcPts val="1200"/>
              </a:spcBef>
              <a:buFont typeface="Wingdings" panose="05000000000000000000" pitchFamily="2" charset="2"/>
              <a:buChar char="Ø"/>
            </a:pPr>
            <a:r>
              <a:rPr lang="en-US" sz="2400" b="1" dirty="0"/>
              <a:t>HUBZone: </a:t>
            </a:r>
            <a:r>
              <a:rPr lang="en-US" sz="2400" dirty="0"/>
              <a:t>helps small businesses located in distressed urban and rural communities gain access to federal set-aside contracts.</a:t>
            </a:r>
            <a:endParaRPr lang="en-US" sz="2400" b="1" dirty="0"/>
          </a:p>
          <a:p>
            <a:pPr>
              <a:spcBef>
                <a:spcPts val="1200"/>
              </a:spcBef>
              <a:buFont typeface="Wingdings" panose="05000000000000000000" pitchFamily="2" charset="2"/>
              <a:buChar char="Ø"/>
            </a:pPr>
            <a:r>
              <a:rPr lang="en-US" sz="2400" b="1" dirty="0"/>
              <a:t>8(a) Business Development Program</a:t>
            </a:r>
            <a:r>
              <a:rPr lang="en-US" sz="2400" dirty="0"/>
              <a:t>: helps socially and economically disadvantaged entrepreneurs gain access to the economic mainstream of American society.</a:t>
            </a:r>
          </a:p>
          <a:p>
            <a:pPr>
              <a:spcBef>
                <a:spcPts val="1200"/>
              </a:spcBef>
              <a:buFont typeface="Wingdings" panose="05000000000000000000" pitchFamily="2" charset="2"/>
              <a:buChar char="Ø"/>
            </a:pPr>
            <a:r>
              <a:rPr lang="en-US" sz="2400" b="1" dirty="0"/>
              <a:t>Small Disadvantaged Business (SDB)</a:t>
            </a:r>
            <a:r>
              <a:rPr lang="en-US" sz="2400" dirty="0"/>
              <a:t> Firms self-certify as SDB in the federal data base called the System for Award Management (SAM) without submitting any application to the SBA; however, firms approved by the SBA into the 8(a) Business Development Program are automatically certified as an SDB.</a:t>
            </a:r>
          </a:p>
        </p:txBody>
      </p:sp>
      <p:sp>
        <p:nvSpPr>
          <p:cNvPr id="6" name="Slide Number Placeholder 5"/>
          <p:cNvSpPr>
            <a:spLocks noGrp="1"/>
          </p:cNvSpPr>
          <p:nvPr>
            <p:ph type="sldNum" sz="quarter" idx="12"/>
          </p:nvPr>
        </p:nvSpPr>
        <p:spPr/>
        <p:txBody>
          <a:bodyPr/>
          <a:lstStyle/>
          <a:p>
            <a:fld id="{EE93658D-6192-42D3-A4D3-D2135775CAB6}" type="slidenum">
              <a:rPr lang="en-US" smtClean="0"/>
              <a:t>55</a:t>
            </a:fld>
            <a:endParaRPr lang="en-US"/>
          </a:p>
        </p:txBody>
      </p:sp>
      <p:pic>
        <p:nvPicPr>
          <p:cNvPr id="7" name="Shape 67" descr="Shape 67">
            <a:extLst>
              <a:ext uri="{FF2B5EF4-FFF2-40B4-BE49-F238E27FC236}">
                <a16:creationId xmlns:a16="http://schemas.microsoft.com/office/drawing/2014/main" id="{0E869CC3-B315-410E-901C-6F7CEB60AE82}"/>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244982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9" y="392770"/>
            <a:ext cx="8596668" cy="1320800"/>
          </a:xfrm>
        </p:spPr>
        <p:txBody>
          <a:bodyPr/>
          <a:lstStyle/>
          <a:p>
            <a:r>
              <a:rPr lang="en-US" dirty="0"/>
              <a:t>Resource Centers and Video Libraries</a:t>
            </a:r>
          </a:p>
        </p:txBody>
      </p:sp>
      <p:sp>
        <p:nvSpPr>
          <p:cNvPr id="3" name="Content Placeholder 2"/>
          <p:cNvSpPr>
            <a:spLocks noGrp="1"/>
          </p:cNvSpPr>
          <p:nvPr>
            <p:ph idx="1"/>
          </p:nvPr>
        </p:nvSpPr>
        <p:spPr>
          <a:xfrm>
            <a:off x="596233" y="1297871"/>
            <a:ext cx="9777477" cy="4262258"/>
          </a:xfrm>
        </p:spPr>
        <p:txBody>
          <a:bodyPr/>
          <a:lstStyle/>
          <a:p>
            <a:pPr>
              <a:spcBef>
                <a:spcPts val="1200"/>
              </a:spcBef>
              <a:buFont typeface="Wingdings" panose="05000000000000000000" pitchFamily="2" charset="2"/>
              <a:buChar char="Ø"/>
            </a:pPr>
            <a:r>
              <a:rPr lang="en-US" sz="2400" dirty="0"/>
              <a:t>Nevada Department of Business and Industry</a:t>
            </a:r>
          </a:p>
          <a:p>
            <a:pPr marL="461963" indent="-115888">
              <a:spcBef>
                <a:spcPts val="1200"/>
              </a:spcBef>
              <a:buNone/>
            </a:pPr>
            <a:r>
              <a:rPr lang="en-US" sz="2400" dirty="0">
                <a:hlinkClick r:id="rId3"/>
              </a:rPr>
              <a:t>http://business.nv.gov/Resource_Center/The_Learning_Center/</a:t>
            </a:r>
            <a:endParaRPr lang="en-US" sz="2400" dirty="0"/>
          </a:p>
          <a:p>
            <a:pPr>
              <a:spcBef>
                <a:spcPts val="1200"/>
              </a:spcBef>
              <a:buFont typeface="Wingdings" panose="05000000000000000000" pitchFamily="2" charset="2"/>
              <a:buChar char="Ø"/>
            </a:pPr>
            <a:r>
              <a:rPr lang="en-US" sz="2400" dirty="0"/>
              <a:t>College of Southern Nevada (CSN) Workforce and Economic Development Division</a:t>
            </a:r>
          </a:p>
          <a:p>
            <a:pPr marL="682625" indent="-282575">
              <a:spcBef>
                <a:spcPts val="1200"/>
              </a:spcBef>
              <a:buNone/>
            </a:pPr>
            <a:r>
              <a:rPr lang="en-US" sz="2400" u="sng" dirty="0">
                <a:hlinkClick r:id="rId4" tooltip="College of Southern Nevada workforce"/>
              </a:rPr>
              <a:t>http://sites.csn.edu/workforce/</a:t>
            </a:r>
            <a:r>
              <a:rPr lang="en-US" sz="2400" dirty="0"/>
              <a:t>  </a:t>
            </a:r>
          </a:p>
          <a:p>
            <a:pPr lvl="1">
              <a:spcBef>
                <a:spcPts val="1200"/>
              </a:spcBef>
              <a:buFont typeface="Wingdings" panose="05000000000000000000" pitchFamily="2" charset="2"/>
              <a:buChar char="Ø"/>
            </a:pPr>
            <a:endParaRPr lang="en-US" sz="2400" dirty="0"/>
          </a:p>
          <a:p>
            <a:pPr marL="0" indent="0">
              <a:buNone/>
            </a:pPr>
            <a:endParaRPr lang="en-US" dirty="0"/>
          </a:p>
          <a:p>
            <a:pPr marL="0" indent="0">
              <a:buNone/>
            </a:pPr>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56</a:t>
            </a:fld>
            <a:endParaRPr lang="en-US"/>
          </a:p>
        </p:txBody>
      </p:sp>
      <p:pic>
        <p:nvPicPr>
          <p:cNvPr id="7" name="Shape 67" descr="Shape 67">
            <a:extLst>
              <a:ext uri="{FF2B5EF4-FFF2-40B4-BE49-F238E27FC236}">
                <a16:creationId xmlns:a16="http://schemas.microsoft.com/office/drawing/2014/main" id="{8FA1366E-A26E-4639-B341-600959FAE697}"/>
              </a:ext>
            </a:extLst>
          </p:cNvPr>
          <p:cNvPicPr>
            <a:picLocks noChangeAspect="1"/>
          </p:cNvPicPr>
          <p:nvPr/>
        </p:nvPicPr>
        <p:blipFill>
          <a:blip r:embed="rId5"/>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986760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337" y="114410"/>
            <a:ext cx="9074426" cy="1878495"/>
          </a:xfrm>
        </p:spPr>
        <p:txBody>
          <a:bodyPr/>
          <a:lstStyle/>
          <a:p>
            <a:pPr algn="l"/>
            <a:r>
              <a:rPr lang="en-US" sz="4000" dirty="0"/>
              <a:t>The Nevada Government </a:t>
            </a:r>
            <a:r>
              <a:rPr lang="en-US" sz="4000" dirty="0" err="1"/>
              <a:t>eMarketplace</a:t>
            </a:r>
            <a:r>
              <a:rPr lang="en-US" sz="4000" dirty="0"/>
              <a:t> (NGEM) </a:t>
            </a:r>
            <a:r>
              <a:rPr lang="en-US" sz="2400" dirty="0">
                <a:solidFill>
                  <a:schemeClr val="tx1"/>
                </a:solidFill>
                <a:hlinkClick r:id="rId3"/>
              </a:rPr>
              <a:t>https://www.ngemnv.com/</a:t>
            </a:r>
            <a:r>
              <a:rPr lang="en-US" sz="2400" dirty="0">
                <a:solidFill>
                  <a:schemeClr val="tx1"/>
                </a:solidFill>
              </a:rPr>
              <a:t> </a:t>
            </a:r>
            <a:br>
              <a:rPr lang="en-US" sz="2400" dirty="0">
                <a:solidFill>
                  <a:srgbClr val="0070C0"/>
                </a:solidFill>
              </a:rPr>
            </a:br>
            <a:endParaRPr lang="en-US" sz="2400" dirty="0">
              <a:solidFill>
                <a:srgbClr val="0070C0"/>
              </a:solidFill>
            </a:endParaRPr>
          </a:p>
        </p:txBody>
      </p:sp>
      <p:sp>
        <p:nvSpPr>
          <p:cNvPr id="3" name="Subtitle 2"/>
          <p:cNvSpPr>
            <a:spLocks noGrp="1"/>
          </p:cNvSpPr>
          <p:nvPr>
            <p:ph type="subTitle" idx="1"/>
          </p:nvPr>
        </p:nvSpPr>
        <p:spPr>
          <a:xfrm>
            <a:off x="725733" y="1817690"/>
            <a:ext cx="9074426" cy="5237923"/>
          </a:xfrm>
        </p:spPr>
        <p:txBody>
          <a:bodyPr>
            <a:normAutofit/>
          </a:bodyPr>
          <a:lstStyle/>
          <a:p>
            <a:pPr algn="l"/>
            <a:r>
              <a:rPr lang="en-US" sz="2400" dirty="0">
                <a:solidFill>
                  <a:schemeClr val="tx1"/>
                </a:solidFill>
              </a:rPr>
              <a:t>NGEM allows contractors and suppliers to register in one central location to receive requests for bids or proposals from all participating entities. Examples of Government agencies that use NGEM:</a:t>
            </a:r>
            <a:endParaRPr lang="en-US" sz="2400" dirty="0"/>
          </a:p>
          <a:p>
            <a:pPr marL="285750" lvl="0" indent="-285750" algn="l">
              <a:buFont typeface="Wingdings" panose="05000000000000000000" pitchFamily="2" charset="2"/>
              <a:buChar char="q"/>
            </a:pPr>
            <a:r>
              <a:rPr lang="en-US" dirty="0"/>
              <a:t>McCarran Airport</a:t>
            </a:r>
          </a:p>
          <a:p>
            <a:pPr lvl="0" algn="l"/>
            <a:r>
              <a:rPr lang="en-US" dirty="0">
                <a:hlinkClick r:id="rId4"/>
              </a:rPr>
              <a:t>https://www.mccarran.com/DoingBusiness/Purchasing.aspx</a:t>
            </a:r>
            <a:endParaRPr lang="en-US" dirty="0"/>
          </a:p>
          <a:p>
            <a:pPr marL="285750" lvl="0" indent="-285750" algn="l">
              <a:buFont typeface="Wingdings" panose="05000000000000000000" pitchFamily="2" charset="2"/>
              <a:buChar char="q"/>
            </a:pPr>
            <a:r>
              <a:rPr lang="en-US" dirty="0"/>
              <a:t>Clark County</a:t>
            </a:r>
          </a:p>
          <a:p>
            <a:pPr lvl="0" algn="l"/>
            <a:r>
              <a:rPr lang="en-US" dirty="0">
                <a:hlinkClick r:id="rId5"/>
              </a:rPr>
              <a:t>http://www.clarkcountynv.gov/administrative-services/purchasing/pages/default.aspx</a:t>
            </a:r>
            <a:endParaRPr lang="en-US" dirty="0"/>
          </a:p>
          <a:p>
            <a:pPr lvl="0" algn="l">
              <a:spcBef>
                <a:spcPts val="2400"/>
              </a:spcBef>
            </a:pPr>
            <a:r>
              <a:rPr lang="en-US" sz="2000" b="1" dirty="0">
                <a:solidFill>
                  <a:schemeClr val="tx2"/>
                </a:solidFill>
              </a:rPr>
              <a:t>				NOTE: NDOT DOES </a:t>
            </a:r>
            <a:r>
              <a:rPr lang="en-US" sz="2000" b="1" u="sng" dirty="0">
                <a:solidFill>
                  <a:schemeClr val="tx2"/>
                </a:solidFill>
              </a:rPr>
              <a:t>NOT</a:t>
            </a:r>
            <a:r>
              <a:rPr lang="en-US" sz="2000" b="1" dirty="0">
                <a:solidFill>
                  <a:schemeClr val="tx2"/>
                </a:solidFill>
              </a:rPr>
              <a:t> USE NGEM, </a:t>
            </a:r>
          </a:p>
          <a:p>
            <a:pPr lvl="0" algn="l">
              <a:spcBef>
                <a:spcPts val="1200"/>
              </a:spcBef>
            </a:pPr>
            <a:r>
              <a:rPr lang="en-US" sz="2000" b="1" dirty="0">
                <a:solidFill>
                  <a:srgbClr val="FB7753"/>
                </a:solidFill>
              </a:rPr>
              <a:t>			NDOT USES ITS OWN </a:t>
            </a:r>
            <a:r>
              <a:rPr lang="en-US" sz="2000" b="1" u="sng" dirty="0">
                <a:solidFill>
                  <a:srgbClr val="FB7753"/>
                </a:solidFill>
              </a:rPr>
              <a:t>E-BIDDING PORTAL!!!</a:t>
            </a:r>
            <a:r>
              <a:rPr lang="en-US" sz="2000" b="1" u="sng" dirty="0">
                <a:solidFill>
                  <a:schemeClr val="accent1"/>
                </a:solidFill>
              </a:rPr>
              <a:t> </a:t>
            </a:r>
          </a:p>
          <a:p>
            <a:pPr lvl="0" algn="ctr"/>
            <a:endParaRPr lang="en-US" sz="2400" dirty="0">
              <a:solidFill>
                <a:schemeClr val="tx1"/>
              </a:solidFill>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57</a:t>
            </a:fld>
            <a:endParaRPr lang="en-US"/>
          </a:p>
        </p:txBody>
      </p:sp>
      <p:pic>
        <p:nvPicPr>
          <p:cNvPr id="8" name="Shape 67" descr="Shape 67">
            <a:extLst>
              <a:ext uri="{FF2B5EF4-FFF2-40B4-BE49-F238E27FC236}">
                <a16:creationId xmlns:a16="http://schemas.microsoft.com/office/drawing/2014/main" id="{C04A0071-6B78-4202-B48A-2CB5C4870130}"/>
              </a:ext>
            </a:extLst>
          </p:cNvPr>
          <p:cNvPicPr>
            <a:picLocks noChangeAspect="1"/>
          </p:cNvPicPr>
          <p:nvPr/>
        </p:nvPicPr>
        <p:blipFill>
          <a:blip r:embed="rId6"/>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282175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887" y="178906"/>
            <a:ext cx="8865704" cy="1143268"/>
          </a:xfrm>
        </p:spPr>
        <p:txBody>
          <a:bodyPr/>
          <a:lstStyle/>
          <a:p>
            <a:pPr algn="l"/>
            <a:r>
              <a:rPr lang="en-US" sz="3200" dirty="0">
                <a:solidFill>
                  <a:srgbClr val="0070C0"/>
                </a:solidFill>
                <a:hlinkClick r:id="rId3"/>
              </a:rPr>
              <a:t>http://purchasing.nv.gov/vendors/DBINV/</a:t>
            </a:r>
            <a:r>
              <a:rPr lang="en-US" sz="3200" dirty="0">
                <a:solidFill>
                  <a:srgbClr val="0070C0"/>
                </a:solidFill>
              </a:rPr>
              <a:t> </a:t>
            </a:r>
          </a:p>
        </p:txBody>
      </p:sp>
      <p:sp>
        <p:nvSpPr>
          <p:cNvPr id="3" name="Subtitle 2"/>
          <p:cNvSpPr>
            <a:spLocks noGrp="1"/>
          </p:cNvSpPr>
          <p:nvPr>
            <p:ph type="subTitle" idx="1"/>
          </p:nvPr>
        </p:nvSpPr>
        <p:spPr>
          <a:xfrm>
            <a:off x="-681746" y="114410"/>
            <a:ext cx="9074426" cy="5237923"/>
          </a:xfrm>
        </p:spPr>
        <p:txBody>
          <a:bodyPr>
            <a:normAutofit/>
          </a:bodyPr>
          <a:lstStyle/>
          <a:p>
            <a:pPr lvl="0" algn="ctr"/>
            <a:r>
              <a:rPr lang="en-US" sz="4000" dirty="0">
                <a:solidFill>
                  <a:schemeClr val="accent1"/>
                </a:solidFill>
              </a:rPr>
              <a:t>Doing Business with NDOT</a:t>
            </a:r>
            <a:br>
              <a:rPr lang="en-US" sz="2400" dirty="0">
                <a:solidFill>
                  <a:srgbClr val="0070C0"/>
                </a:solidFill>
              </a:rPr>
            </a:br>
            <a:endParaRPr lang="en-US" sz="2400" dirty="0">
              <a:solidFill>
                <a:schemeClr val="tx1"/>
              </a:solidFill>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58</a:t>
            </a:fld>
            <a:endParaRPr lang="en-US"/>
          </a:p>
        </p:txBody>
      </p:sp>
      <p:pic>
        <p:nvPicPr>
          <p:cNvPr id="8" name="Shape 67" descr="Shape 67">
            <a:extLst>
              <a:ext uri="{FF2B5EF4-FFF2-40B4-BE49-F238E27FC236}">
                <a16:creationId xmlns:a16="http://schemas.microsoft.com/office/drawing/2014/main" id="{C04A0071-6B78-4202-B48A-2CB5C4870130}"/>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pic>
        <p:nvPicPr>
          <p:cNvPr id="4" name="Picture 3">
            <a:extLst>
              <a:ext uri="{FF2B5EF4-FFF2-40B4-BE49-F238E27FC236}">
                <a16:creationId xmlns:a16="http://schemas.microsoft.com/office/drawing/2014/main" id="{640538D9-CB94-4E63-A039-2D1FF2E88AC5}"/>
              </a:ext>
            </a:extLst>
          </p:cNvPr>
          <p:cNvPicPr>
            <a:picLocks noChangeAspect="1"/>
          </p:cNvPicPr>
          <p:nvPr/>
        </p:nvPicPr>
        <p:blipFill>
          <a:blip r:embed="rId5"/>
          <a:stretch>
            <a:fillRect/>
          </a:stretch>
        </p:blipFill>
        <p:spPr>
          <a:xfrm>
            <a:off x="834887" y="1542572"/>
            <a:ext cx="7864270" cy="4565922"/>
          </a:xfrm>
          <a:prstGeom prst="rect">
            <a:avLst/>
          </a:prstGeom>
        </p:spPr>
      </p:pic>
    </p:spTree>
    <p:extLst>
      <p:ext uri="{BB962C8B-B14F-4D97-AF65-F5344CB8AC3E}">
        <p14:creationId xmlns:p14="http://schemas.microsoft.com/office/powerpoint/2010/main" val="405383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3" y="181004"/>
            <a:ext cx="8596668" cy="652669"/>
          </a:xfrm>
        </p:spPr>
        <p:txBody>
          <a:bodyPr/>
          <a:lstStyle/>
          <a:p>
            <a:r>
              <a:rPr lang="en-US" dirty="0"/>
              <a:t>NDOT E-Bidding Portal</a:t>
            </a:r>
          </a:p>
        </p:txBody>
      </p:sp>
      <p:sp>
        <p:nvSpPr>
          <p:cNvPr id="3" name="Content Placeholder 2"/>
          <p:cNvSpPr>
            <a:spLocks noGrp="1"/>
          </p:cNvSpPr>
          <p:nvPr>
            <p:ph idx="1"/>
          </p:nvPr>
        </p:nvSpPr>
        <p:spPr>
          <a:xfrm>
            <a:off x="269830" y="1013791"/>
            <a:ext cx="8924659" cy="4913284"/>
          </a:xfrm>
        </p:spPr>
        <p:txBody>
          <a:bodyPr>
            <a:normAutofit/>
          </a:bodyPr>
          <a:lstStyle/>
          <a:p>
            <a:r>
              <a:rPr lang="en-US" sz="2000" dirty="0"/>
              <a:t>Doing Business with NDOT&gt;Contractors&gt;Contractor Services</a:t>
            </a:r>
            <a:endParaRPr lang="en-US" sz="2000" dirty="0">
              <a:highlight>
                <a:srgbClr val="FFFF00"/>
              </a:highlight>
            </a:endParaRPr>
          </a:p>
          <a:p>
            <a:pPr marL="457200" lvl="1" indent="0">
              <a:buNone/>
            </a:pPr>
            <a:r>
              <a:rPr lang="en-US" sz="2000" dirty="0">
                <a:hlinkClick r:id="rId2"/>
              </a:rPr>
              <a:t>https://www.nevadadot.com/doing-business/contractors-construction/contract-services/active-and-awarded-contracts</a:t>
            </a:r>
            <a:r>
              <a:rPr lang="en-US" sz="2000" dirty="0"/>
              <a:t> </a:t>
            </a:r>
          </a:p>
        </p:txBody>
      </p:sp>
      <p:sp>
        <p:nvSpPr>
          <p:cNvPr id="7" name="Slide Number Placeholder 6"/>
          <p:cNvSpPr>
            <a:spLocks noGrp="1"/>
          </p:cNvSpPr>
          <p:nvPr>
            <p:ph type="sldNum" sz="quarter" idx="12"/>
          </p:nvPr>
        </p:nvSpPr>
        <p:spPr/>
        <p:txBody>
          <a:bodyPr/>
          <a:lstStyle/>
          <a:p>
            <a:fld id="{EE93658D-6192-42D3-A4D3-D2135775CAB6}" type="slidenum">
              <a:rPr lang="en-US" smtClean="0"/>
              <a:t>59</a:t>
            </a:fld>
            <a:endParaRPr lang="en-US"/>
          </a:p>
        </p:txBody>
      </p:sp>
      <p:pic>
        <p:nvPicPr>
          <p:cNvPr id="8" name="Shape 67" descr="Shape 67">
            <a:extLst>
              <a:ext uri="{FF2B5EF4-FFF2-40B4-BE49-F238E27FC236}">
                <a16:creationId xmlns:a16="http://schemas.microsoft.com/office/drawing/2014/main" id="{4CD6F2A6-F39A-48C9-BE91-5E5E4CE16AA7}"/>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pic>
        <p:nvPicPr>
          <p:cNvPr id="6" name="Picture 5">
            <a:extLst>
              <a:ext uri="{FF2B5EF4-FFF2-40B4-BE49-F238E27FC236}">
                <a16:creationId xmlns:a16="http://schemas.microsoft.com/office/drawing/2014/main" id="{CE78BF3D-AE6B-4646-AD14-DC39C8413118}"/>
              </a:ext>
            </a:extLst>
          </p:cNvPr>
          <p:cNvPicPr>
            <a:picLocks noChangeAspect="1"/>
          </p:cNvPicPr>
          <p:nvPr/>
        </p:nvPicPr>
        <p:blipFill>
          <a:blip r:embed="rId4"/>
          <a:stretch>
            <a:fillRect/>
          </a:stretch>
        </p:blipFill>
        <p:spPr>
          <a:xfrm>
            <a:off x="1187354" y="2263065"/>
            <a:ext cx="7069542" cy="4413931"/>
          </a:xfrm>
          <a:prstGeom prst="rect">
            <a:avLst/>
          </a:prstGeom>
        </p:spPr>
      </p:pic>
    </p:spTree>
    <p:extLst>
      <p:ext uri="{BB962C8B-B14F-4D97-AF65-F5344CB8AC3E}">
        <p14:creationId xmlns:p14="http://schemas.microsoft.com/office/powerpoint/2010/main" val="11897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fontScale="90000"/>
          </a:bodyPr>
          <a:lstStyle/>
          <a:p>
            <a:r>
              <a:rPr lang="en-US" b="1" dirty="0">
                <a:solidFill>
                  <a:srgbClr val="0070C0"/>
                </a:solidFill>
              </a:rPr>
              <a:t>Orientation Program: Part 1</a:t>
            </a:r>
            <a:br>
              <a:rPr lang="en-US" b="1" dirty="0">
                <a:solidFill>
                  <a:srgbClr val="0070C0"/>
                </a:solidFill>
              </a:rPr>
            </a:br>
            <a:r>
              <a:rPr lang="en-US" dirty="0"/>
              <a:t>Information about the DBE (USDOT) Program</a:t>
            </a:r>
            <a:br>
              <a:rPr lang="en-US" dirty="0"/>
            </a:br>
            <a:endParaRPr lang="en-US" dirty="0"/>
          </a:p>
        </p:txBody>
      </p:sp>
      <p:sp>
        <p:nvSpPr>
          <p:cNvPr id="3" name="Content Placeholder 2"/>
          <p:cNvSpPr>
            <a:spLocks noGrp="1"/>
          </p:cNvSpPr>
          <p:nvPr>
            <p:ph idx="1"/>
          </p:nvPr>
        </p:nvSpPr>
        <p:spPr>
          <a:xfrm>
            <a:off x="1479776" y="2222689"/>
            <a:ext cx="6669156" cy="4580311"/>
          </a:xfrm>
        </p:spPr>
        <p:txBody>
          <a:bodyPr>
            <a:normAutofit/>
          </a:bodyPr>
          <a:lstStyle/>
          <a:p>
            <a:pPr lvl="0">
              <a:buFont typeface="Wingdings" panose="05000000000000000000" pitchFamily="2" charset="2"/>
              <a:buChar char="Ø"/>
            </a:pPr>
            <a:r>
              <a:rPr lang="en-US" sz="2400" dirty="0"/>
              <a:t>NDOT DBE Program</a:t>
            </a:r>
          </a:p>
          <a:p>
            <a:pPr lvl="0">
              <a:buFont typeface="Wingdings" panose="05000000000000000000" pitchFamily="2" charset="2"/>
              <a:buChar char="Ø"/>
            </a:pPr>
            <a:r>
              <a:rPr lang="en-US" sz="2400" dirty="0"/>
              <a:t>NDOT Small Business Enterprise (SBE)</a:t>
            </a:r>
          </a:p>
        </p:txBody>
      </p:sp>
      <p:sp>
        <p:nvSpPr>
          <p:cNvPr id="6" name="Slide Number Placeholder 5"/>
          <p:cNvSpPr>
            <a:spLocks noGrp="1"/>
          </p:cNvSpPr>
          <p:nvPr>
            <p:ph type="sldNum" sz="quarter" idx="12"/>
          </p:nvPr>
        </p:nvSpPr>
        <p:spPr>
          <a:xfrm>
            <a:off x="8590663" y="6041362"/>
            <a:ext cx="683339" cy="365125"/>
          </a:xfrm>
        </p:spPr>
        <p:txBody>
          <a:bodyPr/>
          <a:lstStyle/>
          <a:p>
            <a:fld id="{EE93658D-6192-42D3-A4D3-D2135775CAB6}" type="slidenum">
              <a:rPr lang="en-US" smtClean="0"/>
              <a:t>6</a:t>
            </a:fld>
            <a:endParaRPr lang="en-US" dirty="0"/>
          </a:p>
        </p:txBody>
      </p:sp>
      <p:pic>
        <p:nvPicPr>
          <p:cNvPr id="7" name="Shape 67" descr="Shape 67">
            <a:extLst>
              <a:ext uri="{FF2B5EF4-FFF2-40B4-BE49-F238E27FC236}">
                <a16:creationId xmlns:a16="http://schemas.microsoft.com/office/drawing/2014/main" id="{BEBB730A-EEDA-4FB6-AEFC-9D8092535056}"/>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666913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9"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0" name="Straight Connector 19">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4313352-74CE-4573-ADD2-4317A94AA9E6}"/>
              </a:ext>
            </a:extLst>
          </p:cNvPr>
          <p:cNvSpPr>
            <a:spLocks noGrp="1"/>
          </p:cNvSpPr>
          <p:nvPr>
            <p:ph type="title"/>
          </p:nvPr>
        </p:nvSpPr>
        <p:spPr>
          <a:xfrm>
            <a:off x="549633" y="223195"/>
            <a:ext cx="8288035" cy="1095059"/>
          </a:xfrm>
        </p:spPr>
        <p:txBody>
          <a:bodyPr vert="horz" lIns="91440" tIns="45720" rIns="91440" bIns="45720" rtlCol="0" anchor="b">
            <a:normAutofit/>
          </a:bodyPr>
          <a:lstStyle/>
          <a:p>
            <a:pPr algn="ctr">
              <a:lnSpc>
                <a:spcPct val="90000"/>
              </a:lnSpc>
            </a:pPr>
            <a:r>
              <a:rPr lang="en-US" sz="3400" dirty="0"/>
              <a:t>Vendor Registration With NDOT</a:t>
            </a:r>
            <a:br>
              <a:rPr lang="en-US" sz="3400" dirty="0"/>
            </a:br>
            <a:r>
              <a:rPr lang="en-US" sz="3400" dirty="0">
                <a:hlinkClick r:id="rId2"/>
              </a:rPr>
              <a:t>Register Here!</a:t>
            </a:r>
            <a:endParaRPr lang="en-US" sz="3400" dirty="0"/>
          </a:p>
        </p:txBody>
      </p:sp>
      <p:pic>
        <p:nvPicPr>
          <p:cNvPr id="5" name="Content Placeholder 4">
            <a:extLst>
              <a:ext uri="{FF2B5EF4-FFF2-40B4-BE49-F238E27FC236}">
                <a16:creationId xmlns:a16="http://schemas.microsoft.com/office/drawing/2014/main" id="{F8C2C9DB-8107-4814-BEC8-64A32135DB2B}"/>
              </a:ext>
            </a:extLst>
          </p:cNvPr>
          <p:cNvPicPr>
            <a:picLocks noGrp="1" noChangeAspect="1"/>
          </p:cNvPicPr>
          <p:nvPr>
            <p:ph idx="1"/>
          </p:nvPr>
        </p:nvPicPr>
        <p:blipFill>
          <a:blip r:embed="rId3"/>
          <a:stretch>
            <a:fillRect/>
          </a:stretch>
        </p:blipFill>
        <p:spPr>
          <a:xfrm>
            <a:off x="863600" y="1422497"/>
            <a:ext cx="7589284" cy="4517831"/>
          </a:xfrm>
          <a:prstGeom prst="rect">
            <a:avLst/>
          </a:prstGeom>
        </p:spPr>
      </p:pic>
      <p:pic>
        <p:nvPicPr>
          <p:cNvPr id="13" name="Shape 67" descr="Shape 67">
            <a:extLst>
              <a:ext uri="{FF2B5EF4-FFF2-40B4-BE49-F238E27FC236}">
                <a16:creationId xmlns:a16="http://schemas.microsoft.com/office/drawing/2014/main" id="{0FCCEE97-1ACD-4978-8C4B-CFD58AB23069}"/>
              </a:ext>
            </a:extLst>
          </p:cNvPr>
          <p:cNvPicPr>
            <a:picLocks noChangeAspect="1"/>
          </p:cNvPicPr>
          <p:nvPr/>
        </p:nvPicPr>
        <p:blipFill>
          <a:blip r:embed="rId4"/>
          <a:stretch>
            <a:fillRect/>
          </a:stretch>
        </p:blipFill>
        <p:spPr>
          <a:xfrm>
            <a:off x="9986793" y="259338"/>
            <a:ext cx="1898707" cy="1229413"/>
          </a:xfrm>
          <a:prstGeom prst="rect">
            <a:avLst/>
          </a:prstGeom>
        </p:spPr>
      </p:pic>
      <p:sp>
        <p:nvSpPr>
          <p:cNvPr id="4" name="Slide Number Placeholder 3">
            <a:extLst>
              <a:ext uri="{FF2B5EF4-FFF2-40B4-BE49-F238E27FC236}">
                <a16:creationId xmlns:a16="http://schemas.microsoft.com/office/drawing/2014/main" id="{359E0392-137E-477E-AC1A-5897DC4D1CB1}"/>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EE93658D-6192-42D3-A4D3-D2135775CAB6}" type="slidenum">
              <a:rPr lang="en-US" smtClean="0"/>
              <a:pPr>
                <a:spcAft>
                  <a:spcPts val="600"/>
                </a:spcAft>
              </a:pPr>
              <a:t>60</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Ink 6">
                <a:extLst>
                  <a:ext uri="{FF2B5EF4-FFF2-40B4-BE49-F238E27FC236}">
                    <a16:creationId xmlns:a16="http://schemas.microsoft.com/office/drawing/2014/main" id="{E82CEA61-BD31-407C-9B2F-55A9860C77DC}"/>
                  </a:ext>
                </a:extLst>
              </p14:cNvPr>
              <p14:cNvContentPartPr/>
              <p14:nvPr/>
            </p14:nvContentPartPr>
            <p14:xfrm>
              <a:off x="10927496" y="672085"/>
              <a:ext cx="360" cy="360"/>
            </p14:xfrm>
          </p:contentPart>
        </mc:Choice>
        <mc:Fallback xmlns="">
          <p:pic>
            <p:nvPicPr>
              <p:cNvPr id="7" name="Ink 6">
                <a:extLst>
                  <a:ext uri="{FF2B5EF4-FFF2-40B4-BE49-F238E27FC236}">
                    <a16:creationId xmlns:a16="http://schemas.microsoft.com/office/drawing/2014/main" id="{E82CEA61-BD31-407C-9B2F-55A9860C77DC}"/>
                  </a:ext>
                </a:extLst>
              </p:cNvPr>
              <p:cNvPicPr/>
              <p:nvPr/>
            </p:nvPicPr>
            <p:blipFill>
              <a:blip r:embed="rId6"/>
              <a:stretch>
                <a:fillRect/>
              </a:stretch>
            </p:blipFill>
            <p:spPr>
              <a:xfrm>
                <a:off x="10909496" y="56408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8" name="Ink 7">
                <a:extLst>
                  <a:ext uri="{FF2B5EF4-FFF2-40B4-BE49-F238E27FC236}">
                    <a16:creationId xmlns:a16="http://schemas.microsoft.com/office/drawing/2014/main" id="{33D64973-182A-4EB9-86BB-61E5FE04BB6E}"/>
                  </a:ext>
                </a:extLst>
              </p14:cNvPr>
              <p14:cNvContentPartPr/>
              <p14:nvPr/>
            </p14:nvContentPartPr>
            <p14:xfrm>
              <a:off x="10452656" y="268525"/>
              <a:ext cx="360" cy="360"/>
            </p14:xfrm>
          </p:contentPart>
        </mc:Choice>
        <mc:Fallback xmlns="">
          <p:pic>
            <p:nvPicPr>
              <p:cNvPr id="8" name="Ink 7">
                <a:extLst>
                  <a:ext uri="{FF2B5EF4-FFF2-40B4-BE49-F238E27FC236}">
                    <a16:creationId xmlns:a16="http://schemas.microsoft.com/office/drawing/2014/main" id="{33D64973-182A-4EB9-86BB-61E5FE04BB6E}"/>
                  </a:ext>
                </a:extLst>
              </p:cNvPr>
              <p:cNvPicPr/>
              <p:nvPr/>
            </p:nvPicPr>
            <p:blipFill>
              <a:blip r:embed="rId8"/>
              <a:stretch>
                <a:fillRect/>
              </a:stretch>
            </p:blipFill>
            <p:spPr>
              <a:xfrm>
                <a:off x="10434656" y="16052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2" name="Ink 11">
                <a:extLst>
                  <a:ext uri="{FF2B5EF4-FFF2-40B4-BE49-F238E27FC236}">
                    <a16:creationId xmlns:a16="http://schemas.microsoft.com/office/drawing/2014/main" id="{7230A064-9B89-44C0-9B34-1EF057F91FEE}"/>
                  </a:ext>
                </a:extLst>
              </p14:cNvPr>
              <p14:cNvContentPartPr/>
              <p14:nvPr/>
            </p14:nvContentPartPr>
            <p14:xfrm>
              <a:off x="10569296" y="770725"/>
              <a:ext cx="600840" cy="206640"/>
            </p14:xfrm>
          </p:contentPart>
        </mc:Choice>
        <mc:Fallback xmlns="">
          <p:pic>
            <p:nvPicPr>
              <p:cNvPr id="12" name="Ink 11">
                <a:extLst>
                  <a:ext uri="{FF2B5EF4-FFF2-40B4-BE49-F238E27FC236}">
                    <a16:creationId xmlns:a16="http://schemas.microsoft.com/office/drawing/2014/main" id="{7230A064-9B89-44C0-9B34-1EF057F91FEE}"/>
                  </a:ext>
                </a:extLst>
              </p:cNvPr>
              <p:cNvPicPr/>
              <p:nvPr/>
            </p:nvPicPr>
            <p:blipFill>
              <a:blip r:embed="rId10"/>
              <a:stretch>
                <a:fillRect/>
              </a:stretch>
            </p:blipFill>
            <p:spPr>
              <a:xfrm>
                <a:off x="10551296" y="662725"/>
                <a:ext cx="636480" cy="422280"/>
              </a:xfrm>
              <a:prstGeom prst="rect">
                <a:avLst/>
              </a:prstGeom>
            </p:spPr>
          </p:pic>
        </mc:Fallback>
      </mc:AlternateContent>
    </p:spTree>
    <p:extLst>
      <p:ext uri="{BB962C8B-B14F-4D97-AF65-F5344CB8AC3E}">
        <p14:creationId xmlns:p14="http://schemas.microsoft.com/office/powerpoint/2010/main" val="2981582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38" y="199887"/>
            <a:ext cx="8596668" cy="1320800"/>
          </a:xfrm>
        </p:spPr>
        <p:txBody>
          <a:bodyPr/>
          <a:lstStyle/>
          <a:p>
            <a:r>
              <a:rPr lang="en-US" dirty="0"/>
              <a:t>NEVADA DBE PROGRAM VIDEO</a:t>
            </a:r>
          </a:p>
        </p:txBody>
      </p:sp>
      <p:sp>
        <p:nvSpPr>
          <p:cNvPr id="3" name="Content Placeholder 2"/>
          <p:cNvSpPr>
            <a:spLocks noGrp="1"/>
          </p:cNvSpPr>
          <p:nvPr>
            <p:ph idx="1"/>
          </p:nvPr>
        </p:nvSpPr>
        <p:spPr>
          <a:xfrm>
            <a:off x="311949" y="1152939"/>
            <a:ext cx="8596668" cy="4520675"/>
          </a:xfrm>
        </p:spPr>
        <p:txBody>
          <a:bodyPr/>
          <a:lstStyle/>
          <a:p>
            <a:pPr marL="0" indent="0">
              <a:buNone/>
            </a:pPr>
            <a:r>
              <a:rPr lang="en-US" b="1" dirty="0"/>
              <a:t>NDOT Certified Disadvantaged Business Enterprise</a:t>
            </a:r>
            <a:r>
              <a:rPr lang="en-US" dirty="0"/>
              <a:t> </a:t>
            </a:r>
            <a:r>
              <a:rPr lang="en-US" b="1" dirty="0"/>
              <a:t>Industry Workforce Connections </a:t>
            </a:r>
            <a:endParaRPr lang="en-US" dirty="0"/>
          </a:p>
          <a:p>
            <a:pPr marL="0" indent="0">
              <a:buNone/>
            </a:pPr>
            <a:r>
              <a:rPr lang="en-US" u="sng" dirty="0">
                <a:hlinkClick r:id="rId3"/>
              </a:rPr>
              <a:t>https://www.youtube.com/watch?v=OieCsJWF6Ko</a:t>
            </a: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EE93658D-6192-42D3-A4D3-D2135775CAB6}" type="slidenum">
              <a:rPr lang="en-US" smtClean="0"/>
              <a:t>61</a:t>
            </a:fld>
            <a:endParaRPr lang="en-US" dirty="0"/>
          </a:p>
        </p:txBody>
      </p:sp>
      <p:pic>
        <p:nvPicPr>
          <p:cNvPr id="6" name="Picture 5"/>
          <p:cNvPicPr>
            <a:picLocks noChangeAspect="1"/>
          </p:cNvPicPr>
          <p:nvPr/>
        </p:nvPicPr>
        <p:blipFill>
          <a:blip r:embed="rId4"/>
          <a:stretch>
            <a:fillRect/>
          </a:stretch>
        </p:blipFill>
        <p:spPr>
          <a:xfrm>
            <a:off x="454301" y="2421768"/>
            <a:ext cx="8136362" cy="4124623"/>
          </a:xfrm>
          <a:prstGeom prst="rect">
            <a:avLst/>
          </a:prstGeom>
        </p:spPr>
      </p:pic>
      <p:pic>
        <p:nvPicPr>
          <p:cNvPr id="7" name="Shape 67" descr="Shape 67">
            <a:extLst>
              <a:ext uri="{FF2B5EF4-FFF2-40B4-BE49-F238E27FC236}">
                <a16:creationId xmlns:a16="http://schemas.microsoft.com/office/drawing/2014/main" id="{35CD87A4-4F1B-4423-80B8-9394EDE4B3D8}"/>
              </a:ext>
            </a:extLst>
          </p:cNvPr>
          <p:cNvPicPr>
            <a:picLocks noChangeAspect="1"/>
          </p:cNvPicPr>
          <p:nvPr/>
        </p:nvPicPr>
        <p:blipFill>
          <a:blip r:embed="rId5"/>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190052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23" y="198252"/>
            <a:ext cx="9005645" cy="1260477"/>
          </a:xfrm>
        </p:spPr>
        <p:txBody>
          <a:bodyPr/>
          <a:lstStyle/>
          <a:p>
            <a:r>
              <a:rPr lang="en-US" dirty="0"/>
              <a:t>NDOT Bidding</a:t>
            </a:r>
          </a:p>
        </p:txBody>
      </p:sp>
      <p:sp>
        <p:nvSpPr>
          <p:cNvPr id="3" name="Content Placeholder 2"/>
          <p:cNvSpPr>
            <a:spLocks noGrp="1"/>
          </p:cNvSpPr>
          <p:nvPr>
            <p:ph idx="1"/>
          </p:nvPr>
        </p:nvSpPr>
        <p:spPr>
          <a:xfrm>
            <a:off x="430112" y="966764"/>
            <a:ext cx="9710530" cy="5396947"/>
          </a:xfrm>
        </p:spPr>
        <p:txBody>
          <a:bodyPr>
            <a:normAutofit fontScale="25000" lnSpcReduction="20000"/>
          </a:bodyPr>
          <a:lstStyle/>
          <a:p>
            <a:pPr>
              <a:lnSpc>
                <a:spcPct val="120000"/>
              </a:lnSpc>
              <a:spcBef>
                <a:spcPts val="0"/>
              </a:spcBef>
            </a:pPr>
            <a:r>
              <a:rPr lang="en-US" sz="11200" dirty="0"/>
              <a:t>Two-step process for finding bidding opportunities </a:t>
            </a:r>
          </a:p>
          <a:p>
            <a:pPr marL="0" indent="0">
              <a:lnSpc>
                <a:spcPct val="120000"/>
              </a:lnSpc>
              <a:spcBef>
                <a:spcPts val="0"/>
              </a:spcBef>
              <a:buNone/>
            </a:pPr>
            <a:endParaRPr lang="en-US" sz="11200" dirty="0"/>
          </a:p>
          <a:p>
            <a:pPr marL="630238" indent="-230188">
              <a:lnSpc>
                <a:spcPct val="120000"/>
              </a:lnSpc>
              <a:spcBef>
                <a:spcPts val="0"/>
              </a:spcBef>
              <a:buFont typeface="Wingdings" panose="05000000000000000000" pitchFamily="2" charset="2"/>
              <a:buChar char="Ø"/>
            </a:pPr>
            <a:r>
              <a:rPr lang="en-US" sz="11200" b="1" dirty="0"/>
              <a:t>Step 1. E-Plan Room </a:t>
            </a:r>
            <a:r>
              <a:rPr lang="en-US" sz="11200" dirty="0"/>
              <a:t>– DBEs go to the E-Plan Room to review all posted ads for jobs offered by contractors/primes; DBEs reach out to contractors prior to the contractor’s submission of a Request for Proposals (RFP) to NDOT</a:t>
            </a:r>
          </a:p>
          <a:p>
            <a:pPr marL="630238" indent="-230188">
              <a:lnSpc>
                <a:spcPct val="120000"/>
              </a:lnSpc>
              <a:spcBef>
                <a:spcPts val="0"/>
              </a:spcBef>
              <a:buFont typeface="Wingdings" panose="05000000000000000000" pitchFamily="2" charset="2"/>
              <a:buChar char="Ø"/>
            </a:pPr>
            <a:endParaRPr lang="en-US" sz="11200" dirty="0"/>
          </a:p>
          <a:p>
            <a:pPr marL="630238" indent="-230188">
              <a:lnSpc>
                <a:spcPct val="120000"/>
              </a:lnSpc>
              <a:spcBef>
                <a:spcPts val="0"/>
              </a:spcBef>
              <a:buFont typeface="Wingdings" panose="05000000000000000000" pitchFamily="2" charset="2"/>
              <a:buChar char="Ø"/>
            </a:pPr>
            <a:r>
              <a:rPr lang="en-US" sz="11200" b="1" dirty="0"/>
              <a:t>Step 2. Request for Proposals (RFP) </a:t>
            </a:r>
            <a:r>
              <a:rPr lang="en-US" sz="11200" dirty="0"/>
              <a:t>– after developing the plan (that includes pre-selected DBEs), contractors that possess the qualifications and abilities to perform the job submit a Request for Proposals (RFP) to bid on NDOT contract.  </a:t>
            </a:r>
          </a:p>
          <a:p>
            <a:pPr marL="630238" indent="-230188">
              <a:lnSpc>
                <a:spcPct val="120000"/>
              </a:lnSpc>
              <a:spcBef>
                <a:spcPts val="0"/>
              </a:spcBef>
              <a:buFont typeface="Wingdings" panose="05000000000000000000" pitchFamily="2" charset="2"/>
              <a:buChar char="Ø"/>
            </a:pPr>
            <a:endParaRPr lang="en-US" sz="11200" dirty="0"/>
          </a:p>
          <a:p>
            <a:pPr>
              <a:lnSpc>
                <a:spcPct val="120000"/>
              </a:lnSpc>
              <a:spcBef>
                <a:spcPts val="0"/>
              </a:spcBef>
            </a:pPr>
            <a:endParaRPr lang="en-US" sz="11200" dirty="0"/>
          </a:p>
          <a:p>
            <a:pPr>
              <a:lnSpc>
                <a:spcPct val="120000"/>
              </a:lnSpc>
              <a:spcBef>
                <a:spcPts val="0"/>
              </a:spcBef>
            </a:pPr>
            <a:endParaRPr lang="en-US" sz="6000" dirty="0"/>
          </a:p>
          <a:p>
            <a:endParaRPr lang="en-US" sz="6000" dirty="0"/>
          </a:p>
          <a:p>
            <a:endParaRPr lang="en-US" sz="6000" dirty="0"/>
          </a:p>
          <a:p>
            <a:endParaRPr lang="en-US" dirty="0"/>
          </a:p>
          <a:p>
            <a:r>
              <a:rPr lang="en-US" dirty="0"/>
              <a:t>;</a:t>
            </a:r>
          </a:p>
        </p:txBody>
      </p:sp>
      <p:sp>
        <p:nvSpPr>
          <p:cNvPr id="5" name="Slide Number Placeholder 4"/>
          <p:cNvSpPr>
            <a:spLocks noGrp="1"/>
          </p:cNvSpPr>
          <p:nvPr>
            <p:ph type="sldNum" sz="quarter" idx="12"/>
          </p:nvPr>
        </p:nvSpPr>
        <p:spPr/>
        <p:txBody>
          <a:bodyPr/>
          <a:lstStyle/>
          <a:p>
            <a:fld id="{EE93658D-6192-42D3-A4D3-D2135775CAB6}" type="slidenum">
              <a:rPr lang="en-US" smtClean="0"/>
              <a:t>62</a:t>
            </a:fld>
            <a:endParaRPr lang="en-US"/>
          </a:p>
        </p:txBody>
      </p:sp>
      <p:pic>
        <p:nvPicPr>
          <p:cNvPr id="6" name="Shape 67" descr="Shape 67">
            <a:extLst>
              <a:ext uri="{FF2B5EF4-FFF2-40B4-BE49-F238E27FC236}">
                <a16:creationId xmlns:a16="http://schemas.microsoft.com/office/drawing/2014/main" id="{383E2993-6B15-4BB3-98FE-88EC4DAE4D7C}"/>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968640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45" y="451513"/>
            <a:ext cx="8569679" cy="1443224"/>
          </a:xfrm>
        </p:spPr>
        <p:txBody>
          <a:bodyPr/>
          <a:lstStyle/>
          <a:p>
            <a:pPr algn="l"/>
            <a:r>
              <a:rPr lang="en-US" sz="3600" dirty="0"/>
              <a:t>Step 1. E-Plan Room Bidding </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840259" y="1324689"/>
            <a:ext cx="9270324" cy="5971783"/>
          </a:xfrm>
        </p:spPr>
        <p:txBody>
          <a:bodyPr>
            <a:normAutofit/>
          </a:bodyPr>
          <a:lstStyle/>
          <a:p>
            <a:pPr lvl="0" algn="l">
              <a:spcBef>
                <a:spcPts val="1200"/>
              </a:spcBef>
            </a:pPr>
            <a:r>
              <a:rPr lang="en-US" sz="2400" b="1" dirty="0">
                <a:solidFill>
                  <a:schemeClr val="tx1"/>
                </a:solidFill>
              </a:rPr>
              <a:t>Now that your business is certified as a DBE, how do you find business opportunities to bid on? </a:t>
            </a:r>
            <a:endParaRPr lang="en-US" sz="2400" dirty="0"/>
          </a:p>
          <a:p>
            <a:pPr algn="l">
              <a:spcBef>
                <a:spcPts val="1200"/>
              </a:spcBef>
            </a:pPr>
            <a:r>
              <a:rPr lang="en-US" sz="2400" dirty="0"/>
              <a:t>DBEs can find business opportunities available through the E-Plan Room portal available on the NDOT website. To access current bidding opportunities, you should do the following:</a:t>
            </a:r>
          </a:p>
          <a:p>
            <a:pPr marL="285750" indent="-285750" algn="l">
              <a:spcBef>
                <a:spcPts val="1200"/>
              </a:spcBef>
              <a:buFont typeface="Wingdings" panose="05000000000000000000" pitchFamily="2" charset="2"/>
              <a:buChar char="q"/>
            </a:pPr>
            <a:r>
              <a:rPr lang="en-US" sz="2400" dirty="0"/>
              <a:t>Go to the NDOT website: www.NevadaDot.com</a:t>
            </a:r>
          </a:p>
          <a:p>
            <a:pPr marL="285750" indent="-285750" algn="l">
              <a:spcBef>
                <a:spcPts val="1200"/>
              </a:spcBef>
              <a:buFont typeface="Wingdings" panose="05000000000000000000" pitchFamily="2" charset="2"/>
              <a:buChar char="q"/>
            </a:pPr>
            <a:r>
              <a:rPr lang="en-US" sz="2400" dirty="0"/>
              <a:t>While on the HOME page, scroll down to the Business Resources section and select, the third option: </a:t>
            </a:r>
            <a:r>
              <a:rPr lang="en-US" sz="2400" b="1" u="sng" dirty="0"/>
              <a:t>E-Plan Room </a:t>
            </a:r>
          </a:p>
          <a:p>
            <a:pPr algn="l">
              <a:spcBef>
                <a:spcPts val="1200"/>
              </a:spcBef>
            </a:pPr>
            <a:endParaRPr lang="en-US" sz="2400" dirty="0"/>
          </a:p>
          <a:p>
            <a:pPr algn="l"/>
            <a:r>
              <a:rPr lang="en-US" dirty="0"/>
              <a:t> </a:t>
            </a:r>
          </a:p>
          <a:p>
            <a:pPr lvl="0" algn="l"/>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EE93658D-6192-42D3-A4D3-D2135775CAB6}" type="slidenum">
              <a:rPr lang="en-US" smtClean="0"/>
              <a:t>63</a:t>
            </a:fld>
            <a:endParaRPr lang="en-US"/>
          </a:p>
        </p:txBody>
      </p:sp>
      <p:pic>
        <p:nvPicPr>
          <p:cNvPr id="7" name="Shape 67" descr="Shape 67">
            <a:extLst>
              <a:ext uri="{FF2B5EF4-FFF2-40B4-BE49-F238E27FC236}">
                <a16:creationId xmlns:a16="http://schemas.microsoft.com/office/drawing/2014/main" id="{2660D84C-3FFC-46D7-81AD-026E17C57398}"/>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712F7046-1264-4624-8724-7583BFAB9F12}"/>
                  </a:ext>
                </a:extLst>
              </p14:cNvPr>
              <p14:cNvContentPartPr/>
              <p14:nvPr/>
            </p14:nvContentPartPr>
            <p14:xfrm>
              <a:off x="11098136" y="752725"/>
              <a:ext cx="360" cy="360"/>
            </p14:xfrm>
          </p:contentPart>
        </mc:Choice>
        <mc:Fallback xmlns="">
          <p:pic>
            <p:nvPicPr>
              <p:cNvPr id="4" name="Ink 3">
                <a:extLst>
                  <a:ext uri="{FF2B5EF4-FFF2-40B4-BE49-F238E27FC236}">
                    <a16:creationId xmlns:a16="http://schemas.microsoft.com/office/drawing/2014/main" id="{712F7046-1264-4624-8724-7583BFAB9F12}"/>
                  </a:ext>
                </a:extLst>
              </p:cNvPr>
              <p:cNvPicPr/>
              <p:nvPr/>
            </p:nvPicPr>
            <p:blipFill>
              <a:blip r:embed="rId4"/>
              <a:stretch>
                <a:fillRect/>
              </a:stretch>
            </p:blipFill>
            <p:spPr>
              <a:xfrm>
                <a:off x="11080136" y="64472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E4C8976C-D29C-4B3C-9494-E08379FE94B6}"/>
                  </a:ext>
                </a:extLst>
              </p14:cNvPr>
              <p14:cNvContentPartPr/>
              <p14:nvPr/>
            </p14:nvContentPartPr>
            <p14:xfrm>
              <a:off x="10721216" y="1048285"/>
              <a:ext cx="360" cy="360"/>
            </p14:xfrm>
          </p:contentPart>
        </mc:Choice>
        <mc:Fallback xmlns="">
          <p:pic>
            <p:nvPicPr>
              <p:cNvPr id="5" name="Ink 4">
                <a:extLst>
                  <a:ext uri="{FF2B5EF4-FFF2-40B4-BE49-F238E27FC236}">
                    <a16:creationId xmlns:a16="http://schemas.microsoft.com/office/drawing/2014/main" id="{E4C8976C-D29C-4B3C-9494-E08379FE94B6}"/>
                  </a:ext>
                </a:extLst>
              </p:cNvPr>
              <p:cNvPicPr/>
              <p:nvPr/>
            </p:nvPicPr>
            <p:blipFill>
              <a:blip r:embed="rId6"/>
              <a:stretch>
                <a:fillRect/>
              </a:stretch>
            </p:blipFill>
            <p:spPr>
              <a:xfrm>
                <a:off x="10703576" y="940645"/>
                <a:ext cx="36000" cy="216000"/>
              </a:xfrm>
              <a:prstGeom prst="rect">
                <a:avLst/>
              </a:prstGeom>
            </p:spPr>
          </p:pic>
        </mc:Fallback>
      </mc:AlternateContent>
    </p:spTree>
    <p:extLst>
      <p:ext uri="{BB962C8B-B14F-4D97-AF65-F5344CB8AC3E}">
        <p14:creationId xmlns:p14="http://schemas.microsoft.com/office/powerpoint/2010/main" val="3763805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0F95-509F-405E-9D2A-554153705601}"/>
              </a:ext>
            </a:extLst>
          </p:cNvPr>
          <p:cNvSpPr>
            <a:spLocks noGrp="1"/>
          </p:cNvSpPr>
          <p:nvPr>
            <p:ph type="title"/>
          </p:nvPr>
        </p:nvSpPr>
        <p:spPr/>
        <p:txBody>
          <a:bodyPr>
            <a:normAutofit/>
          </a:bodyPr>
          <a:lstStyle/>
          <a:p>
            <a:r>
              <a:rPr lang="en-US" dirty="0"/>
              <a:t>Step 1. E-Plan Room Bidding</a:t>
            </a:r>
            <a:br>
              <a:rPr lang="en-US" dirty="0">
                <a:hlinkClick r:id="rId2"/>
              </a:rPr>
            </a:br>
            <a:r>
              <a:rPr lang="en-US" sz="2400" dirty="0">
                <a:hlinkClick r:id="rId2"/>
              </a:rPr>
              <a:t>NDOT Contract Services</a:t>
            </a:r>
          </a:p>
        </p:txBody>
      </p:sp>
      <p:pic>
        <p:nvPicPr>
          <p:cNvPr id="5" name="Content Placeholder 4">
            <a:extLst>
              <a:ext uri="{FF2B5EF4-FFF2-40B4-BE49-F238E27FC236}">
                <a16:creationId xmlns:a16="http://schemas.microsoft.com/office/drawing/2014/main" id="{BD37EF35-CE90-4835-B3BB-6F1DEE9B2687}"/>
              </a:ext>
            </a:extLst>
          </p:cNvPr>
          <p:cNvPicPr>
            <a:picLocks noGrp="1" noChangeAspect="1"/>
          </p:cNvPicPr>
          <p:nvPr>
            <p:ph idx="1"/>
          </p:nvPr>
        </p:nvPicPr>
        <p:blipFill>
          <a:blip r:embed="rId3"/>
          <a:stretch>
            <a:fillRect/>
          </a:stretch>
        </p:blipFill>
        <p:spPr>
          <a:xfrm>
            <a:off x="559083" y="1930401"/>
            <a:ext cx="7744946" cy="434493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pic>
      <p:sp>
        <p:nvSpPr>
          <p:cNvPr id="4" name="Slide Number Placeholder 3">
            <a:extLst>
              <a:ext uri="{FF2B5EF4-FFF2-40B4-BE49-F238E27FC236}">
                <a16:creationId xmlns:a16="http://schemas.microsoft.com/office/drawing/2014/main" id="{212BE35D-2FE8-4D07-A52B-873962DC7CCA}"/>
              </a:ext>
            </a:extLst>
          </p:cNvPr>
          <p:cNvSpPr>
            <a:spLocks noGrp="1"/>
          </p:cNvSpPr>
          <p:nvPr>
            <p:ph type="sldNum" sz="quarter" idx="12"/>
          </p:nvPr>
        </p:nvSpPr>
        <p:spPr/>
        <p:txBody>
          <a:bodyPr/>
          <a:lstStyle/>
          <a:p>
            <a:fld id="{EE93658D-6192-42D3-A4D3-D2135775CAB6}" type="slidenum">
              <a:rPr lang="en-US" smtClean="0"/>
              <a:t>64</a:t>
            </a:fld>
            <a:endParaRPr lang="en-US"/>
          </a:p>
        </p:txBody>
      </p:sp>
      <p:pic>
        <p:nvPicPr>
          <p:cNvPr id="6" name="Shape 67" descr="Shape 67">
            <a:extLst>
              <a:ext uri="{FF2B5EF4-FFF2-40B4-BE49-F238E27FC236}">
                <a16:creationId xmlns:a16="http://schemas.microsoft.com/office/drawing/2014/main" id="{B38F2371-E993-4EB5-84B7-3882401AB1D9}"/>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642570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007" y="273496"/>
            <a:ext cx="10111319" cy="1355950"/>
          </a:xfrm>
        </p:spPr>
        <p:txBody>
          <a:bodyPr/>
          <a:lstStyle/>
          <a:p>
            <a:pPr algn="l"/>
            <a:r>
              <a:rPr lang="en-US" sz="3600" dirty="0"/>
              <a:t>Step 1. E-Plan Room Bidding</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815546" y="951471"/>
            <a:ext cx="8946293" cy="5634680"/>
          </a:xfrm>
        </p:spPr>
        <p:txBody>
          <a:bodyPr>
            <a:normAutofit/>
          </a:bodyPr>
          <a:lstStyle/>
          <a:p>
            <a:pPr algn="l"/>
            <a:endParaRPr lang="en-US" dirty="0"/>
          </a:p>
          <a:p>
            <a:pPr marL="742950" lvl="1" indent="-285750" algn="l">
              <a:buFont typeface="Wingdings" panose="05000000000000000000" pitchFamily="2" charset="2"/>
              <a:buChar char="q"/>
            </a:pPr>
            <a:r>
              <a:rPr lang="en-US" sz="2000" dirty="0"/>
              <a:t>When the E-Plan Room window opens you can access the current bidding opportunities available as displayed below</a:t>
            </a:r>
          </a:p>
          <a:p>
            <a:pPr marL="742950" lvl="1" indent="-285750" algn="l">
              <a:buFont typeface="Wingdings" panose="05000000000000000000" pitchFamily="2" charset="2"/>
              <a:buChar char="q"/>
            </a:pPr>
            <a:r>
              <a:rPr lang="en-US" sz="2000" dirty="0"/>
              <a:t>Next, click on a Project Name (</a:t>
            </a:r>
            <a:r>
              <a:rPr lang="en-US" sz="2000" u="sng" dirty="0"/>
              <a:t>text in blue</a:t>
            </a:r>
            <a:r>
              <a:rPr lang="en-US" sz="2000" dirty="0"/>
              <a:t>) to see the project’s ad. </a:t>
            </a:r>
          </a:p>
          <a:p>
            <a:pPr lvl="1" algn="l"/>
            <a:endParaRPr lang="en-US" sz="2000" dirty="0"/>
          </a:p>
          <a:p>
            <a:pPr lvl="1" algn="l"/>
            <a:endParaRPr lang="en-US" sz="2000" dirty="0"/>
          </a:p>
          <a:p>
            <a:pPr algn="l"/>
            <a:endParaRPr lang="en-US" sz="2000" dirty="0"/>
          </a:p>
          <a:p>
            <a:pPr algn="l"/>
            <a:r>
              <a:rPr lang="en-US" dirty="0"/>
              <a:t> </a:t>
            </a:r>
          </a:p>
          <a:p>
            <a:pPr lvl="0" algn="l"/>
            <a:endParaRPr lang="en-US" sz="2000" dirty="0">
              <a:solidFill>
                <a:schemeClr val="tx1"/>
              </a:solidFill>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65</a:t>
            </a:fld>
            <a:endParaRPr lang="en-US"/>
          </a:p>
        </p:txBody>
      </p:sp>
      <p:pic>
        <p:nvPicPr>
          <p:cNvPr id="8" name="Shape 67" descr="Shape 67">
            <a:extLst>
              <a:ext uri="{FF2B5EF4-FFF2-40B4-BE49-F238E27FC236}">
                <a16:creationId xmlns:a16="http://schemas.microsoft.com/office/drawing/2014/main" id="{ADF3A0D6-1DC1-43C2-9A94-B2EEECE4DB3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pic>
        <p:nvPicPr>
          <p:cNvPr id="4" name="Picture 3">
            <a:extLst>
              <a:ext uri="{FF2B5EF4-FFF2-40B4-BE49-F238E27FC236}">
                <a16:creationId xmlns:a16="http://schemas.microsoft.com/office/drawing/2014/main" id="{F592C09F-CB1A-4097-9BFB-BE5811861C20}"/>
              </a:ext>
            </a:extLst>
          </p:cNvPr>
          <p:cNvPicPr>
            <a:picLocks noChangeAspect="1"/>
          </p:cNvPicPr>
          <p:nvPr/>
        </p:nvPicPr>
        <p:blipFill>
          <a:blip r:embed="rId4"/>
          <a:stretch>
            <a:fillRect/>
          </a:stretch>
        </p:blipFill>
        <p:spPr>
          <a:xfrm>
            <a:off x="1143852" y="2816511"/>
            <a:ext cx="7741530" cy="3109831"/>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A4F80CA-B64B-49D7-AD76-0B2B6ECCCD67}"/>
                  </a:ext>
                </a:extLst>
              </p14:cNvPr>
              <p14:cNvContentPartPr/>
              <p14:nvPr/>
            </p14:nvContentPartPr>
            <p14:xfrm>
              <a:off x="3520953" y="4580818"/>
              <a:ext cx="793800" cy="425880"/>
            </p14:xfrm>
          </p:contentPart>
        </mc:Choice>
        <mc:Fallback xmlns="">
          <p:pic>
            <p:nvPicPr>
              <p:cNvPr id="5" name="Ink 4">
                <a:extLst>
                  <a:ext uri="{FF2B5EF4-FFF2-40B4-BE49-F238E27FC236}">
                    <a16:creationId xmlns:a16="http://schemas.microsoft.com/office/drawing/2014/main" id="{2A4F80CA-B64B-49D7-AD76-0B2B6ECCCD67}"/>
                  </a:ext>
                </a:extLst>
              </p:cNvPr>
              <p:cNvPicPr/>
              <p:nvPr/>
            </p:nvPicPr>
            <p:blipFill>
              <a:blip r:embed="rId6"/>
              <a:stretch>
                <a:fillRect/>
              </a:stretch>
            </p:blipFill>
            <p:spPr>
              <a:xfrm>
                <a:off x="3466953" y="4472818"/>
                <a:ext cx="901440" cy="641520"/>
              </a:xfrm>
              <a:prstGeom prst="rect">
                <a:avLst/>
              </a:prstGeom>
            </p:spPr>
          </p:pic>
        </mc:Fallback>
      </mc:AlternateContent>
    </p:spTree>
    <p:extLst>
      <p:ext uri="{BB962C8B-B14F-4D97-AF65-F5344CB8AC3E}">
        <p14:creationId xmlns:p14="http://schemas.microsoft.com/office/powerpoint/2010/main" val="2430551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954" y="304799"/>
            <a:ext cx="9069859" cy="1060735"/>
          </a:xfrm>
        </p:spPr>
        <p:txBody>
          <a:bodyPr/>
          <a:lstStyle/>
          <a:p>
            <a:pPr algn="l"/>
            <a:r>
              <a:rPr lang="en-US" sz="3600" dirty="0"/>
              <a:t>Step 1. E-Plan Room Bidding</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700125" y="1004879"/>
            <a:ext cx="8388458" cy="4509229"/>
          </a:xfrm>
        </p:spPr>
        <p:txBody>
          <a:bodyPr>
            <a:normAutofit/>
          </a:bodyPr>
          <a:lstStyle/>
          <a:p>
            <a:pPr lvl="0" algn="l"/>
            <a:r>
              <a:rPr lang="en-US" sz="2400" dirty="0"/>
              <a:t>A new window will pop-up with information related to the selected bidding opportunity. Next, click on </a:t>
            </a:r>
            <a:r>
              <a:rPr lang="en-US" sz="2400" b="1" u="sng" dirty="0"/>
              <a:t>View Plan Holder</a:t>
            </a:r>
            <a:r>
              <a:rPr lang="en-US" sz="2400" u="sng" dirty="0"/>
              <a:t> </a:t>
            </a:r>
            <a:r>
              <a:rPr lang="en-US" sz="2400" dirty="0"/>
              <a:t>to access the Prime bidder contact information. </a:t>
            </a:r>
          </a:p>
          <a:p>
            <a:pPr lvl="0" algn="l"/>
            <a:endParaRPr lang="en-US" dirty="0"/>
          </a:p>
          <a:p>
            <a:pPr lvl="0" algn="l"/>
            <a:endParaRPr lang="en-US" dirty="0"/>
          </a:p>
          <a:p>
            <a:pPr algn="l"/>
            <a:r>
              <a:rPr lang="en-US" dirty="0"/>
              <a:t> </a:t>
            </a:r>
          </a:p>
          <a:p>
            <a:pPr lvl="0" algn="l"/>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EE93658D-6192-42D3-A4D3-D2135775CAB6}" type="slidenum">
              <a:rPr lang="en-US" smtClean="0"/>
              <a:t>66</a:t>
            </a:fld>
            <a:endParaRPr lang="en-US"/>
          </a:p>
        </p:txBody>
      </p:sp>
      <p:pic>
        <p:nvPicPr>
          <p:cNvPr id="7" name="Shape 67" descr="Shape 67">
            <a:extLst>
              <a:ext uri="{FF2B5EF4-FFF2-40B4-BE49-F238E27FC236}">
                <a16:creationId xmlns:a16="http://schemas.microsoft.com/office/drawing/2014/main" id="{72EB22B7-6722-4161-882E-34BA7FFA1E8C}"/>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pic>
        <p:nvPicPr>
          <p:cNvPr id="10" name="Picture 9">
            <a:extLst>
              <a:ext uri="{FF2B5EF4-FFF2-40B4-BE49-F238E27FC236}">
                <a16:creationId xmlns:a16="http://schemas.microsoft.com/office/drawing/2014/main" id="{58C11292-8CD1-4087-B549-97A589550D68}"/>
              </a:ext>
            </a:extLst>
          </p:cNvPr>
          <p:cNvPicPr>
            <a:picLocks noChangeAspect="1"/>
          </p:cNvPicPr>
          <p:nvPr/>
        </p:nvPicPr>
        <p:blipFill>
          <a:blip r:embed="rId3"/>
          <a:stretch>
            <a:fillRect/>
          </a:stretch>
        </p:blipFill>
        <p:spPr>
          <a:xfrm>
            <a:off x="700125" y="2562687"/>
            <a:ext cx="7890538" cy="3617713"/>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68A111C3-C250-429D-A330-D2F18E5460A0}"/>
                  </a:ext>
                </a:extLst>
              </p14:cNvPr>
              <p14:cNvContentPartPr/>
              <p14:nvPr/>
            </p14:nvContentPartPr>
            <p14:xfrm>
              <a:off x="469233" y="2916898"/>
              <a:ext cx="2267280" cy="1603080"/>
            </p14:xfrm>
          </p:contentPart>
        </mc:Choice>
        <mc:Fallback xmlns="">
          <p:pic>
            <p:nvPicPr>
              <p:cNvPr id="11" name="Ink 10">
                <a:extLst>
                  <a:ext uri="{FF2B5EF4-FFF2-40B4-BE49-F238E27FC236}">
                    <a16:creationId xmlns:a16="http://schemas.microsoft.com/office/drawing/2014/main" id="{68A111C3-C250-429D-A330-D2F18E5460A0}"/>
                  </a:ext>
                </a:extLst>
              </p:cNvPr>
              <p:cNvPicPr/>
              <p:nvPr/>
            </p:nvPicPr>
            <p:blipFill>
              <a:blip r:embed="rId5"/>
              <a:stretch>
                <a:fillRect/>
              </a:stretch>
            </p:blipFill>
            <p:spPr>
              <a:xfrm>
                <a:off x="415233" y="2808898"/>
                <a:ext cx="2374920" cy="1818720"/>
              </a:xfrm>
              <a:prstGeom prst="rect">
                <a:avLst/>
              </a:prstGeom>
            </p:spPr>
          </p:pic>
        </mc:Fallback>
      </mc:AlternateContent>
    </p:spTree>
    <p:extLst>
      <p:ext uri="{BB962C8B-B14F-4D97-AF65-F5344CB8AC3E}">
        <p14:creationId xmlns:p14="http://schemas.microsoft.com/office/powerpoint/2010/main" val="3084784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549" y="-209077"/>
            <a:ext cx="9914727" cy="1624307"/>
          </a:xfrm>
        </p:spPr>
        <p:txBody>
          <a:bodyPr/>
          <a:lstStyle/>
          <a:p>
            <a:pPr algn="l"/>
            <a:r>
              <a:rPr lang="en-US" sz="3600" dirty="0"/>
              <a:t>Step 1. E-Plan Room Bidding</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840259" y="951471"/>
            <a:ext cx="8946293" cy="5634680"/>
          </a:xfrm>
        </p:spPr>
        <p:txBody>
          <a:bodyPr>
            <a:normAutofit/>
          </a:bodyPr>
          <a:lstStyle/>
          <a:p>
            <a:pPr lvl="1" algn="l"/>
            <a:r>
              <a:rPr lang="en-US" sz="2000" dirty="0">
                <a:solidFill>
                  <a:schemeClr val="tx1"/>
                </a:solidFill>
              </a:rPr>
              <a:t>After you click on the  </a:t>
            </a:r>
            <a:r>
              <a:rPr lang="en-US" sz="2000" b="1" u="sng" dirty="0">
                <a:solidFill>
                  <a:schemeClr val="tx1"/>
                </a:solidFill>
              </a:rPr>
              <a:t>View Plan Holder</a:t>
            </a:r>
            <a:r>
              <a:rPr lang="en-US" sz="2000" u="sng" dirty="0">
                <a:solidFill>
                  <a:schemeClr val="tx1"/>
                </a:solidFill>
              </a:rPr>
              <a:t> </a:t>
            </a:r>
            <a:r>
              <a:rPr lang="en-US" sz="2000" dirty="0">
                <a:solidFill>
                  <a:schemeClr val="tx1"/>
                </a:solidFill>
              </a:rPr>
              <a:t> you can hover your mouse over the Contact’s name (e.g. Frank Hawbolt) to see the contact’s phone number and e-mail address. If you hover your mouse over the Company’s name, you can get the Prime Bidder/ Subcontractor’s physical address. As a DBE, your responsibility is to reach out to the Prime Bidder/Subcontractor, make yourself known, market your product or services and establish a point of contact that may result in a professional working relationship and a contract for you.    </a:t>
            </a:r>
          </a:p>
          <a:p>
            <a:pPr lvl="0" algn="l"/>
            <a:endParaRPr lang="en-US" sz="2000" dirty="0"/>
          </a:p>
          <a:p>
            <a:pPr lvl="0" algn="l"/>
            <a:endParaRPr lang="en-US" dirty="0"/>
          </a:p>
          <a:p>
            <a:pPr lvl="0" algn="l"/>
            <a:endParaRPr lang="en-US" dirty="0"/>
          </a:p>
          <a:p>
            <a:pPr algn="l"/>
            <a:r>
              <a:rPr lang="en-US" dirty="0"/>
              <a:t> </a:t>
            </a:r>
          </a:p>
          <a:p>
            <a:pPr lvl="0" algn="l"/>
            <a:endParaRPr lang="en-US" sz="2000" dirty="0">
              <a:solidFill>
                <a:schemeClr val="tx1"/>
              </a:solidFill>
            </a:endParaRPr>
          </a:p>
        </p:txBody>
      </p:sp>
      <p:pic>
        <p:nvPicPr>
          <p:cNvPr id="5" name="Picture 4"/>
          <p:cNvPicPr>
            <a:picLocks noChangeAspect="1"/>
          </p:cNvPicPr>
          <p:nvPr/>
        </p:nvPicPr>
        <p:blipFill>
          <a:blip r:embed="rId2"/>
          <a:stretch>
            <a:fillRect/>
          </a:stretch>
        </p:blipFill>
        <p:spPr>
          <a:xfrm>
            <a:off x="1642097" y="3501326"/>
            <a:ext cx="6521292" cy="3224961"/>
          </a:xfrm>
          <a:prstGeom prst="rect">
            <a:avLst/>
          </a:prstGeom>
        </p:spPr>
      </p:pic>
      <p:sp>
        <p:nvSpPr>
          <p:cNvPr id="7" name="Slide Number Placeholder 6"/>
          <p:cNvSpPr>
            <a:spLocks noGrp="1"/>
          </p:cNvSpPr>
          <p:nvPr>
            <p:ph type="sldNum" sz="quarter" idx="12"/>
          </p:nvPr>
        </p:nvSpPr>
        <p:spPr/>
        <p:txBody>
          <a:bodyPr/>
          <a:lstStyle/>
          <a:p>
            <a:fld id="{EE93658D-6192-42D3-A4D3-D2135775CAB6}" type="slidenum">
              <a:rPr lang="en-US" smtClean="0"/>
              <a:t>67</a:t>
            </a:fld>
            <a:endParaRPr lang="en-US"/>
          </a:p>
        </p:txBody>
      </p:sp>
      <p:pic>
        <p:nvPicPr>
          <p:cNvPr id="8" name="Shape 67" descr="Shape 67">
            <a:extLst>
              <a:ext uri="{FF2B5EF4-FFF2-40B4-BE49-F238E27FC236}">
                <a16:creationId xmlns:a16="http://schemas.microsoft.com/office/drawing/2014/main" id="{298A8E50-FFB1-4744-9F46-2D5175E4DD46}"/>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008779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949" y="0"/>
            <a:ext cx="9114183" cy="1443224"/>
          </a:xfrm>
        </p:spPr>
        <p:txBody>
          <a:bodyPr/>
          <a:lstStyle/>
          <a:p>
            <a:pPr algn="l"/>
            <a:r>
              <a:rPr lang="en-US" sz="3600" dirty="0"/>
              <a:t>Step 2. Request for Proposals (RFP) </a:t>
            </a:r>
            <a:br>
              <a:rPr lang="en-US" sz="4000" dirty="0">
                <a:solidFill>
                  <a:srgbClr val="0070C0"/>
                </a:solidFill>
              </a:rPr>
            </a:br>
            <a:endParaRPr lang="en-US" sz="4000" dirty="0">
              <a:solidFill>
                <a:srgbClr val="0070C0"/>
              </a:solidFill>
            </a:endParaRPr>
          </a:p>
        </p:txBody>
      </p:sp>
      <p:sp>
        <p:nvSpPr>
          <p:cNvPr id="3" name="Subtitle 2"/>
          <p:cNvSpPr>
            <a:spLocks noGrp="1"/>
          </p:cNvSpPr>
          <p:nvPr>
            <p:ph type="subTitle" idx="1"/>
          </p:nvPr>
        </p:nvSpPr>
        <p:spPr>
          <a:xfrm>
            <a:off x="785374" y="1169745"/>
            <a:ext cx="8961604" cy="5482908"/>
          </a:xfrm>
        </p:spPr>
        <p:txBody>
          <a:bodyPr>
            <a:normAutofit/>
          </a:bodyPr>
          <a:lstStyle/>
          <a:p>
            <a:pPr algn="l"/>
            <a:r>
              <a:rPr lang="en-US" b="1" dirty="0">
                <a:solidFill>
                  <a:schemeClr val="tx1"/>
                </a:solidFill>
              </a:rPr>
              <a:t>Additional business opportunities are available through the </a:t>
            </a:r>
            <a:r>
              <a:rPr lang="en-US" b="1" u="sng" dirty="0">
                <a:solidFill>
                  <a:schemeClr val="tx1"/>
                </a:solidFill>
              </a:rPr>
              <a:t>Vendor Opportunities</a:t>
            </a:r>
            <a:r>
              <a:rPr lang="en-US" b="1" dirty="0">
                <a:solidFill>
                  <a:schemeClr val="tx1"/>
                </a:solidFill>
              </a:rPr>
              <a:t> section of the NDOT website. To access current procurements listed on the NDOT website, you should do the following:</a:t>
            </a:r>
          </a:p>
          <a:p>
            <a:pPr lvl="1" algn="l"/>
            <a:r>
              <a:rPr lang="en-US" dirty="0">
                <a:solidFill>
                  <a:schemeClr val="tx1"/>
                </a:solidFill>
              </a:rPr>
              <a:t>Go to the NDOT website: </a:t>
            </a:r>
            <a:r>
              <a:rPr lang="en-US" u="sng" dirty="0">
                <a:solidFill>
                  <a:schemeClr val="tx1"/>
                </a:solidFill>
                <a:hlinkClick r:id="rId3"/>
              </a:rPr>
              <a:t>www.NevadaDot.com</a:t>
            </a:r>
            <a:r>
              <a:rPr lang="en-US" u="sng" dirty="0">
                <a:solidFill>
                  <a:schemeClr val="tx1"/>
                </a:solidFill>
              </a:rPr>
              <a:t> </a:t>
            </a:r>
            <a:r>
              <a:rPr lang="en-US" dirty="0">
                <a:solidFill>
                  <a:schemeClr val="tx1"/>
                </a:solidFill>
              </a:rPr>
              <a:t> and hover your mouse over the second bar menu option called </a:t>
            </a:r>
            <a:r>
              <a:rPr lang="en-US" u="sng" dirty="0">
                <a:solidFill>
                  <a:schemeClr val="tx1"/>
                </a:solidFill>
              </a:rPr>
              <a:t>DOING BUSINESS</a:t>
            </a:r>
            <a:endParaRPr lang="en-US" dirty="0">
              <a:solidFill>
                <a:schemeClr val="tx1"/>
              </a:solidFill>
            </a:endParaRPr>
          </a:p>
          <a:p>
            <a:pPr lvl="0" algn="l"/>
            <a:endParaRPr lang="en-US" sz="2000" dirty="0">
              <a:solidFill>
                <a:schemeClr val="tx1"/>
              </a:solidFill>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68</a:t>
            </a:fld>
            <a:endParaRPr lang="en-US"/>
          </a:p>
        </p:txBody>
      </p:sp>
      <p:pic>
        <p:nvPicPr>
          <p:cNvPr id="8" name="Shape 67" descr="Shape 67">
            <a:extLst>
              <a:ext uri="{FF2B5EF4-FFF2-40B4-BE49-F238E27FC236}">
                <a16:creationId xmlns:a16="http://schemas.microsoft.com/office/drawing/2014/main" id="{785CEC95-53F3-4FE4-B9D7-92817578F710}"/>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pic>
        <p:nvPicPr>
          <p:cNvPr id="4" name="Picture 3">
            <a:extLst>
              <a:ext uri="{FF2B5EF4-FFF2-40B4-BE49-F238E27FC236}">
                <a16:creationId xmlns:a16="http://schemas.microsoft.com/office/drawing/2014/main" id="{9FEBAA75-AA7C-4FFA-B8BD-230DBA2F6EE6}"/>
              </a:ext>
            </a:extLst>
          </p:cNvPr>
          <p:cNvPicPr>
            <a:picLocks noChangeAspect="1"/>
          </p:cNvPicPr>
          <p:nvPr/>
        </p:nvPicPr>
        <p:blipFill>
          <a:blip r:embed="rId5"/>
          <a:stretch>
            <a:fillRect/>
          </a:stretch>
        </p:blipFill>
        <p:spPr>
          <a:xfrm>
            <a:off x="1484427" y="2879678"/>
            <a:ext cx="7482152" cy="3772976"/>
          </a:xfrm>
          <a:prstGeom prst="rect">
            <a:avLst/>
          </a:prstGeom>
        </p:spPr>
      </p:pic>
    </p:spTree>
    <p:extLst>
      <p:ext uri="{BB962C8B-B14F-4D97-AF65-F5344CB8AC3E}">
        <p14:creationId xmlns:p14="http://schemas.microsoft.com/office/powerpoint/2010/main" val="3767938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127000"/>
            <a:ext cx="8596668" cy="977901"/>
          </a:xfrm>
        </p:spPr>
        <p:txBody>
          <a:bodyPr/>
          <a:lstStyle/>
          <a:p>
            <a:r>
              <a:rPr lang="en-US" dirty="0"/>
              <a:t>Step 2. Request for Proposals (RFP)</a:t>
            </a:r>
          </a:p>
        </p:txBody>
      </p:sp>
      <p:sp>
        <p:nvSpPr>
          <p:cNvPr id="3" name="Content Placeholder 2"/>
          <p:cNvSpPr>
            <a:spLocks noGrp="1"/>
          </p:cNvSpPr>
          <p:nvPr>
            <p:ph idx="1"/>
          </p:nvPr>
        </p:nvSpPr>
        <p:spPr>
          <a:xfrm>
            <a:off x="499534" y="774700"/>
            <a:ext cx="8853786" cy="6083300"/>
          </a:xfrm>
        </p:spPr>
        <p:txBody>
          <a:bodyPr/>
          <a:lstStyle/>
          <a:p>
            <a:pPr lvl="1"/>
            <a:r>
              <a:rPr lang="en-US" sz="2000" dirty="0"/>
              <a:t>To view current Request For Proposals (RFPs) and to log into the NDOT Portal, select </a:t>
            </a:r>
            <a:r>
              <a:rPr lang="en-US" sz="2000" dirty="0">
                <a:hlinkClick r:id="rId3"/>
              </a:rPr>
              <a:t>Open Procurements</a:t>
            </a:r>
            <a:r>
              <a:rPr lang="en-US" sz="2000" u="sng" dirty="0">
                <a:hlinkClick r:id="rId4" tooltip="'Open Procurements'"/>
              </a:rPr>
              <a:t>'</a:t>
            </a:r>
            <a:r>
              <a:rPr lang="en-US" sz="2000" dirty="0"/>
              <a:t> on the left side of this page. </a:t>
            </a:r>
          </a:p>
          <a:p>
            <a:pPr lvl="1"/>
            <a:endParaRPr lang="en-US" dirty="0"/>
          </a:p>
          <a:p>
            <a:pPr marL="457200" lvl="1"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69</a:t>
            </a:fld>
            <a:endParaRPr lang="en-US"/>
          </a:p>
        </p:txBody>
      </p:sp>
      <p:pic>
        <p:nvPicPr>
          <p:cNvPr id="7" name="Shape 67" descr="Shape 67">
            <a:extLst>
              <a:ext uri="{FF2B5EF4-FFF2-40B4-BE49-F238E27FC236}">
                <a16:creationId xmlns:a16="http://schemas.microsoft.com/office/drawing/2014/main" id="{51EF2460-9FCA-48BC-8DEC-AE3BE41B6BFB}"/>
              </a:ext>
            </a:extLst>
          </p:cNvPr>
          <p:cNvPicPr>
            <a:picLocks noChangeAspect="1"/>
          </p:cNvPicPr>
          <p:nvPr/>
        </p:nvPicPr>
        <p:blipFill>
          <a:blip r:embed="rId5"/>
          <a:stretch>
            <a:fillRect/>
          </a:stretch>
        </p:blipFill>
        <p:spPr>
          <a:xfrm>
            <a:off x="9855555" y="114410"/>
            <a:ext cx="2205816" cy="1428162"/>
          </a:xfrm>
          <a:prstGeom prst="rect">
            <a:avLst/>
          </a:prstGeom>
          <a:ln w="12700">
            <a:miter lim="400000"/>
          </a:ln>
        </p:spPr>
      </p:pic>
      <p:pic>
        <p:nvPicPr>
          <p:cNvPr id="4" name="Picture 3">
            <a:extLst>
              <a:ext uri="{FF2B5EF4-FFF2-40B4-BE49-F238E27FC236}">
                <a16:creationId xmlns:a16="http://schemas.microsoft.com/office/drawing/2014/main" id="{C1B8BBB1-A147-40F8-9FCC-3F110364E82B}"/>
              </a:ext>
            </a:extLst>
          </p:cNvPr>
          <p:cNvPicPr>
            <a:picLocks noChangeAspect="1"/>
          </p:cNvPicPr>
          <p:nvPr/>
        </p:nvPicPr>
        <p:blipFill>
          <a:blip r:embed="rId6"/>
          <a:stretch>
            <a:fillRect/>
          </a:stretch>
        </p:blipFill>
        <p:spPr>
          <a:xfrm>
            <a:off x="1151106" y="1923806"/>
            <a:ext cx="7016097" cy="4498653"/>
          </a:xfrm>
          <a:prstGeom prst="rect">
            <a:avLst/>
          </a:prstGeom>
        </p:spPr>
      </p:pic>
    </p:spTree>
    <p:extLst>
      <p:ext uri="{BB962C8B-B14F-4D97-AF65-F5344CB8AC3E}">
        <p14:creationId xmlns:p14="http://schemas.microsoft.com/office/powerpoint/2010/main" val="15291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118" y="143247"/>
            <a:ext cx="8666117" cy="832937"/>
          </a:xfrm>
        </p:spPr>
        <p:txBody>
          <a:bodyPr/>
          <a:lstStyle/>
          <a:p>
            <a:pPr algn="l"/>
            <a:r>
              <a:rPr lang="en-US" sz="3600" dirty="0"/>
              <a:t>What is the DBE Program?</a:t>
            </a:r>
          </a:p>
        </p:txBody>
      </p:sp>
      <p:sp>
        <p:nvSpPr>
          <p:cNvPr id="3" name="Subtitle 2"/>
          <p:cNvSpPr>
            <a:spLocks noGrp="1"/>
          </p:cNvSpPr>
          <p:nvPr>
            <p:ph type="subTitle" idx="1"/>
          </p:nvPr>
        </p:nvSpPr>
        <p:spPr>
          <a:xfrm>
            <a:off x="845233" y="1219438"/>
            <a:ext cx="8507885" cy="5004486"/>
          </a:xfrm>
        </p:spPr>
        <p:txBody>
          <a:bodyPr>
            <a:normAutofit/>
          </a:bodyPr>
          <a:lstStyle/>
          <a:p>
            <a:pPr algn="l"/>
            <a:r>
              <a:rPr lang="en-US" sz="2400" dirty="0">
                <a:solidFill>
                  <a:schemeClr val="tx1"/>
                </a:solidFill>
              </a:rPr>
              <a:t>The DBE program helps businesses that are classified as small, woman-owned or disadvantaged to compete in a fair environment right alongside larger corporations. </a:t>
            </a:r>
          </a:p>
          <a:p>
            <a:pPr algn="l">
              <a:spcBef>
                <a:spcPts val="1800"/>
              </a:spcBef>
            </a:pPr>
            <a:r>
              <a:rPr lang="en-US" sz="2400" dirty="0">
                <a:solidFill>
                  <a:schemeClr val="tx1"/>
                </a:solidFill>
              </a:rPr>
              <a:t>The DBE Program is a legislatively mandated United States Department of Transportation (USDOT) program that applies to federal-aid highway dollars expended on federally- assisted contracts issued by USDOT recipients such as the Nevada Department of Transportation (NDOT).</a:t>
            </a:r>
          </a:p>
          <a:p>
            <a:pPr algn="l">
              <a:spcBef>
                <a:spcPts val="1800"/>
              </a:spcBef>
            </a:pPr>
            <a:r>
              <a:rPr lang="en-US" sz="2400" dirty="0">
                <a:solidFill>
                  <a:schemeClr val="tx1"/>
                </a:solidFill>
              </a:rPr>
              <a:t>NDOT is strongly committed to a Civil Rights Program to encourage the participation of Certified Disadvantaged Business Enterprises (DBEs) in contracting opportunities.</a:t>
            </a:r>
          </a:p>
          <a:p>
            <a:pPr algn="l"/>
            <a:endParaRPr lang="en-US" sz="2400" dirty="0">
              <a:solidFill>
                <a:schemeClr val="tx1"/>
              </a:solidFill>
            </a:endParaRPr>
          </a:p>
          <a:p>
            <a:pPr algn="l"/>
            <a:endParaRPr lang="en-US" sz="2400" b="1" u="sng" dirty="0">
              <a:solidFill>
                <a:schemeClr val="tx1"/>
              </a:solidFill>
            </a:endParaRPr>
          </a:p>
          <a:p>
            <a:pPr lvl="1" algn="l"/>
            <a:endParaRPr lang="en-US" sz="2400" dirty="0">
              <a:solidFill>
                <a:schemeClr val="tx1"/>
              </a:solidFill>
            </a:endParaRPr>
          </a:p>
        </p:txBody>
      </p:sp>
      <p:sp>
        <p:nvSpPr>
          <p:cNvPr id="7" name="Slide Number Placeholder 6"/>
          <p:cNvSpPr>
            <a:spLocks noGrp="1"/>
          </p:cNvSpPr>
          <p:nvPr>
            <p:ph type="sldNum" sz="quarter" idx="12"/>
          </p:nvPr>
        </p:nvSpPr>
        <p:spPr/>
        <p:txBody>
          <a:bodyPr/>
          <a:lstStyle/>
          <a:p>
            <a:fld id="{EE93658D-6192-42D3-A4D3-D2135775CAB6}" type="slidenum">
              <a:rPr lang="en-US" smtClean="0"/>
              <a:t>7</a:t>
            </a:fld>
            <a:endParaRPr lang="en-US" dirty="0"/>
          </a:p>
        </p:txBody>
      </p:sp>
      <p:pic>
        <p:nvPicPr>
          <p:cNvPr id="8" name="Shape 67" descr="Shape 67">
            <a:extLst>
              <a:ext uri="{FF2B5EF4-FFF2-40B4-BE49-F238E27FC236}">
                <a16:creationId xmlns:a16="http://schemas.microsoft.com/office/drawing/2014/main" id="{D94B03C7-DFA3-4F44-861F-EEFEC249494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80484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1446-09B9-404B-80E8-7212C890E68B}"/>
              </a:ext>
            </a:extLst>
          </p:cNvPr>
          <p:cNvSpPr>
            <a:spLocks noGrp="1"/>
          </p:cNvSpPr>
          <p:nvPr>
            <p:ph type="title"/>
          </p:nvPr>
        </p:nvSpPr>
        <p:spPr>
          <a:xfrm>
            <a:off x="677334" y="609600"/>
            <a:ext cx="8596668" cy="830317"/>
          </a:xfrm>
        </p:spPr>
        <p:txBody>
          <a:bodyPr/>
          <a:lstStyle/>
          <a:p>
            <a:r>
              <a:rPr lang="en-US" dirty="0"/>
              <a:t>Old Bids </a:t>
            </a:r>
          </a:p>
        </p:txBody>
      </p:sp>
      <p:sp>
        <p:nvSpPr>
          <p:cNvPr id="3" name="Content Placeholder 2">
            <a:extLst>
              <a:ext uri="{FF2B5EF4-FFF2-40B4-BE49-F238E27FC236}">
                <a16:creationId xmlns:a16="http://schemas.microsoft.com/office/drawing/2014/main" id="{28F1A826-FAB8-4798-B8F2-CEFCF93659AB}"/>
              </a:ext>
            </a:extLst>
          </p:cNvPr>
          <p:cNvSpPr>
            <a:spLocks noGrp="1"/>
          </p:cNvSpPr>
          <p:nvPr>
            <p:ph idx="1"/>
          </p:nvPr>
        </p:nvSpPr>
        <p:spPr>
          <a:xfrm>
            <a:off x="677334" y="1014247"/>
            <a:ext cx="8596668" cy="3880773"/>
          </a:xfrm>
        </p:spPr>
        <p:txBody>
          <a:bodyPr/>
          <a:lstStyle/>
          <a:p>
            <a:endParaRPr lang="en-US" dirty="0"/>
          </a:p>
          <a:p>
            <a:pPr marL="0" indent="0">
              <a:buNone/>
            </a:pPr>
            <a:r>
              <a:rPr lang="en-US" sz="2400" dirty="0"/>
              <a:t>To see a list of NDOT contracts, go to:</a:t>
            </a:r>
          </a:p>
          <a:p>
            <a:pPr marL="0" indent="0">
              <a:buNone/>
            </a:pPr>
            <a:r>
              <a:rPr lang="en-US" sz="2400" dirty="0">
                <a:hlinkClick r:id="rId2"/>
              </a:rPr>
              <a:t>https://www.nevadadot.com/doing-business/contractors-construction/contract-services/active-and-awarded-contracts</a:t>
            </a:r>
            <a:r>
              <a:rPr lang="en-US" sz="2400" dirty="0"/>
              <a:t> </a:t>
            </a:r>
          </a:p>
        </p:txBody>
      </p:sp>
      <p:sp>
        <p:nvSpPr>
          <p:cNvPr id="4" name="Slide Number Placeholder 3">
            <a:extLst>
              <a:ext uri="{FF2B5EF4-FFF2-40B4-BE49-F238E27FC236}">
                <a16:creationId xmlns:a16="http://schemas.microsoft.com/office/drawing/2014/main" id="{B0A57825-45C4-4672-88E4-AE1287930AA4}"/>
              </a:ext>
            </a:extLst>
          </p:cNvPr>
          <p:cNvSpPr>
            <a:spLocks noGrp="1"/>
          </p:cNvSpPr>
          <p:nvPr>
            <p:ph type="sldNum" sz="quarter" idx="12"/>
          </p:nvPr>
        </p:nvSpPr>
        <p:spPr/>
        <p:txBody>
          <a:bodyPr/>
          <a:lstStyle/>
          <a:p>
            <a:fld id="{EE93658D-6192-42D3-A4D3-D2135775CAB6}" type="slidenum">
              <a:rPr lang="en-US" smtClean="0"/>
              <a:t>70</a:t>
            </a:fld>
            <a:endParaRPr lang="en-US"/>
          </a:p>
        </p:txBody>
      </p:sp>
      <p:pic>
        <p:nvPicPr>
          <p:cNvPr id="6" name="Shape 67" descr="Shape 67">
            <a:extLst>
              <a:ext uri="{FF2B5EF4-FFF2-40B4-BE49-F238E27FC236}">
                <a16:creationId xmlns:a16="http://schemas.microsoft.com/office/drawing/2014/main" id="{300A23EE-0FE0-4DEC-9462-80C4C925A054}"/>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955498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9170-6EF0-4D2B-A9ED-712AE1951B6D}"/>
              </a:ext>
            </a:extLst>
          </p:cNvPr>
          <p:cNvSpPr>
            <a:spLocks noGrp="1"/>
          </p:cNvSpPr>
          <p:nvPr>
            <p:ph type="title"/>
          </p:nvPr>
        </p:nvSpPr>
        <p:spPr>
          <a:xfrm>
            <a:off x="677334" y="609600"/>
            <a:ext cx="8596668" cy="861848"/>
          </a:xfrm>
        </p:spPr>
        <p:txBody>
          <a:bodyPr>
            <a:normAutofit fontScale="90000"/>
          </a:bodyPr>
          <a:lstStyle/>
          <a:p>
            <a:r>
              <a:rPr lang="en-US" b="1" dirty="0">
                <a:solidFill>
                  <a:srgbClr val="0070C0"/>
                </a:solidFill>
              </a:rPr>
              <a:t>Orientation Program: Part 5</a:t>
            </a:r>
            <a:br>
              <a:rPr lang="en-US" b="1" dirty="0">
                <a:solidFill>
                  <a:srgbClr val="0070C0"/>
                </a:solidFill>
              </a:rPr>
            </a:br>
            <a:r>
              <a:rPr lang="en-US" dirty="0"/>
              <a:t>NDOT External Civil Rights Division</a:t>
            </a:r>
          </a:p>
        </p:txBody>
      </p:sp>
      <p:sp>
        <p:nvSpPr>
          <p:cNvPr id="4" name="Slide Number Placeholder 3">
            <a:extLst>
              <a:ext uri="{FF2B5EF4-FFF2-40B4-BE49-F238E27FC236}">
                <a16:creationId xmlns:a16="http://schemas.microsoft.com/office/drawing/2014/main" id="{C60D2860-4835-4D30-97E5-99CE2AAD9756}"/>
              </a:ext>
            </a:extLst>
          </p:cNvPr>
          <p:cNvSpPr>
            <a:spLocks noGrp="1"/>
          </p:cNvSpPr>
          <p:nvPr>
            <p:ph type="sldNum" sz="quarter" idx="12"/>
          </p:nvPr>
        </p:nvSpPr>
        <p:spPr/>
        <p:txBody>
          <a:bodyPr/>
          <a:lstStyle/>
          <a:p>
            <a:fld id="{EE93658D-6192-42D3-A4D3-D2135775CAB6}" type="slidenum">
              <a:rPr lang="en-US" smtClean="0"/>
              <a:t>71</a:t>
            </a:fld>
            <a:endParaRPr lang="en-US" dirty="0"/>
          </a:p>
        </p:txBody>
      </p:sp>
      <p:sp>
        <p:nvSpPr>
          <p:cNvPr id="6" name="Content Placeholder 5">
            <a:extLst>
              <a:ext uri="{FF2B5EF4-FFF2-40B4-BE49-F238E27FC236}">
                <a16:creationId xmlns:a16="http://schemas.microsoft.com/office/drawing/2014/main" id="{FBE99481-3D85-4EEC-A3B8-8993A698D6CD}"/>
              </a:ext>
            </a:extLst>
          </p:cNvPr>
          <p:cNvSpPr>
            <a:spLocks noGrp="1"/>
          </p:cNvSpPr>
          <p:nvPr>
            <p:ph idx="1"/>
          </p:nvPr>
        </p:nvSpPr>
        <p:spPr>
          <a:xfrm>
            <a:off x="677334" y="1986455"/>
            <a:ext cx="8596668" cy="4569914"/>
          </a:xfrm>
        </p:spPr>
        <p:txBody>
          <a:bodyPr>
            <a:normAutofit/>
          </a:bodyPr>
          <a:lstStyle/>
          <a:p>
            <a:r>
              <a:rPr lang="en-US" sz="2400" dirty="0"/>
              <a:t>There are four sections in the NDOT External Civil Rights Division:</a:t>
            </a:r>
          </a:p>
          <a:p>
            <a:pPr indent="3175">
              <a:spcBef>
                <a:spcPts val="1200"/>
              </a:spcBef>
              <a:buFont typeface="Wingdings" panose="05000000000000000000" pitchFamily="2" charset="2"/>
              <a:buChar char="Ø"/>
            </a:pPr>
            <a:r>
              <a:rPr lang="en-US" sz="2400" dirty="0"/>
              <a:t>Administration</a:t>
            </a:r>
          </a:p>
          <a:p>
            <a:pPr indent="3175">
              <a:spcBef>
                <a:spcPts val="1200"/>
              </a:spcBef>
              <a:buFont typeface="Wingdings" panose="05000000000000000000" pitchFamily="2" charset="2"/>
              <a:buChar char="Ø"/>
            </a:pPr>
            <a:r>
              <a:rPr lang="en-US" sz="2400" dirty="0"/>
              <a:t>American Disabilities Act (ADA)</a:t>
            </a:r>
          </a:p>
          <a:p>
            <a:pPr indent="3175">
              <a:spcBef>
                <a:spcPts val="1200"/>
              </a:spcBef>
              <a:buFont typeface="Wingdings" panose="05000000000000000000" pitchFamily="2" charset="2"/>
              <a:buChar char="Ø"/>
            </a:pPr>
            <a:r>
              <a:rPr lang="en-US" sz="2400" dirty="0"/>
              <a:t>Contract Compliance</a:t>
            </a:r>
          </a:p>
          <a:p>
            <a:pPr indent="3175">
              <a:spcBef>
                <a:spcPts val="1200"/>
              </a:spcBef>
              <a:buFont typeface="Wingdings" panose="05000000000000000000" pitchFamily="2" charset="2"/>
              <a:buChar char="Ø"/>
            </a:pPr>
            <a:r>
              <a:rPr lang="en-US" sz="2400" dirty="0"/>
              <a:t>DBE/Title VI</a:t>
            </a:r>
          </a:p>
        </p:txBody>
      </p:sp>
      <p:pic>
        <p:nvPicPr>
          <p:cNvPr id="7" name="Shape 67" descr="Shape 67">
            <a:extLst>
              <a:ext uri="{FF2B5EF4-FFF2-40B4-BE49-F238E27FC236}">
                <a16:creationId xmlns:a16="http://schemas.microsoft.com/office/drawing/2014/main" id="{52F38D22-15B3-4AEC-BA02-C9BF29714A88}"/>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52214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B34F-0A3E-479D-93FD-7D641A248579}"/>
              </a:ext>
            </a:extLst>
          </p:cNvPr>
          <p:cNvSpPr>
            <a:spLocks noGrp="1"/>
          </p:cNvSpPr>
          <p:nvPr>
            <p:ph type="ctrTitle"/>
          </p:nvPr>
        </p:nvSpPr>
        <p:spPr>
          <a:xfrm>
            <a:off x="1254819" y="-124311"/>
            <a:ext cx="7766936" cy="1646302"/>
          </a:xfrm>
        </p:spPr>
        <p:txBody>
          <a:bodyPr/>
          <a:lstStyle/>
          <a:p>
            <a:pPr algn="ctr"/>
            <a:r>
              <a:rPr lang="en-US" sz="4000" dirty="0"/>
              <a:t>External Civil Rights Organization Chart</a:t>
            </a:r>
          </a:p>
        </p:txBody>
      </p:sp>
      <p:sp>
        <p:nvSpPr>
          <p:cNvPr id="3" name="Subtitle 2">
            <a:extLst>
              <a:ext uri="{FF2B5EF4-FFF2-40B4-BE49-F238E27FC236}">
                <a16:creationId xmlns:a16="http://schemas.microsoft.com/office/drawing/2014/main" id="{BC08DDD7-1B48-4010-86BB-12772484487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EECABB28-B8B5-4BB1-935B-18055A096BA1}"/>
              </a:ext>
            </a:extLst>
          </p:cNvPr>
          <p:cNvSpPr>
            <a:spLocks noGrp="1"/>
          </p:cNvSpPr>
          <p:nvPr>
            <p:ph type="sldNum" sz="quarter" idx="12"/>
          </p:nvPr>
        </p:nvSpPr>
        <p:spPr/>
        <p:txBody>
          <a:bodyPr/>
          <a:lstStyle/>
          <a:p>
            <a:fld id="{EE93658D-6192-42D3-A4D3-D2135775CAB6}" type="slidenum">
              <a:rPr lang="en-US" smtClean="0"/>
              <a:t>72</a:t>
            </a:fld>
            <a:endParaRPr lang="en-US" dirty="0"/>
          </a:p>
        </p:txBody>
      </p:sp>
      <p:graphicFrame>
        <p:nvGraphicFramePr>
          <p:cNvPr id="5" name="Diagram 4">
            <a:extLst>
              <a:ext uri="{FF2B5EF4-FFF2-40B4-BE49-F238E27FC236}">
                <a16:creationId xmlns:a16="http://schemas.microsoft.com/office/drawing/2014/main" id="{928B367F-322D-4400-9624-E072F040D926}"/>
              </a:ext>
            </a:extLst>
          </p:cNvPr>
          <p:cNvGraphicFramePr/>
          <p:nvPr/>
        </p:nvGraphicFramePr>
        <p:xfrm>
          <a:off x="796752" y="1280253"/>
          <a:ext cx="847725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hape 67" descr="Shape 67">
            <a:extLst>
              <a:ext uri="{FF2B5EF4-FFF2-40B4-BE49-F238E27FC236}">
                <a16:creationId xmlns:a16="http://schemas.microsoft.com/office/drawing/2014/main" id="{DA1D7030-15DD-421E-882F-529B8A44D4D3}"/>
              </a:ext>
            </a:extLst>
          </p:cNvPr>
          <p:cNvPicPr>
            <a:picLocks noChangeAspect="1"/>
          </p:cNvPicPr>
          <p:nvPr/>
        </p:nvPicPr>
        <p:blipFill>
          <a:blip r:embed="rId7"/>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807063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9125-CF9E-431D-883C-102D0A131BBD}"/>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7FE70C61-1C7F-4052-B8C6-827E4C0C0FE9}"/>
              </a:ext>
            </a:extLst>
          </p:cNvPr>
          <p:cNvSpPr>
            <a:spLocks noGrp="1"/>
          </p:cNvSpPr>
          <p:nvPr>
            <p:ph idx="1"/>
          </p:nvPr>
        </p:nvSpPr>
        <p:spPr>
          <a:xfrm>
            <a:off x="677334" y="1488613"/>
            <a:ext cx="8596668" cy="3880773"/>
          </a:xfrm>
        </p:spPr>
        <p:txBody>
          <a:bodyPr>
            <a:normAutofit/>
          </a:bodyPr>
          <a:lstStyle/>
          <a:p>
            <a:r>
              <a:rPr lang="en-US" sz="2400" dirty="0"/>
              <a:t>The External Civil Rights Division’s Administration Section Consists of the External Civil Rights Officer and the Administrative Assistant.</a:t>
            </a:r>
          </a:p>
          <a:p>
            <a:pPr marL="682625" indent="-336550">
              <a:buFont typeface="Wingdings" panose="05000000000000000000" pitchFamily="2" charset="2"/>
              <a:buChar char="Ø"/>
            </a:pPr>
            <a:r>
              <a:rPr lang="en-US" sz="2400" dirty="0"/>
              <a:t>The Civil Rights Officer is responsible for the whole Division and is the Advisor for all Title VI and related issues for NDOT.</a:t>
            </a:r>
          </a:p>
          <a:p>
            <a:pPr marL="682625" indent="-336550">
              <a:buFont typeface="Wingdings" panose="05000000000000000000" pitchFamily="2" charset="2"/>
              <a:buChar char="Ø"/>
            </a:pPr>
            <a:r>
              <a:rPr lang="en-US" sz="2400" dirty="0"/>
              <a:t>The Administrative Assistant provides administrative support for the Division.</a:t>
            </a:r>
          </a:p>
        </p:txBody>
      </p:sp>
      <p:sp>
        <p:nvSpPr>
          <p:cNvPr id="4" name="Slide Number Placeholder 3">
            <a:extLst>
              <a:ext uri="{FF2B5EF4-FFF2-40B4-BE49-F238E27FC236}">
                <a16:creationId xmlns:a16="http://schemas.microsoft.com/office/drawing/2014/main" id="{6C70AA1B-6D27-4F95-B015-DCD8410D8EDD}"/>
              </a:ext>
            </a:extLst>
          </p:cNvPr>
          <p:cNvSpPr>
            <a:spLocks noGrp="1"/>
          </p:cNvSpPr>
          <p:nvPr>
            <p:ph type="sldNum" sz="quarter" idx="12"/>
          </p:nvPr>
        </p:nvSpPr>
        <p:spPr/>
        <p:txBody>
          <a:bodyPr/>
          <a:lstStyle/>
          <a:p>
            <a:fld id="{EE93658D-6192-42D3-A4D3-D2135775CAB6}" type="slidenum">
              <a:rPr lang="en-US" smtClean="0"/>
              <a:t>73</a:t>
            </a:fld>
            <a:endParaRPr lang="en-US" dirty="0"/>
          </a:p>
        </p:txBody>
      </p:sp>
      <p:pic>
        <p:nvPicPr>
          <p:cNvPr id="5" name="Shape 67" descr="Shape 67">
            <a:extLst>
              <a:ext uri="{FF2B5EF4-FFF2-40B4-BE49-F238E27FC236}">
                <a16:creationId xmlns:a16="http://schemas.microsoft.com/office/drawing/2014/main" id="{8C874767-8AC5-40CD-8807-6448688B03F6}"/>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629551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9DB5-47AD-4768-9D96-DB96F7BA9BAF}"/>
              </a:ext>
            </a:extLst>
          </p:cNvPr>
          <p:cNvSpPr>
            <a:spLocks noGrp="1"/>
          </p:cNvSpPr>
          <p:nvPr>
            <p:ph type="title"/>
          </p:nvPr>
        </p:nvSpPr>
        <p:spPr>
          <a:xfrm>
            <a:off x="677334" y="168091"/>
            <a:ext cx="8596668" cy="1320800"/>
          </a:xfrm>
        </p:spPr>
        <p:txBody>
          <a:bodyPr/>
          <a:lstStyle/>
          <a:p>
            <a:r>
              <a:rPr lang="en-US" dirty="0"/>
              <a:t>Americans with Disabilities Act Section</a:t>
            </a:r>
          </a:p>
        </p:txBody>
      </p:sp>
      <p:sp>
        <p:nvSpPr>
          <p:cNvPr id="3" name="Content Placeholder 2">
            <a:extLst>
              <a:ext uri="{FF2B5EF4-FFF2-40B4-BE49-F238E27FC236}">
                <a16:creationId xmlns:a16="http://schemas.microsoft.com/office/drawing/2014/main" id="{B9310268-4E44-4368-B591-227DACD9FE20}"/>
              </a:ext>
            </a:extLst>
          </p:cNvPr>
          <p:cNvSpPr>
            <a:spLocks noGrp="1"/>
          </p:cNvSpPr>
          <p:nvPr>
            <p:ph idx="1"/>
          </p:nvPr>
        </p:nvSpPr>
        <p:spPr>
          <a:xfrm>
            <a:off x="669989" y="828491"/>
            <a:ext cx="8596668" cy="7235856"/>
          </a:xfrm>
        </p:spPr>
        <p:txBody>
          <a:bodyPr>
            <a:normAutofit/>
          </a:bodyPr>
          <a:lstStyle/>
          <a:p>
            <a:pPr>
              <a:lnSpc>
                <a:spcPct val="120000"/>
              </a:lnSpc>
              <a:spcBef>
                <a:spcPts val="0"/>
              </a:spcBef>
            </a:pPr>
            <a:r>
              <a:rPr lang="en-US" sz="3200" b="1" dirty="0"/>
              <a:t>Americans with Disabilities Act</a:t>
            </a:r>
          </a:p>
          <a:p>
            <a:pPr marL="684213">
              <a:spcBef>
                <a:spcPts val="1200"/>
              </a:spcBef>
              <a:buFont typeface="Wingdings" panose="05000000000000000000" pitchFamily="2" charset="2"/>
              <a:buChar char="Ø"/>
            </a:pPr>
            <a:r>
              <a:rPr lang="en-US" sz="2600" dirty="0"/>
              <a:t>The Nevada Department of Transportation has a responsibility, under Title II of the Americans with Disabilities Act and Section 504 of the Rehabilitation Act, to ensure its services, facilities, and public rights-of-way are readily accessible to and useable by individuals with disabilities to the fullest extent possible.</a:t>
            </a:r>
          </a:p>
          <a:p>
            <a:endParaRPr lang="en-US" dirty="0"/>
          </a:p>
        </p:txBody>
      </p:sp>
      <p:sp>
        <p:nvSpPr>
          <p:cNvPr id="4" name="Slide Number Placeholder 3">
            <a:extLst>
              <a:ext uri="{FF2B5EF4-FFF2-40B4-BE49-F238E27FC236}">
                <a16:creationId xmlns:a16="http://schemas.microsoft.com/office/drawing/2014/main" id="{D8771297-DF43-4008-9802-633CB9A0CD4B}"/>
              </a:ext>
            </a:extLst>
          </p:cNvPr>
          <p:cNvSpPr>
            <a:spLocks noGrp="1"/>
          </p:cNvSpPr>
          <p:nvPr>
            <p:ph type="sldNum" sz="quarter" idx="12"/>
          </p:nvPr>
        </p:nvSpPr>
        <p:spPr/>
        <p:txBody>
          <a:bodyPr/>
          <a:lstStyle/>
          <a:p>
            <a:fld id="{EE93658D-6192-42D3-A4D3-D2135775CAB6}" type="slidenum">
              <a:rPr lang="en-US" smtClean="0"/>
              <a:t>74</a:t>
            </a:fld>
            <a:endParaRPr lang="en-US" dirty="0"/>
          </a:p>
        </p:txBody>
      </p:sp>
      <p:pic>
        <p:nvPicPr>
          <p:cNvPr id="5" name="Shape 67" descr="Shape 67">
            <a:extLst>
              <a:ext uri="{FF2B5EF4-FFF2-40B4-BE49-F238E27FC236}">
                <a16:creationId xmlns:a16="http://schemas.microsoft.com/office/drawing/2014/main" id="{3542D06C-0CFB-4241-AA02-1A3ACD568BFE}"/>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3273775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9DB5-47AD-4768-9D96-DB96F7BA9BAF}"/>
              </a:ext>
            </a:extLst>
          </p:cNvPr>
          <p:cNvSpPr>
            <a:spLocks noGrp="1"/>
          </p:cNvSpPr>
          <p:nvPr>
            <p:ph type="title"/>
          </p:nvPr>
        </p:nvSpPr>
        <p:spPr>
          <a:xfrm>
            <a:off x="677334" y="168091"/>
            <a:ext cx="8596668" cy="1320800"/>
          </a:xfrm>
        </p:spPr>
        <p:txBody>
          <a:bodyPr>
            <a:normAutofit fontScale="90000"/>
          </a:bodyPr>
          <a:lstStyle/>
          <a:p>
            <a:r>
              <a:rPr lang="en-US" dirty="0"/>
              <a:t>Americans with Disabilities Act Section</a:t>
            </a:r>
            <a:br>
              <a:rPr lang="en-US" dirty="0"/>
            </a:br>
            <a:r>
              <a:rPr lang="en-US" dirty="0"/>
              <a:t>Continued)</a:t>
            </a:r>
            <a:br>
              <a:rPr lang="en-US" dirty="0"/>
            </a:br>
            <a:endParaRPr lang="en-US" dirty="0"/>
          </a:p>
        </p:txBody>
      </p:sp>
      <p:sp>
        <p:nvSpPr>
          <p:cNvPr id="3" name="Content Placeholder 2">
            <a:extLst>
              <a:ext uri="{FF2B5EF4-FFF2-40B4-BE49-F238E27FC236}">
                <a16:creationId xmlns:a16="http://schemas.microsoft.com/office/drawing/2014/main" id="{B9310268-4E44-4368-B591-227DACD9FE20}"/>
              </a:ext>
            </a:extLst>
          </p:cNvPr>
          <p:cNvSpPr>
            <a:spLocks noGrp="1"/>
          </p:cNvSpPr>
          <p:nvPr>
            <p:ph idx="1"/>
          </p:nvPr>
        </p:nvSpPr>
        <p:spPr>
          <a:xfrm>
            <a:off x="535518" y="1312585"/>
            <a:ext cx="8596668" cy="7235856"/>
          </a:xfrm>
        </p:spPr>
        <p:txBody>
          <a:bodyPr>
            <a:normAutofit/>
          </a:bodyPr>
          <a:lstStyle/>
          <a:p>
            <a:pPr>
              <a:lnSpc>
                <a:spcPct val="120000"/>
              </a:lnSpc>
              <a:spcBef>
                <a:spcPts val="1200"/>
              </a:spcBef>
            </a:pPr>
            <a:r>
              <a:rPr lang="en-US" sz="3200" b="1" dirty="0"/>
              <a:t>Americans with Disabilities Act (Continued)</a:t>
            </a:r>
          </a:p>
          <a:p>
            <a:pPr marL="684213">
              <a:spcBef>
                <a:spcPts val="1200"/>
              </a:spcBef>
              <a:buFont typeface="Wingdings" panose="05000000000000000000" pitchFamily="2" charset="2"/>
              <a:buChar char="Ø"/>
            </a:pPr>
            <a:r>
              <a:rPr lang="en-US" sz="2400" dirty="0"/>
              <a:t>The Americans with Disabilities Act (ADA) prohibits discrimination on the basis of disability. NDOT will ensure that qualified individuals shall not, solely on the basis of their disability, be excluded from participation in, denied the benefits of, or subjected to discrimination under any of its programs, services, or activities as provided by Section 504 of the Rehabilitation Act of 1973 and the Americans with Disabilities Act of 1990 (ADA). </a:t>
            </a:r>
          </a:p>
        </p:txBody>
      </p:sp>
      <p:sp>
        <p:nvSpPr>
          <p:cNvPr id="4" name="Slide Number Placeholder 3">
            <a:extLst>
              <a:ext uri="{FF2B5EF4-FFF2-40B4-BE49-F238E27FC236}">
                <a16:creationId xmlns:a16="http://schemas.microsoft.com/office/drawing/2014/main" id="{D8771297-DF43-4008-9802-633CB9A0CD4B}"/>
              </a:ext>
            </a:extLst>
          </p:cNvPr>
          <p:cNvSpPr>
            <a:spLocks noGrp="1"/>
          </p:cNvSpPr>
          <p:nvPr>
            <p:ph type="sldNum" sz="quarter" idx="12"/>
          </p:nvPr>
        </p:nvSpPr>
        <p:spPr/>
        <p:txBody>
          <a:bodyPr/>
          <a:lstStyle/>
          <a:p>
            <a:fld id="{EE93658D-6192-42D3-A4D3-D2135775CAB6}" type="slidenum">
              <a:rPr lang="en-US" smtClean="0"/>
              <a:t>75</a:t>
            </a:fld>
            <a:endParaRPr lang="en-US" dirty="0"/>
          </a:p>
        </p:txBody>
      </p:sp>
      <p:pic>
        <p:nvPicPr>
          <p:cNvPr id="5" name="Shape 67" descr="Shape 67">
            <a:extLst>
              <a:ext uri="{FF2B5EF4-FFF2-40B4-BE49-F238E27FC236}">
                <a16:creationId xmlns:a16="http://schemas.microsoft.com/office/drawing/2014/main" id="{3542D06C-0CFB-4241-AA02-1A3ACD568BFE}"/>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0398185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47E8-CEE8-4A2B-ABCB-5F84E579BC33}"/>
              </a:ext>
            </a:extLst>
          </p:cNvPr>
          <p:cNvSpPr>
            <a:spLocks noGrp="1"/>
          </p:cNvSpPr>
          <p:nvPr>
            <p:ph type="title"/>
          </p:nvPr>
        </p:nvSpPr>
        <p:spPr/>
        <p:txBody>
          <a:bodyPr/>
          <a:lstStyle/>
          <a:p>
            <a:r>
              <a:rPr lang="en-US" dirty="0">
                <a:solidFill>
                  <a:schemeClr val="accent1">
                    <a:lumMod val="75000"/>
                  </a:schemeClr>
                </a:solidFill>
              </a:rPr>
              <a:t>Contract Compliance</a:t>
            </a:r>
            <a:br>
              <a:rPr lang="en-US" dirty="0">
                <a:solidFill>
                  <a:schemeClr val="accent1">
                    <a:lumMod val="60000"/>
                    <a:lumOff val="40000"/>
                  </a:schemeClr>
                </a:solidFill>
              </a:rPr>
            </a:br>
            <a:endParaRPr lang="en-US"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9D1CD4EE-62AF-4705-9A3D-5D9920B15DC5}"/>
              </a:ext>
            </a:extLst>
          </p:cNvPr>
          <p:cNvSpPr>
            <a:spLocks noGrp="1"/>
          </p:cNvSpPr>
          <p:nvPr>
            <p:ph idx="1"/>
          </p:nvPr>
        </p:nvSpPr>
        <p:spPr>
          <a:xfrm>
            <a:off x="782437" y="1488613"/>
            <a:ext cx="8596668" cy="3880773"/>
          </a:xfrm>
        </p:spPr>
        <p:txBody>
          <a:bodyPr>
            <a:noAutofit/>
          </a:bodyPr>
          <a:lstStyle/>
          <a:p>
            <a:r>
              <a:rPr lang="en-US" sz="2400" dirty="0"/>
              <a:t>Contract Compliance is responsible for ensuring Federal-aid contracts are performed in a non-discriminatory manner.  </a:t>
            </a:r>
          </a:p>
          <a:p>
            <a:r>
              <a:rPr lang="en-US" sz="2400" dirty="0"/>
              <a:t>As a contractor on State or Federally funded projects over $250,000.00, you are subject to laws regarding prevailing wages and Title VI (EEO) provision requirements.</a:t>
            </a:r>
          </a:p>
          <a:p>
            <a:r>
              <a:rPr lang="en-US" sz="2400" dirty="0"/>
              <a:t>As a DBE contractor on a highway construction-related contract, you should attend all relevant meetings regarding the contract such as pre-bid conferences, pre-construction conferences and progress meetings (when applicable).</a:t>
            </a:r>
          </a:p>
        </p:txBody>
      </p:sp>
      <p:sp>
        <p:nvSpPr>
          <p:cNvPr id="4" name="Slide Number Placeholder 3">
            <a:extLst>
              <a:ext uri="{FF2B5EF4-FFF2-40B4-BE49-F238E27FC236}">
                <a16:creationId xmlns:a16="http://schemas.microsoft.com/office/drawing/2014/main" id="{AE6D0575-5244-4E2A-94C0-BADE8CCB6063}"/>
              </a:ext>
            </a:extLst>
          </p:cNvPr>
          <p:cNvSpPr>
            <a:spLocks noGrp="1"/>
          </p:cNvSpPr>
          <p:nvPr>
            <p:ph type="sldNum" sz="quarter" idx="12"/>
          </p:nvPr>
        </p:nvSpPr>
        <p:spPr/>
        <p:txBody>
          <a:bodyPr/>
          <a:lstStyle/>
          <a:p>
            <a:fld id="{EE93658D-6192-42D3-A4D3-D2135775CAB6}" type="slidenum">
              <a:rPr lang="en-US" smtClean="0"/>
              <a:t>76</a:t>
            </a:fld>
            <a:endParaRPr lang="en-US" dirty="0"/>
          </a:p>
        </p:txBody>
      </p:sp>
      <p:pic>
        <p:nvPicPr>
          <p:cNvPr id="5" name="Shape 67" descr="Shape 67">
            <a:extLst>
              <a:ext uri="{FF2B5EF4-FFF2-40B4-BE49-F238E27FC236}">
                <a16:creationId xmlns:a16="http://schemas.microsoft.com/office/drawing/2014/main" id="{1BEECC54-8A7A-4688-B6B8-7D9AAD8647D8}"/>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7309005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DC8B-AE59-4F79-9B87-B0F9E19263ED}"/>
              </a:ext>
            </a:extLst>
          </p:cNvPr>
          <p:cNvSpPr>
            <a:spLocks noGrp="1"/>
          </p:cNvSpPr>
          <p:nvPr>
            <p:ph type="title"/>
          </p:nvPr>
        </p:nvSpPr>
        <p:spPr>
          <a:xfrm>
            <a:off x="677334" y="126124"/>
            <a:ext cx="8596668" cy="1320800"/>
          </a:xfrm>
        </p:spPr>
        <p:txBody>
          <a:bodyPr/>
          <a:lstStyle/>
          <a:p>
            <a:r>
              <a:rPr lang="en-US" dirty="0"/>
              <a:t>Commercially useful Function (CUF)</a:t>
            </a:r>
          </a:p>
        </p:txBody>
      </p:sp>
      <p:sp>
        <p:nvSpPr>
          <p:cNvPr id="3" name="Content Placeholder 2">
            <a:extLst>
              <a:ext uri="{FF2B5EF4-FFF2-40B4-BE49-F238E27FC236}">
                <a16:creationId xmlns:a16="http://schemas.microsoft.com/office/drawing/2014/main" id="{9144527C-CF31-4E60-B94B-EB336F4FE21A}"/>
              </a:ext>
            </a:extLst>
          </p:cNvPr>
          <p:cNvSpPr>
            <a:spLocks noGrp="1"/>
          </p:cNvSpPr>
          <p:nvPr>
            <p:ph idx="1"/>
          </p:nvPr>
        </p:nvSpPr>
        <p:spPr>
          <a:xfrm>
            <a:off x="677334" y="851386"/>
            <a:ext cx="8193397" cy="5785514"/>
          </a:xfrm>
        </p:spPr>
        <p:txBody>
          <a:bodyPr>
            <a:noAutofit/>
          </a:bodyPr>
          <a:lstStyle/>
          <a:p>
            <a:pPr marL="0" indent="0">
              <a:spcBef>
                <a:spcPts val="0"/>
              </a:spcBef>
              <a:buNone/>
            </a:pPr>
            <a:r>
              <a:rPr lang="en-US" sz="2200" dirty="0">
                <a:cs typeface="Arial" panose="020B0604020202020204" pitchFamily="34" charset="0"/>
              </a:rPr>
              <a:t>A DBE must always perform a commercially useful function (CUF). NDOT is required to evaluate whether a DBE is performing a CUF on a particular contract every time the DBE is listed to work on a contract.  A business performs a CUF when it is: </a:t>
            </a:r>
          </a:p>
          <a:p>
            <a:pPr marL="746125" indent="-400050" defTabSz="433388">
              <a:spcBef>
                <a:spcPts val="1200"/>
              </a:spcBef>
              <a:buFont typeface="Wingdings" panose="05000000000000000000" pitchFamily="2" charset="2"/>
              <a:buChar char="Ø"/>
            </a:pPr>
            <a:r>
              <a:rPr lang="en-US" sz="2200" dirty="0">
                <a:cs typeface="Arial" panose="020B0604020202020204" pitchFamily="34" charset="0"/>
              </a:rPr>
              <a:t>Responsible for the execution of a distinct element of work in the contract. </a:t>
            </a:r>
          </a:p>
          <a:p>
            <a:pPr marL="746125" indent="-400050" defTabSz="433388">
              <a:spcBef>
                <a:spcPts val="1200"/>
              </a:spcBef>
              <a:buFont typeface="Wingdings" panose="05000000000000000000" pitchFamily="2" charset="2"/>
              <a:buChar char="Ø"/>
            </a:pPr>
            <a:r>
              <a:rPr lang="en-US" sz="2200" dirty="0">
                <a:cs typeface="Arial" panose="020B0604020202020204" pitchFamily="34" charset="0"/>
              </a:rPr>
              <a:t>Carrying out its obligation by actually performing, managing, and supervising the work involved.</a:t>
            </a:r>
          </a:p>
          <a:p>
            <a:pPr marL="746125" indent="-400050" defTabSz="433388">
              <a:spcBef>
                <a:spcPts val="1200"/>
              </a:spcBef>
              <a:buFont typeface="Wingdings" panose="05000000000000000000" pitchFamily="2" charset="2"/>
              <a:buChar char="Ø"/>
            </a:pPr>
            <a:r>
              <a:rPr lang="en-US" sz="2200" dirty="0">
                <a:solidFill>
                  <a:schemeClr val="tx1"/>
                </a:solidFill>
                <a:cs typeface="Arial" panose="020B0604020202020204" pitchFamily="34" charset="0"/>
              </a:rPr>
              <a:t>Performing work that is normal for its business, services, and function.</a:t>
            </a:r>
          </a:p>
          <a:p>
            <a:pPr marL="746125" indent="-400050" defTabSz="433388">
              <a:spcBef>
                <a:spcPts val="1200"/>
              </a:spcBef>
              <a:buFont typeface="Wingdings" panose="05000000000000000000" pitchFamily="2" charset="2"/>
              <a:buChar char="Ø"/>
            </a:pPr>
            <a:r>
              <a:rPr lang="en-US" sz="2200" dirty="0">
                <a:solidFill>
                  <a:schemeClr val="tx1"/>
                </a:solidFill>
                <a:cs typeface="Arial" panose="020B0604020202020204" pitchFamily="34" charset="0"/>
              </a:rPr>
              <a:t>Performing or exercising responsibility for at least 50 percent of the total contract with its own work force and is not further subcontracting a portion of the work that is greater than that expected to be subcontracted by normal industry practice. </a:t>
            </a:r>
            <a:endParaRPr lang="en-US" sz="2200" dirty="0">
              <a:solidFill>
                <a:schemeClr val="tx1"/>
              </a:solidFill>
            </a:endParaRPr>
          </a:p>
          <a:p>
            <a:pPr marL="568325" indent="-222250">
              <a:spcBef>
                <a:spcPts val="1200"/>
              </a:spcBef>
              <a:buFont typeface="Wingdings" panose="05000000000000000000" pitchFamily="2" charset="2"/>
              <a:buChar char="Ø"/>
            </a:pPr>
            <a:endParaRPr lang="en-US" sz="2200" dirty="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293CA3E7-95A9-484C-8639-70C89EB22D95}"/>
              </a:ext>
            </a:extLst>
          </p:cNvPr>
          <p:cNvSpPr>
            <a:spLocks noGrp="1"/>
          </p:cNvSpPr>
          <p:nvPr>
            <p:ph type="sldNum" sz="quarter" idx="12"/>
          </p:nvPr>
        </p:nvSpPr>
        <p:spPr/>
        <p:txBody>
          <a:bodyPr/>
          <a:lstStyle/>
          <a:p>
            <a:fld id="{EE93658D-6192-42D3-A4D3-D2135775CAB6}" type="slidenum">
              <a:rPr lang="en-US" smtClean="0"/>
              <a:t>77</a:t>
            </a:fld>
            <a:endParaRPr lang="en-US" dirty="0"/>
          </a:p>
        </p:txBody>
      </p:sp>
      <p:pic>
        <p:nvPicPr>
          <p:cNvPr id="6" name="Shape 67" descr="Shape 67">
            <a:extLst>
              <a:ext uri="{FF2B5EF4-FFF2-40B4-BE49-F238E27FC236}">
                <a16:creationId xmlns:a16="http://schemas.microsoft.com/office/drawing/2014/main" id="{1C522263-50C8-4140-81A4-E2B675D102DD}"/>
              </a:ext>
            </a:extLst>
          </p:cNvPr>
          <p:cNvPicPr>
            <a:picLocks noChangeAspect="1"/>
          </p:cNvPicPr>
          <p:nvPr/>
        </p:nvPicPr>
        <p:blipFill>
          <a:blip r:embed="rId3"/>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3611025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CF1F-F4C3-4219-827A-D6385B92B98F}"/>
              </a:ext>
            </a:extLst>
          </p:cNvPr>
          <p:cNvSpPr>
            <a:spLocks noGrp="1"/>
          </p:cNvSpPr>
          <p:nvPr>
            <p:ph type="ctrTitle"/>
          </p:nvPr>
        </p:nvSpPr>
        <p:spPr>
          <a:xfrm>
            <a:off x="1165396" y="289486"/>
            <a:ext cx="8840452" cy="924006"/>
          </a:xfrm>
        </p:spPr>
        <p:txBody>
          <a:bodyPr/>
          <a:lstStyle/>
          <a:p>
            <a:pPr algn="l"/>
            <a:r>
              <a:rPr lang="en-US" sz="3600" dirty="0"/>
              <a:t>Commercially useful Function (CUF) (Continued)</a:t>
            </a:r>
          </a:p>
        </p:txBody>
      </p:sp>
      <p:sp>
        <p:nvSpPr>
          <p:cNvPr id="3" name="Subtitle 2">
            <a:extLst>
              <a:ext uri="{FF2B5EF4-FFF2-40B4-BE49-F238E27FC236}">
                <a16:creationId xmlns:a16="http://schemas.microsoft.com/office/drawing/2014/main" id="{867CE4E5-E5DB-43C3-BCFD-2BCAEE9B1B7D}"/>
              </a:ext>
            </a:extLst>
          </p:cNvPr>
          <p:cNvSpPr>
            <a:spLocks noGrp="1"/>
          </p:cNvSpPr>
          <p:nvPr>
            <p:ph type="subTitle" idx="1"/>
          </p:nvPr>
        </p:nvSpPr>
        <p:spPr>
          <a:xfrm>
            <a:off x="823726" y="1351722"/>
            <a:ext cx="8209437" cy="6384802"/>
          </a:xfrm>
        </p:spPr>
        <p:txBody>
          <a:bodyPr>
            <a:normAutofit/>
          </a:bodyPr>
          <a:lstStyle/>
          <a:p>
            <a:pPr algn="l">
              <a:lnSpc>
                <a:spcPct val="120000"/>
              </a:lnSpc>
              <a:spcBef>
                <a:spcPts val="1200"/>
              </a:spcBef>
            </a:pPr>
            <a:r>
              <a:rPr lang="en-US" sz="2400" dirty="0">
                <a:solidFill>
                  <a:schemeClr val="tx1"/>
                </a:solidFill>
                <a:cs typeface="Arial" panose="020B0604020202020204" pitchFamily="34" charset="0"/>
              </a:rPr>
              <a:t>Additional requirements apply to trucking operations: Title 49 CFR 26.55 (d) — The following factors are used in determining whether a DBE trucking company is performing a commercially useful function: </a:t>
            </a:r>
          </a:p>
          <a:p>
            <a:pPr marL="342900" indent="-342900" algn="l">
              <a:spcBef>
                <a:spcPts val="1200"/>
              </a:spcBef>
              <a:buFont typeface="Wingdings" panose="05000000000000000000" pitchFamily="2" charset="2"/>
              <a:buChar char="Ø"/>
            </a:pPr>
            <a:r>
              <a:rPr lang="en-US" sz="2400" dirty="0">
                <a:solidFill>
                  <a:schemeClr val="tx1"/>
                </a:solidFill>
                <a:cs typeface="Arial" panose="020B0604020202020204" pitchFamily="34" charset="0"/>
              </a:rPr>
              <a:t>The DBE must be responsible for the management and supervision of the entire trucking operation for which it is responsible on a particular contract, and there cannot be a contrived arrangement for the purpose of meeting DBE goals. </a:t>
            </a:r>
          </a:p>
          <a:p>
            <a:pPr marL="285750" indent="-285750" algn="l">
              <a:spcBef>
                <a:spcPts val="1200"/>
              </a:spcBef>
              <a:buFont typeface="Wingdings" panose="05000000000000000000" pitchFamily="2" charset="2"/>
              <a:buChar char="Ø"/>
            </a:pPr>
            <a:r>
              <a:rPr lang="en-US" sz="2400" dirty="0">
                <a:solidFill>
                  <a:schemeClr val="tx1"/>
                </a:solidFill>
                <a:cs typeface="Arial" panose="020B0604020202020204" pitchFamily="34" charset="0"/>
              </a:rPr>
              <a:t>The DBE must itself own and operate at least one fully licensed, insured, and operational truck used on the   contract. </a:t>
            </a:r>
          </a:p>
          <a:p>
            <a:endParaRPr lang="en-US" dirty="0"/>
          </a:p>
        </p:txBody>
      </p:sp>
      <p:sp>
        <p:nvSpPr>
          <p:cNvPr id="4" name="Slide Number Placeholder 3">
            <a:extLst>
              <a:ext uri="{FF2B5EF4-FFF2-40B4-BE49-F238E27FC236}">
                <a16:creationId xmlns:a16="http://schemas.microsoft.com/office/drawing/2014/main" id="{903BA55C-8508-4EB3-A4A8-9C892F1245F3}"/>
              </a:ext>
            </a:extLst>
          </p:cNvPr>
          <p:cNvSpPr>
            <a:spLocks noGrp="1"/>
          </p:cNvSpPr>
          <p:nvPr>
            <p:ph type="sldNum" sz="quarter" idx="12"/>
          </p:nvPr>
        </p:nvSpPr>
        <p:spPr/>
        <p:txBody>
          <a:bodyPr/>
          <a:lstStyle/>
          <a:p>
            <a:fld id="{EE93658D-6192-42D3-A4D3-D2135775CAB6}" type="slidenum">
              <a:rPr lang="en-US" smtClean="0"/>
              <a:t>78</a:t>
            </a:fld>
            <a:endParaRPr lang="en-US" dirty="0"/>
          </a:p>
        </p:txBody>
      </p:sp>
      <p:pic>
        <p:nvPicPr>
          <p:cNvPr id="5" name="Shape 67" descr="Shape 67">
            <a:extLst>
              <a:ext uri="{FF2B5EF4-FFF2-40B4-BE49-F238E27FC236}">
                <a16:creationId xmlns:a16="http://schemas.microsoft.com/office/drawing/2014/main" id="{AEB6A384-0D80-472D-9F37-DA9123EC2C4A}"/>
              </a:ext>
            </a:extLst>
          </p:cNvPr>
          <p:cNvPicPr>
            <a:picLocks noChangeAspect="1"/>
          </p:cNvPicPr>
          <p:nvPr/>
        </p:nvPicPr>
        <p:blipFill>
          <a:blip r:embed="rId2"/>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2421850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A70D-A7C2-4F6F-95EA-8AC324B6D5BF}"/>
              </a:ext>
            </a:extLst>
          </p:cNvPr>
          <p:cNvSpPr>
            <a:spLocks noGrp="1"/>
          </p:cNvSpPr>
          <p:nvPr>
            <p:ph type="title"/>
          </p:nvPr>
        </p:nvSpPr>
        <p:spPr>
          <a:xfrm>
            <a:off x="677334" y="336331"/>
            <a:ext cx="8596668" cy="788276"/>
          </a:xfrm>
        </p:spPr>
        <p:txBody>
          <a:bodyPr>
            <a:normAutofit fontScale="90000"/>
          </a:bodyPr>
          <a:lstStyle/>
          <a:p>
            <a:r>
              <a:rPr lang="en-US" dirty="0"/>
              <a:t>Commercially Useful Function (CUF)</a:t>
            </a:r>
            <a:br>
              <a:rPr lang="en-US" dirty="0"/>
            </a:br>
            <a:r>
              <a:rPr lang="en-US" dirty="0"/>
              <a:t>(Continued)</a:t>
            </a:r>
            <a:br>
              <a:rPr lang="en-US" dirty="0"/>
            </a:br>
            <a:endParaRPr lang="en-US" dirty="0"/>
          </a:p>
        </p:txBody>
      </p:sp>
      <p:sp>
        <p:nvSpPr>
          <p:cNvPr id="3" name="Content Placeholder 2">
            <a:extLst>
              <a:ext uri="{FF2B5EF4-FFF2-40B4-BE49-F238E27FC236}">
                <a16:creationId xmlns:a16="http://schemas.microsoft.com/office/drawing/2014/main" id="{A78923BB-515F-4A37-B5A7-EDED2A0E240D}"/>
              </a:ext>
            </a:extLst>
          </p:cNvPr>
          <p:cNvSpPr>
            <a:spLocks noGrp="1"/>
          </p:cNvSpPr>
          <p:nvPr>
            <p:ph idx="1"/>
          </p:nvPr>
        </p:nvSpPr>
        <p:spPr>
          <a:xfrm>
            <a:off x="771195" y="1703775"/>
            <a:ext cx="8596668" cy="5288152"/>
          </a:xfrm>
        </p:spPr>
        <p:txBody>
          <a:bodyPr>
            <a:normAutofit/>
          </a:bodyPr>
          <a:lstStyle/>
          <a:p>
            <a:pPr>
              <a:spcBef>
                <a:spcPts val="1200"/>
              </a:spcBef>
              <a:buFont typeface="Wingdings" panose="05000000000000000000" pitchFamily="2" charset="2"/>
              <a:buChar char="Ø"/>
            </a:pPr>
            <a:r>
              <a:rPr lang="en-US" sz="2400" dirty="0">
                <a:solidFill>
                  <a:schemeClr val="tx1"/>
                </a:solidFill>
                <a:cs typeface="Arial" panose="020B0604020202020204" pitchFamily="34" charset="0"/>
              </a:rPr>
              <a:t>The DBE receives credit for the total value of the transportation services it provides on the contract using trucks it owns, insures, and operates using drivers it employs. </a:t>
            </a:r>
          </a:p>
          <a:p>
            <a:pPr marL="285750" indent="-285750" algn="just">
              <a:spcBef>
                <a:spcPts val="1200"/>
              </a:spcBef>
              <a:buFont typeface="Wingdings" panose="05000000000000000000" pitchFamily="2" charset="2"/>
              <a:buChar char="Ø"/>
            </a:pPr>
            <a:r>
              <a:rPr lang="en-US" sz="2400" dirty="0">
                <a:cs typeface="Arial" panose="020B0604020202020204" pitchFamily="34" charset="0"/>
              </a:rPr>
              <a:t>The DBE may lease trucks from another DBE firm, including an owner-operator who is certified as a DBE. The DBE who leases trucks from another DBE receives credit for the total value of the transportation services the lessee DBE provides on the contract. </a:t>
            </a:r>
          </a:p>
          <a:p>
            <a:pPr marL="0" indent="0" algn="just">
              <a:spcBef>
                <a:spcPts val="0"/>
              </a:spcBef>
              <a:buNone/>
            </a:pPr>
            <a:endParaRPr lang="en-US" sz="2400" dirty="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4CAD2943-8B1A-4A5B-9EC5-BE1B188EFE5A}"/>
              </a:ext>
            </a:extLst>
          </p:cNvPr>
          <p:cNvSpPr>
            <a:spLocks noGrp="1"/>
          </p:cNvSpPr>
          <p:nvPr>
            <p:ph type="sldNum" sz="quarter" idx="12"/>
          </p:nvPr>
        </p:nvSpPr>
        <p:spPr/>
        <p:txBody>
          <a:bodyPr/>
          <a:lstStyle/>
          <a:p>
            <a:fld id="{EE93658D-6192-42D3-A4D3-D2135775CAB6}" type="slidenum">
              <a:rPr lang="en-US" smtClean="0"/>
              <a:t>79</a:t>
            </a:fld>
            <a:endParaRPr lang="en-US" dirty="0"/>
          </a:p>
        </p:txBody>
      </p:sp>
      <p:pic>
        <p:nvPicPr>
          <p:cNvPr id="5" name="Shape 67" descr="Shape 67">
            <a:extLst>
              <a:ext uri="{FF2B5EF4-FFF2-40B4-BE49-F238E27FC236}">
                <a16:creationId xmlns:a16="http://schemas.microsoft.com/office/drawing/2014/main" id="{E41FAD46-371B-4489-B189-8589B3C89E20}"/>
              </a:ext>
            </a:extLst>
          </p:cNvPr>
          <p:cNvPicPr>
            <a:picLocks noChangeAspect="1"/>
          </p:cNvPicPr>
          <p:nvPr/>
        </p:nvPicPr>
        <p:blipFill>
          <a:blip r:embed="rId2"/>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216105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673" y="-1"/>
            <a:ext cx="7079674" cy="1789890"/>
          </a:xfrm>
        </p:spPr>
        <p:txBody>
          <a:bodyPr/>
          <a:lstStyle/>
          <a:p>
            <a:pPr algn="l"/>
            <a:r>
              <a:rPr lang="en-US" sz="3600" dirty="0"/>
              <a:t>What is a DBE?</a:t>
            </a:r>
            <a:br>
              <a:rPr lang="en-US" dirty="0"/>
            </a:br>
            <a:endParaRPr lang="en-US" dirty="0"/>
          </a:p>
        </p:txBody>
      </p:sp>
      <p:sp>
        <p:nvSpPr>
          <p:cNvPr id="3" name="Subtitle 2"/>
          <p:cNvSpPr>
            <a:spLocks noGrp="1"/>
          </p:cNvSpPr>
          <p:nvPr>
            <p:ph type="subTitle" idx="1"/>
          </p:nvPr>
        </p:nvSpPr>
        <p:spPr>
          <a:xfrm>
            <a:off x="1075200" y="894944"/>
            <a:ext cx="7848083" cy="5673998"/>
          </a:xfrm>
        </p:spPr>
        <p:txBody>
          <a:bodyPr>
            <a:normAutofit/>
          </a:bodyPr>
          <a:lstStyle/>
          <a:p>
            <a:pPr algn="l"/>
            <a:r>
              <a:rPr lang="en-US" dirty="0">
                <a:solidFill>
                  <a:schemeClr val="tx1"/>
                </a:solidFill>
              </a:rPr>
              <a:t>	</a:t>
            </a:r>
            <a:endParaRPr lang="en-US" sz="2400" dirty="0">
              <a:solidFill>
                <a:schemeClr val="tx1"/>
              </a:solidFill>
            </a:endParaRPr>
          </a:p>
          <a:p>
            <a:pPr marR="15950" algn="l">
              <a:spcBef>
                <a:spcPts val="1200"/>
              </a:spcBef>
            </a:pPr>
            <a:r>
              <a:rPr lang="en-US" sz="2400" b="1" dirty="0">
                <a:solidFill>
                  <a:srgbClr val="000000"/>
                </a:solidFill>
                <a:latin typeface="Arial" panose="020B0604020202020204" pitchFamily="34" charset="0"/>
              </a:rPr>
              <a:t>A Disadvantaged Business Enterprise (DBE) is a for-profit small business that is:</a:t>
            </a:r>
          </a:p>
          <a:p>
            <a:pPr marR="15950" algn="l">
              <a:spcBef>
                <a:spcPts val="1200"/>
              </a:spcBef>
            </a:pPr>
            <a:endParaRPr lang="en-US" sz="2400" b="1" dirty="0">
              <a:solidFill>
                <a:srgbClr val="000000"/>
              </a:solidFill>
              <a:latin typeface="Arial" panose="020B0604020202020204" pitchFamily="34" charset="0"/>
            </a:endParaRPr>
          </a:p>
          <a:p>
            <a:pPr marL="800100" lvl="1" indent="-342900" algn="l">
              <a:spcBef>
                <a:spcPts val="1200"/>
              </a:spcBef>
              <a:buFont typeface="Wingdings" panose="05000000000000000000" pitchFamily="2" charset="2"/>
              <a:buChar char="Ø"/>
            </a:pPr>
            <a:r>
              <a:rPr lang="en-US" sz="2400" dirty="0">
                <a:solidFill>
                  <a:srgbClr val="000000"/>
                </a:solidFill>
                <a:latin typeface="Arial" panose="020B0604020202020204" pitchFamily="34" charset="0"/>
              </a:rPr>
              <a:t>At least 51% owned by one or more individuals who are socially and economically disadvantaged. </a:t>
            </a:r>
          </a:p>
          <a:p>
            <a:pPr marL="800100" lvl="1" indent="-342900" algn="l">
              <a:spcBef>
                <a:spcPts val="1200"/>
              </a:spcBef>
              <a:buFont typeface="Wingdings" panose="05000000000000000000" pitchFamily="2" charset="2"/>
              <a:buChar char="Ø"/>
            </a:pPr>
            <a:r>
              <a:rPr lang="en-US" sz="2400" dirty="0">
                <a:solidFill>
                  <a:srgbClr val="000000"/>
                </a:solidFill>
                <a:latin typeface="Arial" panose="020B0604020202020204" pitchFamily="34" charset="0"/>
              </a:rPr>
              <a:t>Managed, operated and controlled by one or more of socially and economically disadvantaged owners.</a:t>
            </a:r>
          </a:p>
          <a:p>
            <a:pPr marL="342900" indent="-342900" algn="l">
              <a:spcBef>
                <a:spcPts val="1200"/>
              </a:spcBef>
              <a:buFont typeface="Wingdings" panose="05000000000000000000" pitchFamily="2" charset="2"/>
              <a:buChar char="Ø"/>
            </a:pPr>
            <a:endParaRPr lang="en-US" sz="2400" dirty="0">
              <a:solidFill>
                <a:schemeClr val="tx1"/>
              </a:solidFill>
            </a:endParaRPr>
          </a:p>
          <a:p>
            <a:pPr algn="l">
              <a:spcBef>
                <a:spcPts val="1200"/>
              </a:spcBef>
            </a:pPr>
            <a:r>
              <a:rPr lang="en-US" sz="2000" dirty="0">
                <a:solidFill>
                  <a:schemeClr val="tx1"/>
                </a:solidFill>
              </a:rPr>
              <a:t> </a:t>
            </a:r>
            <a:endParaRPr lang="en-US" sz="2000" dirty="0"/>
          </a:p>
        </p:txBody>
      </p:sp>
      <p:sp>
        <p:nvSpPr>
          <p:cNvPr id="6" name="Slide Number Placeholder 5"/>
          <p:cNvSpPr>
            <a:spLocks noGrp="1"/>
          </p:cNvSpPr>
          <p:nvPr>
            <p:ph type="sldNum" sz="quarter" idx="12"/>
          </p:nvPr>
        </p:nvSpPr>
        <p:spPr/>
        <p:txBody>
          <a:bodyPr/>
          <a:lstStyle/>
          <a:p>
            <a:fld id="{EE93658D-6192-42D3-A4D3-D2135775CAB6}" type="slidenum">
              <a:rPr lang="en-US" smtClean="0"/>
              <a:t>8</a:t>
            </a:fld>
            <a:endParaRPr lang="en-US" dirty="0"/>
          </a:p>
        </p:txBody>
      </p:sp>
      <p:pic>
        <p:nvPicPr>
          <p:cNvPr id="8" name="Shape 67" descr="Shape 67">
            <a:extLst>
              <a:ext uri="{FF2B5EF4-FFF2-40B4-BE49-F238E27FC236}">
                <a16:creationId xmlns:a16="http://schemas.microsoft.com/office/drawing/2014/main" id="{A6E24100-573B-42C8-8C35-D86EF2526DF3}"/>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798179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A70D-A7C2-4F6F-95EA-8AC324B6D5BF}"/>
              </a:ext>
            </a:extLst>
          </p:cNvPr>
          <p:cNvSpPr>
            <a:spLocks noGrp="1"/>
          </p:cNvSpPr>
          <p:nvPr>
            <p:ph type="title"/>
          </p:nvPr>
        </p:nvSpPr>
        <p:spPr>
          <a:xfrm>
            <a:off x="677334" y="336331"/>
            <a:ext cx="8596668" cy="788276"/>
          </a:xfrm>
        </p:spPr>
        <p:txBody>
          <a:bodyPr>
            <a:normAutofit fontScale="90000"/>
          </a:bodyPr>
          <a:lstStyle/>
          <a:p>
            <a:r>
              <a:rPr lang="en-US" dirty="0"/>
              <a:t>Commercially Useful Function (CUF)</a:t>
            </a:r>
            <a:br>
              <a:rPr lang="en-US" dirty="0"/>
            </a:br>
            <a:r>
              <a:rPr lang="en-US" dirty="0"/>
              <a:t>(Continued)</a:t>
            </a:r>
            <a:br>
              <a:rPr lang="en-US" dirty="0"/>
            </a:br>
            <a:endParaRPr lang="en-US" dirty="0"/>
          </a:p>
        </p:txBody>
      </p:sp>
      <p:sp>
        <p:nvSpPr>
          <p:cNvPr id="3" name="Content Placeholder 2">
            <a:extLst>
              <a:ext uri="{FF2B5EF4-FFF2-40B4-BE49-F238E27FC236}">
                <a16:creationId xmlns:a16="http://schemas.microsoft.com/office/drawing/2014/main" id="{A78923BB-515F-4A37-B5A7-EDED2A0E240D}"/>
              </a:ext>
            </a:extLst>
          </p:cNvPr>
          <p:cNvSpPr>
            <a:spLocks noGrp="1"/>
          </p:cNvSpPr>
          <p:nvPr>
            <p:ph idx="1"/>
          </p:nvPr>
        </p:nvSpPr>
        <p:spPr>
          <a:xfrm>
            <a:off x="771195" y="1703775"/>
            <a:ext cx="8596668" cy="5288152"/>
          </a:xfrm>
        </p:spPr>
        <p:txBody>
          <a:bodyPr>
            <a:normAutofit/>
          </a:bodyPr>
          <a:lstStyle/>
          <a:p>
            <a:pPr marL="0" indent="0">
              <a:buNone/>
            </a:pPr>
            <a:r>
              <a:rPr lang="en-US" sz="2400" b="1" dirty="0">
                <a:cs typeface="Arial" panose="020B0604020202020204" pitchFamily="34" charset="0"/>
              </a:rPr>
              <a:t>NOTE:</a:t>
            </a:r>
            <a:r>
              <a:rPr lang="en-US" sz="2400" dirty="0">
                <a:cs typeface="Arial" panose="020B0604020202020204" pitchFamily="34" charset="0"/>
              </a:rPr>
              <a:t>  If a DBE is not performing a CUF on a project, credit cannot be given for the work performed and the Prime may not attain the goal set on the project nor be capable of providing justification for Good-Faith-Effort which would put them in non-compliance with the contract.</a:t>
            </a:r>
          </a:p>
          <a:p>
            <a:endParaRPr lang="en-US" sz="2400" dirty="0"/>
          </a:p>
        </p:txBody>
      </p:sp>
      <p:sp>
        <p:nvSpPr>
          <p:cNvPr id="4" name="Slide Number Placeholder 3">
            <a:extLst>
              <a:ext uri="{FF2B5EF4-FFF2-40B4-BE49-F238E27FC236}">
                <a16:creationId xmlns:a16="http://schemas.microsoft.com/office/drawing/2014/main" id="{4CAD2943-8B1A-4A5B-9EC5-BE1B188EFE5A}"/>
              </a:ext>
            </a:extLst>
          </p:cNvPr>
          <p:cNvSpPr>
            <a:spLocks noGrp="1"/>
          </p:cNvSpPr>
          <p:nvPr>
            <p:ph type="sldNum" sz="quarter" idx="12"/>
          </p:nvPr>
        </p:nvSpPr>
        <p:spPr/>
        <p:txBody>
          <a:bodyPr/>
          <a:lstStyle/>
          <a:p>
            <a:fld id="{EE93658D-6192-42D3-A4D3-D2135775CAB6}" type="slidenum">
              <a:rPr lang="en-US" smtClean="0"/>
              <a:t>80</a:t>
            </a:fld>
            <a:endParaRPr lang="en-US" dirty="0"/>
          </a:p>
        </p:txBody>
      </p:sp>
      <p:pic>
        <p:nvPicPr>
          <p:cNvPr id="5" name="Shape 67" descr="Shape 67">
            <a:extLst>
              <a:ext uri="{FF2B5EF4-FFF2-40B4-BE49-F238E27FC236}">
                <a16:creationId xmlns:a16="http://schemas.microsoft.com/office/drawing/2014/main" id="{E41FAD46-371B-4489-B189-8589B3C89E20}"/>
              </a:ext>
            </a:extLst>
          </p:cNvPr>
          <p:cNvPicPr>
            <a:picLocks noChangeAspect="1"/>
          </p:cNvPicPr>
          <p:nvPr/>
        </p:nvPicPr>
        <p:blipFill>
          <a:blip r:embed="rId2"/>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2316586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B07B-1ED5-4C4D-B436-278CEE4655B3}"/>
              </a:ext>
            </a:extLst>
          </p:cNvPr>
          <p:cNvSpPr>
            <a:spLocks noGrp="1"/>
          </p:cNvSpPr>
          <p:nvPr>
            <p:ph type="title"/>
          </p:nvPr>
        </p:nvSpPr>
        <p:spPr/>
        <p:txBody>
          <a:bodyPr/>
          <a:lstStyle/>
          <a:p>
            <a:r>
              <a:rPr lang="en-US" dirty="0"/>
              <a:t>Fraud</a:t>
            </a:r>
          </a:p>
        </p:txBody>
      </p:sp>
      <p:sp>
        <p:nvSpPr>
          <p:cNvPr id="3" name="Content Placeholder 2">
            <a:extLst>
              <a:ext uri="{FF2B5EF4-FFF2-40B4-BE49-F238E27FC236}">
                <a16:creationId xmlns:a16="http://schemas.microsoft.com/office/drawing/2014/main" id="{863CDD92-92BC-4F98-8632-E67537629CD9}"/>
              </a:ext>
            </a:extLst>
          </p:cNvPr>
          <p:cNvSpPr>
            <a:spLocks noGrp="1"/>
          </p:cNvSpPr>
          <p:nvPr>
            <p:ph idx="1"/>
          </p:nvPr>
        </p:nvSpPr>
        <p:spPr>
          <a:xfrm>
            <a:off x="1286933" y="1015999"/>
            <a:ext cx="8596668" cy="5624945"/>
          </a:xfrm>
        </p:spPr>
        <p:txBody>
          <a:bodyPr>
            <a:normAutofit/>
          </a:bodyPr>
          <a:lstStyle/>
          <a:p>
            <a:pPr marL="0" indent="0">
              <a:buNone/>
            </a:pPr>
            <a:endParaRPr lang="en-US" dirty="0"/>
          </a:p>
          <a:p>
            <a:pPr marL="0" indent="0">
              <a:buNone/>
            </a:pPr>
            <a:r>
              <a:rPr lang="en-US" sz="2400" dirty="0"/>
              <a:t>NDOT must report any false, fraudulent, or dishonest conduct in connection with the DBE program to the USDOT Office of the Inspector General (OIG) for appropriate action. The OIG looks at ten key indicators, or “red flags,” in determining whether to investigate a contractor for DBE fraud. These red flags include:</a:t>
            </a:r>
          </a:p>
          <a:p>
            <a:pPr marL="858838" lvl="0" indent="-452438">
              <a:spcBef>
                <a:spcPts val="1200"/>
              </a:spcBef>
              <a:buFont typeface="Wingdings" panose="05000000000000000000" pitchFamily="2" charset="2"/>
              <a:buChar char="Ø"/>
            </a:pPr>
            <a:r>
              <a:rPr lang="en-US" sz="2400" dirty="0"/>
              <a:t>DBE firm’s owner lacking background, expertise or equipment to perform subcontract work</a:t>
            </a:r>
          </a:p>
          <a:p>
            <a:pPr marL="858838" lvl="0" indent="-452438">
              <a:spcBef>
                <a:spcPts val="1200"/>
              </a:spcBef>
              <a:buFont typeface="Wingdings" panose="05000000000000000000" pitchFamily="2" charset="2"/>
              <a:buChar char="Ø"/>
            </a:pPr>
            <a:r>
              <a:rPr lang="en-US" sz="2400" dirty="0"/>
              <a:t>Employees shuttling back and forth between prime contractor and DBE-owned business payrolls</a:t>
            </a:r>
          </a:p>
          <a:p>
            <a:pPr marL="858838" lvl="0" indent="-452438">
              <a:spcBef>
                <a:spcPts val="1200"/>
              </a:spcBef>
              <a:buFont typeface="Wingdings" panose="05000000000000000000" pitchFamily="2" charset="2"/>
              <a:buChar char="Ø"/>
            </a:pPr>
            <a:r>
              <a:rPr lang="en-US" sz="2400" dirty="0"/>
              <a:t>Business names on equipment and vehicles covered with paint or magnetic signs</a:t>
            </a:r>
          </a:p>
          <a:p>
            <a:endParaRPr lang="en-US" dirty="0"/>
          </a:p>
        </p:txBody>
      </p:sp>
      <p:sp>
        <p:nvSpPr>
          <p:cNvPr id="4" name="Slide Number Placeholder 3">
            <a:extLst>
              <a:ext uri="{FF2B5EF4-FFF2-40B4-BE49-F238E27FC236}">
                <a16:creationId xmlns:a16="http://schemas.microsoft.com/office/drawing/2014/main" id="{57787705-E501-4BFD-8E11-3014F442D4E3}"/>
              </a:ext>
            </a:extLst>
          </p:cNvPr>
          <p:cNvSpPr>
            <a:spLocks noGrp="1"/>
          </p:cNvSpPr>
          <p:nvPr>
            <p:ph type="sldNum" sz="quarter" idx="12"/>
          </p:nvPr>
        </p:nvSpPr>
        <p:spPr/>
        <p:txBody>
          <a:bodyPr/>
          <a:lstStyle/>
          <a:p>
            <a:fld id="{EE93658D-6192-42D3-A4D3-D2135775CAB6}" type="slidenum">
              <a:rPr lang="en-US" smtClean="0"/>
              <a:t>81</a:t>
            </a:fld>
            <a:endParaRPr lang="en-US" dirty="0"/>
          </a:p>
        </p:txBody>
      </p:sp>
      <p:pic>
        <p:nvPicPr>
          <p:cNvPr id="5" name="Shape 67" descr="Shape 67">
            <a:extLst>
              <a:ext uri="{FF2B5EF4-FFF2-40B4-BE49-F238E27FC236}">
                <a16:creationId xmlns:a16="http://schemas.microsoft.com/office/drawing/2014/main" id="{EFA5C2AE-E7E0-4151-BE9D-DE017462D013}"/>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2288192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29A4-DA71-42B5-8DF8-ABE962E949CB}"/>
              </a:ext>
            </a:extLst>
          </p:cNvPr>
          <p:cNvSpPr>
            <a:spLocks noGrp="1"/>
          </p:cNvSpPr>
          <p:nvPr>
            <p:ph type="title"/>
          </p:nvPr>
        </p:nvSpPr>
        <p:spPr/>
        <p:txBody>
          <a:bodyPr/>
          <a:lstStyle/>
          <a:p>
            <a:r>
              <a:rPr lang="en-US" dirty="0"/>
              <a:t>Fraud (Continued)</a:t>
            </a:r>
          </a:p>
        </p:txBody>
      </p:sp>
      <p:sp>
        <p:nvSpPr>
          <p:cNvPr id="3" name="Content Placeholder 2">
            <a:extLst>
              <a:ext uri="{FF2B5EF4-FFF2-40B4-BE49-F238E27FC236}">
                <a16:creationId xmlns:a16="http://schemas.microsoft.com/office/drawing/2014/main" id="{656D4CDC-4A57-4CB5-B4AD-FBA51E0A1ACD}"/>
              </a:ext>
            </a:extLst>
          </p:cNvPr>
          <p:cNvSpPr>
            <a:spLocks noGrp="1"/>
          </p:cNvSpPr>
          <p:nvPr>
            <p:ph idx="1"/>
          </p:nvPr>
        </p:nvSpPr>
        <p:spPr>
          <a:xfrm>
            <a:off x="917479" y="1569461"/>
            <a:ext cx="8596668" cy="3880773"/>
          </a:xfrm>
        </p:spPr>
        <p:txBody>
          <a:bodyPr>
            <a:normAutofit fontScale="92500" lnSpcReduction="20000"/>
          </a:bodyPr>
          <a:lstStyle/>
          <a:p>
            <a:pPr marL="858838">
              <a:buFont typeface="Wingdings" panose="05000000000000000000" pitchFamily="2" charset="2"/>
              <a:buChar char="Ø"/>
            </a:pPr>
            <a:r>
              <a:rPr lang="en-US" sz="2600" dirty="0"/>
              <a:t>Orders and payment for necessary supplies made by individuals not employed by DBE- owned business</a:t>
            </a:r>
          </a:p>
          <a:p>
            <a:pPr marL="858838" lvl="0">
              <a:buFont typeface="Wingdings" panose="05000000000000000000" pitchFamily="2" charset="2"/>
              <a:buChar char="Ø"/>
            </a:pPr>
            <a:r>
              <a:rPr lang="en-US" sz="2600" dirty="0"/>
              <a:t>Prime contractor facilitated purchase of DBE-owned business</a:t>
            </a:r>
          </a:p>
          <a:p>
            <a:pPr marL="858838" lvl="0">
              <a:buFont typeface="Wingdings" panose="05000000000000000000" pitchFamily="2" charset="2"/>
              <a:buChar char="Ø"/>
            </a:pPr>
            <a:r>
              <a:rPr lang="en-US" sz="2600" dirty="0"/>
              <a:t>DBE owner never present at job site</a:t>
            </a:r>
          </a:p>
          <a:p>
            <a:pPr marL="858838" lvl="0">
              <a:buFont typeface="Wingdings" panose="05000000000000000000" pitchFamily="2" charset="2"/>
              <a:buChar char="Ø"/>
            </a:pPr>
            <a:r>
              <a:rPr lang="en-US" sz="2600" dirty="0"/>
              <a:t>Prime contractor always uses the same DBE</a:t>
            </a:r>
          </a:p>
          <a:p>
            <a:pPr marL="858838" lvl="0">
              <a:buFont typeface="Wingdings" panose="05000000000000000000" pitchFamily="2" charset="2"/>
              <a:buChar char="Ø"/>
            </a:pPr>
            <a:r>
              <a:rPr lang="en-US" sz="2600" dirty="0"/>
              <a:t>Financial agreements between prime and DBE contractors</a:t>
            </a:r>
          </a:p>
          <a:p>
            <a:pPr marL="858838" lvl="0">
              <a:buFont typeface="Wingdings" panose="05000000000000000000" pitchFamily="2" charset="2"/>
              <a:buChar char="Ø"/>
            </a:pPr>
            <a:r>
              <a:rPr lang="en-US" sz="2600" dirty="0"/>
              <a:t>Joint bank accounts (prime/DBE)</a:t>
            </a:r>
          </a:p>
          <a:p>
            <a:pPr marL="858838" lvl="0">
              <a:buFont typeface="Wingdings" panose="05000000000000000000" pitchFamily="2" charset="2"/>
              <a:buChar char="Ø"/>
            </a:pPr>
            <a:r>
              <a:rPr lang="en-US" sz="2600" dirty="0"/>
              <a:t>Absence of written contracts</a:t>
            </a:r>
          </a:p>
          <a:p>
            <a:pPr marL="684213">
              <a:buFont typeface="Wingdings" panose="05000000000000000000" pitchFamily="2" charset="2"/>
              <a:buChar char="Ø"/>
            </a:pPr>
            <a:endParaRPr lang="en-US" sz="2600" dirty="0"/>
          </a:p>
          <a:p>
            <a:endParaRPr lang="en-US" dirty="0"/>
          </a:p>
        </p:txBody>
      </p:sp>
      <p:sp>
        <p:nvSpPr>
          <p:cNvPr id="4" name="Slide Number Placeholder 3">
            <a:extLst>
              <a:ext uri="{FF2B5EF4-FFF2-40B4-BE49-F238E27FC236}">
                <a16:creationId xmlns:a16="http://schemas.microsoft.com/office/drawing/2014/main" id="{C65DCBA7-CEA8-4E5E-9D19-79EDE0A3EA3A}"/>
              </a:ext>
            </a:extLst>
          </p:cNvPr>
          <p:cNvSpPr>
            <a:spLocks noGrp="1"/>
          </p:cNvSpPr>
          <p:nvPr>
            <p:ph type="sldNum" sz="quarter" idx="12"/>
          </p:nvPr>
        </p:nvSpPr>
        <p:spPr/>
        <p:txBody>
          <a:bodyPr/>
          <a:lstStyle/>
          <a:p>
            <a:fld id="{EE93658D-6192-42D3-A4D3-D2135775CAB6}" type="slidenum">
              <a:rPr lang="en-US" smtClean="0"/>
              <a:t>82</a:t>
            </a:fld>
            <a:endParaRPr lang="en-US" dirty="0"/>
          </a:p>
        </p:txBody>
      </p:sp>
      <p:pic>
        <p:nvPicPr>
          <p:cNvPr id="5" name="Shape 67" descr="Shape 67">
            <a:extLst>
              <a:ext uri="{FF2B5EF4-FFF2-40B4-BE49-F238E27FC236}">
                <a16:creationId xmlns:a16="http://schemas.microsoft.com/office/drawing/2014/main" id="{F36EF900-148D-478E-BA9E-A3B90FA23348}"/>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068237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DD15-DAEA-479E-9FBF-15CD11A5B404}"/>
              </a:ext>
            </a:extLst>
          </p:cNvPr>
          <p:cNvSpPr>
            <a:spLocks noGrp="1"/>
          </p:cNvSpPr>
          <p:nvPr>
            <p:ph type="title"/>
          </p:nvPr>
        </p:nvSpPr>
        <p:spPr/>
        <p:txBody>
          <a:bodyPr/>
          <a:lstStyle/>
          <a:p>
            <a:r>
              <a:rPr lang="en-US" dirty="0"/>
              <a:t>Fraud (Continued)</a:t>
            </a:r>
          </a:p>
        </p:txBody>
      </p:sp>
      <p:sp>
        <p:nvSpPr>
          <p:cNvPr id="4" name="Slide Number Placeholder 3">
            <a:extLst>
              <a:ext uri="{FF2B5EF4-FFF2-40B4-BE49-F238E27FC236}">
                <a16:creationId xmlns:a16="http://schemas.microsoft.com/office/drawing/2014/main" id="{ED5017AC-5CEC-4A6C-94A9-241730DD9E56}"/>
              </a:ext>
            </a:extLst>
          </p:cNvPr>
          <p:cNvSpPr>
            <a:spLocks noGrp="1"/>
          </p:cNvSpPr>
          <p:nvPr>
            <p:ph type="sldNum" sz="quarter" idx="12"/>
          </p:nvPr>
        </p:nvSpPr>
        <p:spPr/>
        <p:txBody>
          <a:bodyPr/>
          <a:lstStyle/>
          <a:p>
            <a:fld id="{EE93658D-6192-42D3-A4D3-D2135775CAB6}" type="slidenum">
              <a:rPr lang="en-US" smtClean="0"/>
              <a:t>83</a:t>
            </a:fld>
            <a:endParaRPr lang="en-US" dirty="0"/>
          </a:p>
        </p:txBody>
      </p:sp>
      <p:sp>
        <p:nvSpPr>
          <p:cNvPr id="5" name="Rectangle 4">
            <a:extLst>
              <a:ext uri="{FF2B5EF4-FFF2-40B4-BE49-F238E27FC236}">
                <a16:creationId xmlns:a16="http://schemas.microsoft.com/office/drawing/2014/main" id="{3A848D36-254F-46A9-B0F6-CA7F677BBA8D}"/>
              </a:ext>
            </a:extLst>
          </p:cNvPr>
          <p:cNvSpPr/>
          <p:nvPr/>
        </p:nvSpPr>
        <p:spPr>
          <a:xfrm>
            <a:off x="1154544" y="1518055"/>
            <a:ext cx="7897091" cy="4801314"/>
          </a:xfrm>
          <a:prstGeom prst="rect">
            <a:avLst/>
          </a:prstGeom>
        </p:spPr>
        <p:txBody>
          <a:bodyPr wrap="square">
            <a:spAutoFit/>
          </a:bodyPr>
          <a:lstStyle/>
          <a:p>
            <a:r>
              <a:rPr lang="en-US" sz="2400" dirty="0"/>
              <a:t>Under 49 CFR, Part 26.107, businesses working in the DBE program who engage in the conduct may be subject to suspension or debarment, enforcement actions under 49 CFR Part 31, Program Fraud and Civil Remedies, or criminal prosecution.  USDOT OIG makes investigating and prosecuting DBE fraud a priority. The OIG, working with U.S. Attorney’s offices has helped to create successful criminal prosecution for fraudulent conduct in the DBE program.  Anyone who becomes aware of fraud, waste, or abuse in these programs should inform the OIG as well as NDOT staff.</a:t>
            </a:r>
          </a:p>
          <a:p>
            <a:r>
              <a:rPr lang="en-US" sz="2400" dirty="0"/>
              <a:t> </a:t>
            </a:r>
          </a:p>
          <a:p>
            <a:endParaRPr lang="en-US" dirty="0"/>
          </a:p>
        </p:txBody>
      </p:sp>
      <p:pic>
        <p:nvPicPr>
          <p:cNvPr id="6" name="Shape 67" descr="Shape 67">
            <a:extLst>
              <a:ext uri="{FF2B5EF4-FFF2-40B4-BE49-F238E27FC236}">
                <a16:creationId xmlns:a16="http://schemas.microsoft.com/office/drawing/2014/main" id="{DD808C4D-EAB1-4912-AF34-D07AE9924E9D}"/>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271490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3401-0A69-4CA4-9389-233F69744DE8}"/>
              </a:ext>
            </a:extLst>
          </p:cNvPr>
          <p:cNvSpPr>
            <a:spLocks noGrp="1"/>
          </p:cNvSpPr>
          <p:nvPr>
            <p:ph type="title"/>
          </p:nvPr>
        </p:nvSpPr>
        <p:spPr>
          <a:xfrm>
            <a:off x="677334" y="609600"/>
            <a:ext cx="8596668" cy="960582"/>
          </a:xfrm>
        </p:spPr>
        <p:txBody>
          <a:bodyPr/>
          <a:lstStyle/>
          <a:p>
            <a:r>
              <a:rPr lang="en-US" dirty="0"/>
              <a:t>Fraud (Continued)</a:t>
            </a:r>
          </a:p>
        </p:txBody>
      </p:sp>
      <p:sp>
        <p:nvSpPr>
          <p:cNvPr id="3" name="Content Placeholder 2">
            <a:extLst>
              <a:ext uri="{FF2B5EF4-FFF2-40B4-BE49-F238E27FC236}">
                <a16:creationId xmlns:a16="http://schemas.microsoft.com/office/drawing/2014/main" id="{BEA5B1EB-5CE3-4BF0-B853-B574D8C6C7CE}"/>
              </a:ext>
            </a:extLst>
          </p:cNvPr>
          <p:cNvSpPr>
            <a:spLocks noGrp="1"/>
          </p:cNvSpPr>
          <p:nvPr>
            <p:ph idx="1"/>
          </p:nvPr>
        </p:nvSpPr>
        <p:spPr>
          <a:xfrm>
            <a:off x="677334" y="1570182"/>
            <a:ext cx="8596668" cy="3880773"/>
          </a:xfrm>
        </p:spPr>
        <p:txBody>
          <a:bodyPr>
            <a:normAutofit/>
          </a:bodyPr>
          <a:lstStyle/>
          <a:p>
            <a:pPr marL="0" indent="0">
              <a:spcBef>
                <a:spcPts val="0"/>
              </a:spcBef>
              <a:buNone/>
            </a:pPr>
            <a:r>
              <a:rPr lang="en-US" sz="2400" b="1" u="sng" dirty="0"/>
              <a:t>Reporting Fraud</a:t>
            </a:r>
            <a:endParaRPr lang="en-US" sz="2400" dirty="0"/>
          </a:p>
          <a:p>
            <a:pPr marL="0" indent="0">
              <a:spcBef>
                <a:spcPts val="0"/>
              </a:spcBef>
              <a:buNone/>
            </a:pPr>
            <a:endParaRPr lang="en-US" sz="2400" dirty="0"/>
          </a:p>
          <a:p>
            <a:pPr marL="0" indent="0">
              <a:spcBef>
                <a:spcPts val="0"/>
              </a:spcBef>
              <a:buNone/>
            </a:pPr>
            <a:r>
              <a:rPr lang="en-US" sz="2400" dirty="0"/>
              <a:t>When you suspect fraud, waste or abuse, report it immediately in one of two ways:</a:t>
            </a:r>
          </a:p>
          <a:p>
            <a:pPr marL="0" indent="0">
              <a:spcBef>
                <a:spcPts val="0"/>
              </a:spcBef>
              <a:buNone/>
            </a:pPr>
            <a:endParaRPr lang="en-US" sz="2400" dirty="0"/>
          </a:p>
          <a:p>
            <a:pPr marL="684213" lvl="0" indent="-222250">
              <a:spcBef>
                <a:spcPts val="0"/>
              </a:spcBef>
              <a:buFont typeface="Wingdings" panose="05000000000000000000" pitchFamily="2" charset="2"/>
              <a:buChar char="Ø"/>
            </a:pPr>
            <a:r>
              <a:rPr lang="en-US" sz="2400" dirty="0"/>
              <a:t>Call the OIG Hotline at: 1-800-424-9071 (toll free), E-mail, </a:t>
            </a:r>
            <a:r>
              <a:rPr lang="en-US" sz="2400" dirty="0">
                <a:hlinkClick r:id="rId2"/>
              </a:rPr>
              <a:t>hotline@oig.dot.gov</a:t>
            </a:r>
            <a:endParaRPr lang="en-US" sz="2400" dirty="0"/>
          </a:p>
          <a:p>
            <a:pPr marL="684213" lvl="0" indent="-222250">
              <a:spcBef>
                <a:spcPts val="1200"/>
              </a:spcBef>
              <a:buFont typeface="Wingdings" panose="05000000000000000000" pitchFamily="2" charset="2"/>
              <a:buChar char="Ø"/>
            </a:pPr>
            <a:r>
              <a:rPr lang="en-US" sz="2400" dirty="0"/>
              <a:t>Call the NDOT External Civil Rights Officer at: (702) 730-3301</a:t>
            </a:r>
          </a:p>
          <a:p>
            <a:pPr marL="0" indent="0">
              <a:spcBef>
                <a:spcPts val="1200"/>
              </a:spcBef>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3E220901-B97C-4D46-B32F-68BF37EF38FD}"/>
              </a:ext>
            </a:extLst>
          </p:cNvPr>
          <p:cNvSpPr>
            <a:spLocks noGrp="1"/>
          </p:cNvSpPr>
          <p:nvPr>
            <p:ph type="sldNum" sz="quarter" idx="12"/>
          </p:nvPr>
        </p:nvSpPr>
        <p:spPr/>
        <p:txBody>
          <a:bodyPr/>
          <a:lstStyle/>
          <a:p>
            <a:fld id="{EE93658D-6192-42D3-A4D3-D2135775CAB6}" type="slidenum">
              <a:rPr lang="en-US" smtClean="0"/>
              <a:t>84</a:t>
            </a:fld>
            <a:endParaRPr lang="en-US" dirty="0"/>
          </a:p>
        </p:txBody>
      </p:sp>
      <p:pic>
        <p:nvPicPr>
          <p:cNvPr id="5" name="Shape 67" descr="Shape 67">
            <a:extLst>
              <a:ext uri="{FF2B5EF4-FFF2-40B4-BE49-F238E27FC236}">
                <a16:creationId xmlns:a16="http://schemas.microsoft.com/office/drawing/2014/main" id="{CE0398F9-4D9B-4744-9A18-EA038583C4F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721308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9191-61C1-42D6-8A30-39B34EA2AEA2}"/>
              </a:ext>
            </a:extLst>
          </p:cNvPr>
          <p:cNvSpPr>
            <a:spLocks noGrp="1"/>
          </p:cNvSpPr>
          <p:nvPr>
            <p:ph type="title"/>
          </p:nvPr>
        </p:nvSpPr>
        <p:spPr>
          <a:xfrm>
            <a:off x="677334" y="609600"/>
            <a:ext cx="8596668" cy="714703"/>
          </a:xfrm>
        </p:spPr>
        <p:txBody>
          <a:bodyPr/>
          <a:lstStyle/>
          <a:p>
            <a:r>
              <a:rPr lang="en-US" dirty="0"/>
              <a:t>DBE - Certifications</a:t>
            </a:r>
          </a:p>
        </p:txBody>
      </p:sp>
      <p:sp>
        <p:nvSpPr>
          <p:cNvPr id="3" name="Content Placeholder 2">
            <a:extLst>
              <a:ext uri="{FF2B5EF4-FFF2-40B4-BE49-F238E27FC236}">
                <a16:creationId xmlns:a16="http://schemas.microsoft.com/office/drawing/2014/main" id="{925E1EB6-702B-452D-8B29-A49AE3ACBE0C}"/>
              </a:ext>
            </a:extLst>
          </p:cNvPr>
          <p:cNvSpPr>
            <a:spLocks noGrp="1"/>
          </p:cNvSpPr>
          <p:nvPr>
            <p:ph idx="1"/>
          </p:nvPr>
        </p:nvSpPr>
        <p:spPr>
          <a:xfrm>
            <a:off x="919125" y="1488613"/>
            <a:ext cx="8596668" cy="4355139"/>
          </a:xfrm>
        </p:spPr>
        <p:txBody>
          <a:bodyPr>
            <a:normAutofit/>
          </a:bodyPr>
          <a:lstStyle/>
          <a:p>
            <a:pPr defTabSz="346075">
              <a:spcBef>
                <a:spcPts val="0"/>
              </a:spcBef>
            </a:pPr>
            <a:r>
              <a:rPr lang="en-US" sz="2400" dirty="0"/>
              <a:t>NDOT is a certifying agency and a member of the Nevada Unified Certification Program (NUCP) Committee.  The Committee meets monthly and considers DBE Certification applicants.  Successful applicants are placed in 	the DBE Directory which is found on-line at www.nevadadbe.com.</a:t>
            </a:r>
          </a:p>
          <a:p>
            <a:pPr defTabSz="346075">
              <a:spcBef>
                <a:spcPts val="0"/>
              </a:spcBef>
            </a:pPr>
            <a:endParaRPr lang="en-US" sz="2400" dirty="0"/>
          </a:p>
          <a:p>
            <a:pPr defTabSz="346075">
              <a:spcBef>
                <a:spcPts val="0"/>
              </a:spcBef>
            </a:pPr>
            <a:r>
              <a:rPr lang="en-US" sz="2400" dirty="0"/>
              <a:t>Only NUCP Certified DBEs who are performing a CUF on the project may be 	credited toward a Contractor’s DBE goal attainment.  A DBE’s failure  to perform a CUF on the contract could result in the Prime Contractor being in non-compliance on the contract.</a:t>
            </a:r>
          </a:p>
        </p:txBody>
      </p:sp>
      <p:sp>
        <p:nvSpPr>
          <p:cNvPr id="4" name="Slide Number Placeholder 3">
            <a:extLst>
              <a:ext uri="{FF2B5EF4-FFF2-40B4-BE49-F238E27FC236}">
                <a16:creationId xmlns:a16="http://schemas.microsoft.com/office/drawing/2014/main" id="{69C55788-1FE7-4E0E-8561-7BFCAF767FDC}"/>
              </a:ext>
            </a:extLst>
          </p:cNvPr>
          <p:cNvSpPr>
            <a:spLocks noGrp="1"/>
          </p:cNvSpPr>
          <p:nvPr>
            <p:ph type="sldNum" sz="quarter" idx="12"/>
          </p:nvPr>
        </p:nvSpPr>
        <p:spPr/>
        <p:txBody>
          <a:bodyPr/>
          <a:lstStyle/>
          <a:p>
            <a:fld id="{EE93658D-6192-42D3-A4D3-D2135775CAB6}" type="slidenum">
              <a:rPr lang="en-US" smtClean="0"/>
              <a:t>85</a:t>
            </a:fld>
            <a:endParaRPr lang="en-US" dirty="0"/>
          </a:p>
        </p:txBody>
      </p:sp>
      <p:pic>
        <p:nvPicPr>
          <p:cNvPr id="5" name="Shape 67" descr="Shape 67">
            <a:extLst>
              <a:ext uri="{FF2B5EF4-FFF2-40B4-BE49-F238E27FC236}">
                <a16:creationId xmlns:a16="http://schemas.microsoft.com/office/drawing/2014/main" id="{4923F1CF-F863-4F5C-B58B-AA48699B81E5}"/>
              </a:ext>
            </a:extLst>
          </p:cNvPr>
          <p:cNvPicPr>
            <a:picLocks noChangeAspect="1"/>
          </p:cNvPicPr>
          <p:nvPr/>
        </p:nvPicPr>
        <p:blipFill>
          <a:blip r:embed="rId2"/>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9976600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1335-EB52-42EC-A169-AFD295B2DB6B}"/>
              </a:ext>
            </a:extLst>
          </p:cNvPr>
          <p:cNvSpPr>
            <a:spLocks noGrp="1"/>
          </p:cNvSpPr>
          <p:nvPr>
            <p:ph type="title"/>
          </p:nvPr>
        </p:nvSpPr>
        <p:spPr>
          <a:xfrm>
            <a:off x="751225" y="226909"/>
            <a:ext cx="8596668" cy="932873"/>
          </a:xfrm>
        </p:spPr>
        <p:txBody>
          <a:bodyPr/>
          <a:lstStyle/>
          <a:p>
            <a:r>
              <a:rPr lang="en-US" dirty="0"/>
              <a:t>DBE – Certifications (Continued)</a:t>
            </a:r>
          </a:p>
        </p:txBody>
      </p:sp>
      <p:sp>
        <p:nvSpPr>
          <p:cNvPr id="3" name="Content Placeholder 2">
            <a:extLst>
              <a:ext uri="{FF2B5EF4-FFF2-40B4-BE49-F238E27FC236}">
                <a16:creationId xmlns:a16="http://schemas.microsoft.com/office/drawing/2014/main" id="{3D8DF975-ECF9-436C-8B80-A7EE30110547}"/>
              </a:ext>
            </a:extLst>
          </p:cNvPr>
          <p:cNvSpPr>
            <a:spLocks noGrp="1"/>
          </p:cNvSpPr>
          <p:nvPr>
            <p:ph idx="1"/>
          </p:nvPr>
        </p:nvSpPr>
        <p:spPr>
          <a:xfrm>
            <a:off x="784232" y="1044229"/>
            <a:ext cx="8596668" cy="2261607"/>
          </a:xfrm>
        </p:spPr>
        <p:txBody>
          <a:bodyPr>
            <a:normAutofit fontScale="47500" lnSpcReduction="20000"/>
          </a:bodyPr>
          <a:lstStyle/>
          <a:p>
            <a:pPr>
              <a:lnSpc>
                <a:spcPct val="120000"/>
              </a:lnSpc>
            </a:pPr>
            <a:r>
              <a:rPr lang="en-US" sz="4400" dirty="0">
                <a:solidFill>
                  <a:schemeClr val="tx1"/>
                </a:solidFill>
              </a:rPr>
              <a:t>The DBE certification program is open to all small businesses who qualify under 49 CFR.  Many agencies as well as private employers review the list of contractors and consultants who might be interested in bidding and submitting qualifications on their jobs.  But NDOT is primarily interested in companies involved in highway construction-related work such as:</a:t>
            </a:r>
          </a:p>
          <a:p>
            <a:endParaRPr lang="en-US" dirty="0"/>
          </a:p>
        </p:txBody>
      </p:sp>
      <p:sp>
        <p:nvSpPr>
          <p:cNvPr id="5" name="Title 1">
            <a:extLst>
              <a:ext uri="{FF2B5EF4-FFF2-40B4-BE49-F238E27FC236}">
                <a16:creationId xmlns:a16="http://schemas.microsoft.com/office/drawing/2014/main" id="{596AAF83-2B0D-419F-88BD-0B09A3E0DBDF}"/>
              </a:ext>
            </a:extLst>
          </p:cNvPr>
          <p:cNvSpPr txBox="1">
            <a:spLocks/>
          </p:cNvSpPr>
          <p:nvPr/>
        </p:nvSpPr>
        <p:spPr>
          <a:xfrm>
            <a:off x="1245370" y="5223163"/>
            <a:ext cx="2467648" cy="9328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6" name="Title 1">
            <a:extLst>
              <a:ext uri="{FF2B5EF4-FFF2-40B4-BE49-F238E27FC236}">
                <a16:creationId xmlns:a16="http://schemas.microsoft.com/office/drawing/2014/main" id="{5C7742D6-EFCE-4C27-90F8-9E8944FB1EAB}"/>
              </a:ext>
            </a:extLst>
          </p:cNvPr>
          <p:cNvSpPr txBox="1">
            <a:spLocks/>
          </p:cNvSpPr>
          <p:nvPr/>
        </p:nvSpPr>
        <p:spPr>
          <a:xfrm>
            <a:off x="247843" y="3873874"/>
            <a:ext cx="8596668" cy="9328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7" name="Title 1">
            <a:extLst>
              <a:ext uri="{FF2B5EF4-FFF2-40B4-BE49-F238E27FC236}">
                <a16:creationId xmlns:a16="http://schemas.microsoft.com/office/drawing/2014/main" id="{9E76DEA9-C34E-45D3-BF60-8051B3C9D363}"/>
              </a:ext>
            </a:extLst>
          </p:cNvPr>
          <p:cNvSpPr txBox="1">
            <a:spLocks/>
          </p:cNvSpPr>
          <p:nvPr/>
        </p:nvSpPr>
        <p:spPr>
          <a:xfrm>
            <a:off x="7122322" y="3129885"/>
            <a:ext cx="2682395" cy="40894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Ø"/>
            </a:pPr>
            <a:r>
              <a:rPr lang="en-US" sz="2400" dirty="0">
                <a:solidFill>
                  <a:schemeClr val="tx1"/>
                </a:solidFill>
              </a:rPr>
              <a:t>Signs  </a:t>
            </a:r>
          </a:p>
          <a:p>
            <a:pPr marL="342900" indent="-342900">
              <a:buFont typeface="Wingdings" panose="05000000000000000000" pitchFamily="2" charset="2"/>
              <a:buChar char="Ø"/>
            </a:pPr>
            <a:r>
              <a:rPr lang="en-US" sz="2400" dirty="0">
                <a:solidFill>
                  <a:schemeClr val="tx1"/>
                </a:solidFill>
              </a:rPr>
              <a:t>Striping and Marking </a:t>
            </a:r>
          </a:p>
          <a:p>
            <a:pPr marL="342900" indent="-342900">
              <a:buFont typeface="Wingdings" panose="05000000000000000000" pitchFamily="2" charset="2"/>
              <a:buChar char="Ø"/>
            </a:pPr>
            <a:r>
              <a:rPr lang="en-US" sz="2400" dirty="0">
                <a:solidFill>
                  <a:schemeClr val="tx1"/>
                </a:solidFill>
              </a:rPr>
              <a:t>Suppliers  </a:t>
            </a:r>
          </a:p>
          <a:p>
            <a:pPr marL="342900" indent="-342900">
              <a:buFont typeface="Wingdings" panose="05000000000000000000" pitchFamily="2" charset="2"/>
              <a:buChar char="Ø"/>
            </a:pPr>
            <a:r>
              <a:rPr lang="en-US" sz="2400" dirty="0">
                <a:solidFill>
                  <a:schemeClr val="tx1"/>
                </a:solidFill>
              </a:rPr>
              <a:t>Traffic Control</a:t>
            </a:r>
          </a:p>
          <a:p>
            <a:pPr marL="285750" indent="-285750">
              <a:buFont typeface="Wingdings" panose="05000000000000000000" pitchFamily="2" charset="2"/>
              <a:buChar char="Ø"/>
            </a:pPr>
            <a:r>
              <a:rPr lang="en-US" sz="2400" dirty="0">
                <a:solidFill>
                  <a:schemeClr val="tx1"/>
                </a:solidFill>
              </a:rPr>
              <a:t> Trucking  </a:t>
            </a:r>
          </a:p>
          <a:p>
            <a:pPr marL="396875" indent="-396875">
              <a:buFont typeface="Wingdings" panose="05000000000000000000" pitchFamily="2" charset="2"/>
              <a:buChar char="Ø"/>
            </a:pPr>
            <a:r>
              <a:rPr lang="en-US" sz="2400" dirty="0">
                <a:solidFill>
                  <a:schemeClr val="tx1"/>
                </a:solidFill>
              </a:rPr>
              <a:t>Utilities (Wet  and Dry) </a:t>
            </a:r>
          </a:p>
          <a:p>
            <a:pPr marL="342900" indent="-342900">
              <a:buFont typeface="Wingdings" panose="05000000000000000000" pitchFamily="2" charset="2"/>
              <a:buChar char="Ø"/>
            </a:pPr>
            <a:r>
              <a:rPr lang="en-US" sz="2400" dirty="0">
                <a:solidFill>
                  <a:schemeClr val="tx1"/>
                </a:solidFill>
              </a:rPr>
              <a:t>Environmental Monitoring</a:t>
            </a:r>
          </a:p>
        </p:txBody>
      </p:sp>
      <p:sp>
        <p:nvSpPr>
          <p:cNvPr id="8" name="Rectangle 7">
            <a:extLst>
              <a:ext uri="{FF2B5EF4-FFF2-40B4-BE49-F238E27FC236}">
                <a16:creationId xmlns:a16="http://schemas.microsoft.com/office/drawing/2014/main" id="{2A8A34E1-4E0D-4AC9-8E53-8F6DC75D21DD}"/>
              </a:ext>
            </a:extLst>
          </p:cNvPr>
          <p:cNvSpPr/>
          <p:nvPr/>
        </p:nvSpPr>
        <p:spPr>
          <a:xfrm>
            <a:off x="4175586" y="3119378"/>
            <a:ext cx="2748512" cy="4154984"/>
          </a:xfrm>
          <a:prstGeom prst="rect">
            <a:avLst/>
          </a:prstGeom>
        </p:spPr>
        <p:txBody>
          <a:bodyPr wrap="square">
            <a:spAutoFit/>
          </a:bodyPr>
          <a:lstStyle/>
          <a:p>
            <a:pPr marL="396875" indent="-396875">
              <a:buFont typeface="Wingdings" panose="05000000000000000000" pitchFamily="2" charset="2"/>
              <a:buChar char="Ø"/>
            </a:pPr>
            <a:r>
              <a:rPr lang="en-US" sz="2400" dirty="0"/>
              <a:t>Guardrail  </a:t>
            </a:r>
          </a:p>
          <a:p>
            <a:pPr marL="285750" indent="-285750">
              <a:buFont typeface="Wingdings" panose="05000000000000000000" pitchFamily="2" charset="2"/>
              <a:buChar char="Ø"/>
            </a:pPr>
            <a:r>
              <a:rPr lang="en-US" sz="2400" dirty="0"/>
              <a:t> Hauling</a:t>
            </a:r>
          </a:p>
          <a:p>
            <a:pPr marL="396875" indent="-396875">
              <a:buFont typeface="Wingdings" panose="05000000000000000000" pitchFamily="2" charset="2"/>
              <a:buChar char="Ø"/>
            </a:pPr>
            <a:r>
              <a:rPr lang="en-US" sz="2400" dirty="0"/>
              <a:t>Landscape</a:t>
            </a:r>
          </a:p>
          <a:p>
            <a:pPr marL="396875" indent="-396875">
              <a:buFont typeface="Wingdings" panose="05000000000000000000" pitchFamily="2" charset="2"/>
              <a:buChar char="Ø"/>
            </a:pPr>
            <a:r>
              <a:rPr lang="en-US" sz="2400" dirty="0"/>
              <a:t>Professional Services (Consulting)</a:t>
            </a:r>
          </a:p>
          <a:p>
            <a:pPr marL="396875" indent="-396875">
              <a:buFont typeface="Wingdings" panose="05000000000000000000" pitchFamily="2" charset="2"/>
              <a:buChar char="Ø"/>
            </a:pPr>
            <a:r>
              <a:rPr lang="en-US" sz="2400" dirty="0"/>
              <a:t>Pollution Control </a:t>
            </a:r>
          </a:p>
          <a:p>
            <a:pPr marL="342900" indent="-342900">
              <a:buFont typeface="Wingdings" panose="05000000000000000000" pitchFamily="2" charset="2"/>
              <a:buChar char="Ø"/>
            </a:pPr>
            <a:r>
              <a:rPr lang="en-US" sz="2400" dirty="0"/>
              <a:t>Reinforcing Steel</a:t>
            </a:r>
          </a:p>
          <a:p>
            <a:endParaRPr lang="en-US" sz="2400" dirty="0"/>
          </a:p>
        </p:txBody>
      </p:sp>
      <p:pic>
        <p:nvPicPr>
          <p:cNvPr id="9" name="Shape 67" descr="Shape 67">
            <a:extLst>
              <a:ext uri="{FF2B5EF4-FFF2-40B4-BE49-F238E27FC236}">
                <a16:creationId xmlns:a16="http://schemas.microsoft.com/office/drawing/2014/main" id="{69716E55-9AD9-40F4-8BA5-4F6B02BDBCC6}"/>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
        <p:nvSpPr>
          <p:cNvPr id="10" name="Title 1">
            <a:extLst>
              <a:ext uri="{FF2B5EF4-FFF2-40B4-BE49-F238E27FC236}">
                <a16:creationId xmlns:a16="http://schemas.microsoft.com/office/drawing/2014/main" id="{BC0528E1-E5F7-4D74-8726-5E9D0CF0B3BD}"/>
              </a:ext>
            </a:extLst>
          </p:cNvPr>
          <p:cNvSpPr txBox="1">
            <a:spLocks/>
          </p:cNvSpPr>
          <p:nvPr/>
        </p:nvSpPr>
        <p:spPr>
          <a:xfrm>
            <a:off x="1066491" y="3119378"/>
            <a:ext cx="2748511" cy="360469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Ø"/>
            </a:pPr>
            <a:r>
              <a:rPr lang="en-US" sz="2800" dirty="0">
                <a:solidFill>
                  <a:schemeClr val="tx1"/>
                </a:solidFill>
              </a:rPr>
              <a:t>Asphalt Cement Oil</a:t>
            </a:r>
          </a:p>
          <a:p>
            <a:pPr marL="342900" indent="-342900">
              <a:buFont typeface="Wingdings" panose="05000000000000000000" pitchFamily="2" charset="2"/>
              <a:buChar char="Ø"/>
            </a:pPr>
            <a:r>
              <a:rPr lang="en-US" sz="2800" dirty="0">
                <a:solidFill>
                  <a:schemeClr val="tx1"/>
                </a:solidFill>
              </a:rPr>
              <a:t>Augmentation Services</a:t>
            </a:r>
          </a:p>
          <a:p>
            <a:pPr marL="342900" indent="-342900">
              <a:buFont typeface="Wingdings" panose="05000000000000000000" pitchFamily="2" charset="2"/>
              <a:buChar char="Ø"/>
            </a:pPr>
            <a:r>
              <a:rPr lang="en-US" sz="2800" dirty="0">
                <a:solidFill>
                  <a:schemeClr val="tx1"/>
                </a:solidFill>
              </a:rPr>
              <a:t>Concrete Work</a:t>
            </a:r>
          </a:p>
          <a:p>
            <a:pPr marL="342900" indent="-342900">
              <a:buFont typeface="Wingdings" panose="05000000000000000000" pitchFamily="2" charset="2"/>
              <a:buChar char="Ø"/>
            </a:pPr>
            <a:r>
              <a:rPr lang="en-US" sz="2800" dirty="0">
                <a:solidFill>
                  <a:schemeClr val="tx1"/>
                </a:solidFill>
              </a:rPr>
              <a:t>Demolition</a:t>
            </a:r>
          </a:p>
          <a:p>
            <a:pPr marL="342900" indent="-342900">
              <a:buFont typeface="Wingdings" panose="05000000000000000000" pitchFamily="2" charset="2"/>
              <a:buChar char="Ø"/>
            </a:pPr>
            <a:r>
              <a:rPr lang="en-US" sz="2800" dirty="0">
                <a:solidFill>
                  <a:schemeClr val="tx1"/>
                </a:solidFill>
              </a:rPr>
              <a:t>Dust Control</a:t>
            </a:r>
          </a:p>
          <a:p>
            <a:pPr marL="342900" indent="-342900">
              <a:buFont typeface="Wingdings" panose="05000000000000000000" pitchFamily="2" charset="2"/>
              <a:buChar char="Ø"/>
            </a:pPr>
            <a:r>
              <a:rPr lang="en-US" sz="2800" dirty="0">
                <a:solidFill>
                  <a:schemeClr val="tx1"/>
                </a:solidFill>
              </a:rPr>
              <a:t>Electrical</a:t>
            </a:r>
          </a:p>
          <a:p>
            <a:pPr marL="342900" indent="-342900">
              <a:buFont typeface="Wingdings" panose="05000000000000000000" pitchFamily="2" charset="2"/>
              <a:buChar char="Ø"/>
            </a:pPr>
            <a:r>
              <a:rPr lang="en-US" sz="2800" dirty="0">
                <a:solidFill>
                  <a:schemeClr val="tx1"/>
                </a:solidFill>
              </a:rPr>
              <a:t>Erosion Control</a:t>
            </a:r>
          </a:p>
          <a:p>
            <a:pPr marL="342900" indent="-342900">
              <a:buFont typeface="Wingdings" panose="05000000000000000000" pitchFamily="2" charset="2"/>
              <a:buChar char="Ø"/>
            </a:pPr>
            <a:r>
              <a:rPr lang="en-US" sz="2800" dirty="0">
                <a:solidFill>
                  <a:schemeClr val="tx1"/>
                </a:solidFill>
              </a:rPr>
              <a:t>Fencing</a:t>
            </a:r>
          </a:p>
          <a:p>
            <a:pPr marL="342900" indent="-342900">
              <a:buFont typeface="Wingdings" panose="05000000000000000000" pitchFamily="2" charset="2"/>
              <a:buChar char="Ø"/>
            </a:pPr>
            <a:r>
              <a:rPr lang="en-US" sz="2800" dirty="0">
                <a:solidFill>
                  <a:schemeClr val="tx1"/>
                </a:solidFill>
              </a:rPr>
              <a:t>Gravel and     Stone</a:t>
            </a:r>
          </a:p>
          <a:p>
            <a:pPr marL="342900" indent="-342900">
              <a:buFont typeface="Wingdings" panose="05000000000000000000" pitchFamily="2" charset="2"/>
              <a:buChar char="Ø"/>
            </a:pPr>
            <a:endParaRPr lang="en-US" sz="2400" dirty="0">
              <a:solidFill>
                <a:schemeClr val="tx1"/>
              </a:solidFill>
            </a:endParaRPr>
          </a:p>
        </p:txBody>
      </p:sp>
    </p:spTree>
    <p:extLst>
      <p:ext uri="{BB962C8B-B14F-4D97-AF65-F5344CB8AC3E}">
        <p14:creationId xmlns:p14="http://schemas.microsoft.com/office/powerpoint/2010/main" val="1952552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6351-7FFB-4563-99ED-C01C07AE8915}"/>
              </a:ext>
            </a:extLst>
          </p:cNvPr>
          <p:cNvSpPr>
            <a:spLocks noGrp="1"/>
          </p:cNvSpPr>
          <p:nvPr>
            <p:ph type="title"/>
          </p:nvPr>
        </p:nvSpPr>
        <p:spPr>
          <a:xfrm>
            <a:off x="677334" y="609600"/>
            <a:ext cx="8596668" cy="785091"/>
          </a:xfrm>
        </p:spPr>
        <p:txBody>
          <a:bodyPr/>
          <a:lstStyle/>
          <a:p>
            <a:r>
              <a:rPr lang="en-US" dirty="0"/>
              <a:t>DBE – Certifications (Continued)</a:t>
            </a:r>
          </a:p>
        </p:txBody>
      </p:sp>
      <p:sp>
        <p:nvSpPr>
          <p:cNvPr id="3" name="Content Placeholder 2">
            <a:extLst>
              <a:ext uri="{FF2B5EF4-FFF2-40B4-BE49-F238E27FC236}">
                <a16:creationId xmlns:a16="http://schemas.microsoft.com/office/drawing/2014/main" id="{7F766200-47D2-4B8C-8B71-01C91340691E}"/>
              </a:ext>
            </a:extLst>
          </p:cNvPr>
          <p:cNvSpPr>
            <a:spLocks noGrp="1"/>
          </p:cNvSpPr>
          <p:nvPr>
            <p:ph idx="1"/>
          </p:nvPr>
        </p:nvSpPr>
        <p:spPr>
          <a:xfrm>
            <a:off x="797406" y="1488613"/>
            <a:ext cx="8596668" cy="4917874"/>
          </a:xfrm>
        </p:spPr>
        <p:txBody>
          <a:bodyPr>
            <a:normAutofit fontScale="92500" lnSpcReduction="20000"/>
          </a:bodyPr>
          <a:lstStyle/>
          <a:p>
            <a:pPr marL="230188" lvl="1" indent="0" algn="just">
              <a:buNone/>
              <a:tabLst>
                <a:tab pos="230188" algn="l"/>
              </a:tabLst>
            </a:pPr>
            <a:r>
              <a:rPr lang="en-US" sz="2600" b="1" dirty="0">
                <a:solidFill>
                  <a:schemeClr val="tx1"/>
                </a:solidFill>
              </a:rPr>
              <a:t>North American Industry Classification System (NAICS) Codes additions</a:t>
            </a:r>
          </a:p>
          <a:p>
            <a:pPr marL="230188" indent="0" algn="just">
              <a:lnSpc>
                <a:spcPct val="120000"/>
              </a:lnSpc>
              <a:spcBef>
                <a:spcPts val="1200"/>
              </a:spcBef>
              <a:buNone/>
              <a:tabLst>
                <a:tab pos="230188" algn="l"/>
              </a:tabLst>
            </a:pPr>
            <a:r>
              <a:rPr lang="en-US" sz="2600" dirty="0">
                <a:solidFill>
                  <a:schemeClr val="tx1"/>
                </a:solidFill>
              </a:rPr>
              <a:t>NDOT uses NAICS codes to determine basic qualifications for work performed on road construction contracts.  Now that 	you are certified, you may add 	different lines of work 	(as demonstrated by NAICS codes) to your business.  It may be that you can expand the codes that have been entered in your file if you can adequately perform the work on the contract as determined by your background and experience in that code.</a:t>
            </a:r>
          </a:p>
          <a:p>
            <a:pPr marL="230188" indent="0" algn="just">
              <a:lnSpc>
                <a:spcPct val="120000"/>
              </a:lnSpc>
              <a:spcBef>
                <a:spcPts val="1200"/>
              </a:spcBef>
              <a:buNone/>
              <a:tabLst>
                <a:tab pos="230188" algn="l"/>
              </a:tabLst>
            </a:pPr>
            <a:r>
              <a:rPr lang="en-US" sz="2600" dirty="0">
                <a:solidFill>
                  <a:schemeClr val="tx1"/>
                </a:solidFill>
              </a:rPr>
              <a:t>You should contact the DBE Office if you want to expand the NAICS codes in your DBE file.</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DB9204E5-4EB8-42F3-80B3-DED9B32045D4}"/>
              </a:ext>
            </a:extLst>
          </p:cNvPr>
          <p:cNvSpPr>
            <a:spLocks noGrp="1"/>
          </p:cNvSpPr>
          <p:nvPr>
            <p:ph type="sldNum" sz="quarter" idx="12"/>
          </p:nvPr>
        </p:nvSpPr>
        <p:spPr/>
        <p:txBody>
          <a:bodyPr/>
          <a:lstStyle/>
          <a:p>
            <a:fld id="{EE93658D-6192-42D3-A4D3-D2135775CAB6}" type="slidenum">
              <a:rPr lang="en-US" smtClean="0"/>
              <a:t>87</a:t>
            </a:fld>
            <a:endParaRPr lang="en-US" dirty="0"/>
          </a:p>
        </p:txBody>
      </p:sp>
      <p:pic>
        <p:nvPicPr>
          <p:cNvPr id="5" name="Shape 67" descr="Shape 67">
            <a:extLst>
              <a:ext uri="{FF2B5EF4-FFF2-40B4-BE49-F238E27FC236}">
                <a16:creationId xmlns:a16="http://schemas.microsoft.com/office/drawing/2014/main" id="{8675037C-74AD-4D4D-9A61-6112BF13C89D}"/>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210481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1991"/>
            <a:ext cx="9045402" cy="1093304"/>
          </a:xfrm>
        </p:spPr>
        <p:txBody>
          <a:bodyPr/>
          <a:lstStyle/>
          <a:p>
            <a:r>
              <a:rPr lang="en-US" dirty="0"/>
              <a:t>DBE - OUTREACH</a:t>
            </a:r>
          </a:p>
        </p:txBody>
      </p:sp>
      <p:sp>
        <p:nvSpPr>
          <p:cNvPr id="3" name="Content Placeholder 2"/>
          <p:cNvSpPr>
            <a:spLocks noGrp="1"/>
          </p:cNvSpPr>
          <p:nvPr>
            <p:ph idx="1"/>
          </p:nvPr>
        </p:nvSpPr>
        <p:spPr>
          <a:xfrm>
            <a:off x="948111" y="1304125"/>
            <a:ext cx="9045402" cy="5158408"/>
          </a:xfrm>
        </p:spPr>
        <p:txBody>
          <a:bodyPr>
            <a:normAutofit lnSpcReduction="10000"/>
          </a:bodyPr>
          <a:lstStyle/>
          <a:p>
            <a:pPr marL="0" indent="0">
              <a:spcBef>
                <a:spcPts val="0"/>
              </a:spcBef>
              <a:buNone/>
            </a:pPr>
            <a:r>
              <a:rPr lang="en-US" sz="2400" dirty="0"/>
              <a:t>The Division has a very active outreach program which is used to provide information about our DBE program and its benefits.  For example, three Local and Regional Annual Events  are:</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Las Vegas Metro Chamber of Commerce Business Expo</a:t>
            </a:r>
          </a:p>
          <a:p>
            <a:pPr marL="400050" lvl="1" indent="0">
              <a:spcBef>
                <a:spcPts val="0"/>
              </a:spcBef>
              <a:buNone/>
            </a:pPr>
            <a:r>
              <a:rPr lang="en-US" sz="2400" dirty="0">
                <a:hlinkClick r:id="rId3"/>
              </a:rPr>
              <a:t>http://web.lvchamber.com/events</a:t>
            </a:r>
            <a:endParaRPr lang="en-US" sz="2400" dirty="0"/>
          </a:p>
          <a:p>
            <a:pPr lvl="1" indent="-342900">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PTAC Procurement Outreach Events</a:t>
            </a:r>
          </a:p>
          <a:p>
            <a:pPr marL="400050" lvl="1" indent="0">
              <a:spcBef>
                <a:spcPts val="0"/>
              </a:spcBef>
              <a:buNone/>
            </a:pPr>
            <a:r>
              <a:rPr lang="en-US" sz="2400" dirty="0">
                <a:hlinkClick r:id="rId4"/>
              </a:rPr>
              <a:t>http://business.nv.gov/Business/Event_Calendar/Calendar_of_Events/</a:t>
            </a:r>
            <a:endParaRPr lang="en-US" sz="2400" dirty="0"/>
          </a:p>
          <a:p>
            <a:pPr lvl="1" indent="-342900">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Annual Governor's Conference on Business, hosted by the State of Nevada Department of Business and Industry.</a:t>
            </a:r>
          </a:p>
          <a:p>
            <a:pPr marL="346075" indent="0">
              <a:spcBef>
                <a:spcPts val="0"/>
              </a:spcBef>
              <a:buNone/>
            </a:pPr>
            <a:r>
              <a:rPr lang="en-US" sz="2400" dirty="0">
                <a:hlinkClick r:id="rId5"/>
              </a:rPr>
              <a:t>http://business.nv.gov/GCB/Home/</a:t>
            </a:r>
            <a:endParaRPr lang="en-US" sz="2400" dirty="0"/>
          </a:p>
          <a:p>
            <a:pPr>
              <a:spcBef>
                <a:spcPts val="0"/>
              </a:spcBef>
            </a:pPr>
            <a:endParaRPr lang="en-US" sz="2400" dirty="0"/>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EE93658D-6192-42D3-A4D3-D2135775CAB6}" type="slidenum">
              <a:rPr lang="en-US" smtClean="0"/>
              <a:t>88</a:t>
            </a:fld>
            <a:endParaRPr lang="en-US" dirty="0"/>
          </a:p>
        </p:txBody>
      </p:sp>
      <p:pic>
        <p:nvPicPr>
          <p:cNvPr id="7" name="Shape 67" descr="Shape 67">
            <a:extLst>
              <a:ext uri="{FF2B5EF4-FFF2-40B4-BE49-F238E27FC236}">
                <a16:creationId xmlns:a16="http://schemas.microsoft.com/office/drawing/2014/main" id="{E18B9A8F-B8DB-46E0-BE04-26AFBFF12487}"/>
              </a:ext>
            </a:extLst>
          </p:cNvPr>
          <p:cNvPicPr>
            <a:picLocks noChangeAspect="1"/>
          </p:cNvPicPr>
          <p:nvPr/>
        </p:nvPicPr>
        <p:blipFill>
          <a:blip r:embed="rId6"/>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493766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EE0C-32A4-4FF7-89EC-741042A12FEF}"/>
              </a:ext>
            </a:extLst>
          </p:cNvPr>
          <p:cNvSpPr>
            <a:spLocks noGrp="1"/>
          </p:cNvSpPr>
          <p:nvPr>
            <p:ph type="title"/>
          </p:nvPr>
        </p:nvSpPr>
        <p:spPr/>
        <p:txBody>
          <a:bodyPr/>
          <a:lstStyle/>
          <a:p>
            <a:r>
              <a:rPr lang="en-US" dirty="0"/>
              <a:t>Title VI Program</a:t>
            </a:r>
          </a:p>
        </p:txBody>
      </p:sp>
      <p:sp>
        <p:nvSpPr>
          <p:cNvPr id="3" name="Content Placeholder 2">
            <a:extLst>
              <a:ext uri="{FF2B5EF4-FFF2-40B4-BE49-F238E27FC236}">
                <a16:creationId xmlns:a16="http://schemas.microsoft.com/office/drawing/2014/main" id="{75D6E948-BF60-4BC2-9542-7BEF6B1328BF}"/>
              </a:ext>
            </a:extLst>
          </p:cNvPr>
          <p:cNvSpPr>
            <a:spLocks noGrp="1"/>
          </p:cNvSpPr>
          <p:nvPr>
            <p:ph idx="1"/>
          </p:nvPr>
        </p:nvSpPr>
        <p:spPr>
          <a:xfrm>
            <a:off x="856010" y="1488613"/>
            <a:ext cx="8596668" cy="3880773"/>
          </a:xfrm>
        </p:spPr>
        <p:txBody>
          <a:bodyPr>
            <a:noAutofit/>
          </a:bodyPr>
          <a:lstStyle/>
          <a:p>
            <a:r>
              <a:rPr lang="en-US" sz="2400" dirty="0"/>
              <a:t>The Division’s Title VI program is charged with ensuring nondiscrimination on NDOT projects and in the conduct of business related to the Highway Program.</a:t>
            </a:r>
          </a:p>
          <a:p>
            <a:r>
              <a:rPr lang="en-US" sz="2400" dirty="0"/>
              <a:t>The Division is responsible for providing guidance and training to all agencies receiving federal funding for highway projects.</a:t>
            </a:r>
          </a:p>
          <a:p>
            <a:r>
              <a:rPr lang="en-US" sz="2400" dirty="0"/>
              <a:t>The Division is responsible for reviewing the processes and practices of all agencies receiving federal funding for highway projects to ensure non-discrimination.</a:t>
            </a:r>
          </a:p>
          <a:p>
            <a:r>
              <a:rPr lang="en-US" sz="2400" dirty="0"/>
              <a:t>The Division is charged with investigating all allegations regarding EEO Discrimination related to the program.</a:t>
            </a:r>
          </a:p>
        </p:txBody>
      </p:sp>
      <p:sp>
        <p:nvSpPr>
          <p:cNvPr id="4" name="Slide Number Placeholder 3">
            <a:extLst>
              <a:ext uri="{FF2B5EF4-FFF2-40B4-BE49-F238E27FC236}">
                <a16:creationId xmlns:a16="http://schemas.microsoft.com/office/drawing/2014/main" id="{20676BBD-AFA8-4190-B589-FE3FF9BD59F6}"/>
              </a:ext>
            </a:extLst>
          </p:cNvPr>
          <p:cNvSpPr>
            <a:spLocks noGrp="1"/>
          </p:cNvSpPr>
          <p:nvPr>
            <p:ph type="sldNum" sz="quarter" idx="12"/>
          </p:nvPr>
        </p:nvSpPr>
        <p:spPr/>
        <p:txBody>
          <a:bodyPr/>
          <a:lstStyle/>
          <a:p>
            <a:fld id="{EE93658D-6192-42D3-A4D3-D2135775CAB6}" type="slidenum">
              <a:rPr lang="en-US" smtClean="0"/>
              <a:t>89</a:t>
            </a:fld>
            <a:endParaRPr lang="en-US"/>
          </a:p>
        </p:txBody>
      </p:sp>
      <p:pic>
        <p:nvPicPr>
          <p:cNvPr id="5" name="Shape 67" descr="Shape 67">
            <a:extLst>
              <a:ext uri="{FF2B5EF4-FFF2-40B4-BE49-F238E27FC236}">
                <a16:creationId xmlns:a16="http://schemas.microsoft.com/office/drawing/2014/main" id="{901C9CF9-7252-486C-B682-520DCDB93411}"/>
              </a:ext>
            </a:extLst>
          </p:cNvPr>
          <p:cNvPicPr>
            <a:picLocks noChangeAspect="1"/>
          </p:cNvPicPr>
          <p:nvPr/>
        </p:nvPicPr>
        <p:blipFill>
          <a:blip r:embed="rId2"/>
          <a:stretch>
            <a:fillRect/>
          </a:stretch>
        </p:blipFill>
        <p:spPr>
          <a:xfrm>
            <a:off x="9757584" y="156452"/>
            <a:ext cx="2205816" cy="1428162"/>
          </a:xfrm>
          <a:prstGeom prst="rect">
            <a:avLst/>
          </a:prstGeom>
          <a:ln w="12700">
            <a:miter lim="400000"/>
          </a:ln>
        </p:spPr>
      </p:pic>
    </p:spTree>
    <p:extLst>
      <p:ext uri="{BB962C8B-B14F-4D97-AF65-F5344CB8AC3E}">
        <p14:creationId xmlns:p14="http://schemas.microsoft.com/office/powerpoint/2010/main" val="3164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68" y="934125"/>
            <a:ext cx="8456876" cy="756920"/>
          </a:xfrm>
        </p:spPr>
        <p:txBody>
          <a:bodyPr/>
          <a:lstStyle/>
          <a:p>
            <a:pPr algn="l"/>
            <a:r>
              <a:rPr lang="en-US" sz="3600" dirty="0"/>
              <a:t>DBE Program Objectives</a:t>
            </a:r>
            <a:br>
              <a:rPr lang="en-US" sz="3600" dirty="0"/>
            </a:br>
            <a:endParaRPr lang="en-US" sz="3600" dirty="0"/>
          </a:p>
        </p:txBody>
      </p:sp>
      <p:sp>
        <p:nvSpPr>
          <p:cNvPr id="3" name="Subtitle 2"/>
          <p:cNvSpPr>
            <a:spLocks noGrp="1"/>
          </p:cNvSpPr>
          <p:nvPr>
            <p:ph type="subTitle" idx="1"/>
          </p:nvPr>
        </p:nvSpPr>
        <p:spPr>
          <a:xfrm>
            <a:off x="701468" y="1312585"/>
            <a:ext cx="9289059" cy="5306153"/>
          </a:xfrm>
        </p:spPr>
        <p:txBody>
          <a:bodyPr>
            <a:normAutofit/>
          </a:bodyPr>
          <a:lstStyle/>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Ensure nondiscrimination in the award and administration of DOT-assisted contracts.</a:t>
            </a:r>
          </a:p>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Create a level playing field on which DBEs can fairly compete.</a:t>
            </a:r>
          </a:p>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Ensure that firms fully meet the eligibility standards to participate as DBEs.</a:t>
            </a:r>
          </a:p>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Help remove barriers so DBEs can participate in contracting opportunities.</a:t>
            </a:r>
          </a:p>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Assist the development of firms that can compete successfully in the marketplace outside the DBE Program.</a:t>
            </a:r>
          </a:p>
          <a:p>
            <a:pPr marL="342900" lvl="0" indent="-342900" algn="l">
              <a:spcBef>
                <a:spcPts val="600"/>
              </a:spcBef>
              <a:buFont typeface="Wingdings" panose="05000000000000000000" pitchFamily="2" charset="2"/>
              <a:buChar char="q"/>
            </a:pPr>
            <a:r>
              <a:rPr lang="en-US" sz="2400" dirty="0">
                <a:solidFill>
                  <a:schemeClr val="tx1"/>
                </a:solidFill>
                <a:latin typeface="+mj-lt"/>
                <a:cs typeface="Arial" panose="020B0604020202020204" pitchFamily="34" charset="0"/>
              </a:rPr>
              <a:t>Provide appropriate flexibility to recipients of federal financial assistance in establishing and providing opportunities for DBEs.</a:t>
            </a:r>
          </a:p>
          <a:p>
            <a:pPr marL="285750" lvl="0" indent="-285750" algn="l">
              <a:buFont typeface="Wingdings" panose="05000000000000000000" pitchFamily="2" charset="2"/>
              <a:buChar char="q"/>
            </a:pPr>
            <a:endParaRPr lang="en-US" sz="2400" u="sng"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EE93658D-6192-42D3-A4D3-D2135775CAB6}" type="slidenum">
              <a:rPr lang="en-US" smtClean="0"/>
              <a:t>9</a:t>
            </a:fld>
            <a:endParaRPr lang="en-US" dirty="0"/>
          </a:p>
        </p:txBody>
      </p:sp>
      <p:pic>
        <p:nvPicPr>
          <p:cNvPr id="7" name="Shape 67" descr="Shape 67">
            <a:extLst>
              <a:ext uri="{FF2B5EF4-FFF2-40B4-BE49-F238E27FC236}">
                <a16:creationId xmlns:a16="http://schemas.microsoft.com/office/drawing/2014/main" id="{8769470C-3604-452B-826D-02535BCD4D65}"/>
              </a:ext>
            </a:extLst>
          </p:cNvPr>
          <p:cNvPicPr>
            <a:picLocks noChangeAspect="1"/>
          </p:cNvPicPr>
          <p:nvPr/>
        </p:nvPicPr>
        <p:blipFill>
          <a:blip r:embed="rId3"/>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880238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9F1D-4BDB-4417-9844-2FC9A37A89F4}"/>
              </a:ext>
            </a:extLst>
          </p:cNvPr>
          <p:cNvSpPr>
            <a:spLocks noGrp="1"/>
          </p:cNvSpPr>
          <p:nvPr>
            <p:ph type="title"/>
          </p:nvPr>
        </p:nvSpPr>
        <p:spPr>
          <a:xfrm>
            <a:off x="696037" y="217096"/>
            <a:ext cx="8596668" cy="1428163"/>
          </a:xfrm>
        </p:spPr>
        <p:txBody>
          <a:bodyPr>
            <a:normAutofit/>
          </a:bodyPr>
          <a:lstStyle/>
          <a:p>
            <a:r>
              <a:rPr lang="en-US" sz="2800" dirty="0"/>
              <a:t>FOR MORE INFORMATION, CONTACT:</a:t>
            </a:r>
          </a:p>
        </p:txBody>
      </p:sp>
      <p:sp>
        <p:nvSpPr>
          <p:cNvPr id="4" name="Slide Number Placeholder 3">
            <a:extLst>
              <a:ext uri="{FF2B5EF4-FFF2-40B4-BE49-F238E27FC236}">
                <a16:creationId xmlns:a16="http://schemas.microsoft.com/office/drawing/2014/main" id="{2E9EA4EF-D42C-4E83-B834-6BD3CACE9481}"/>
              </a:ext>
            </a:extLst>
          </p:cNvPr>
          <p:cNvSpPr>
            <a:spLocks noGrp="1"/>
          </p:cNvSpPr>
          <p:nvPr>
            <p:ph type="sldNum" sz="quarter" idx="12"/>
          </p:nvPr>
        </p:nvSpPr>
        <p:spPr/>
        <p:txBody>
          <a:bodyPr/>
          <a:lstStyle/>
          <a:p>
            <a:fld id="{EE93658D-6192-42D3-A4D3-D2135775CAB6}" type="slidenum">
              <a:rPr lang="en-US" smtClean="0"/>
              <a:t>90</a:t>
            </a:fld>
            <a:endParaRPr lang="en-US"/>
          </a:p>
        </p:txBody>
      </p:sp>
      <p:sp>
        <p:nvSpPr>
          <p:cNvPr id="5" name="Rectangle 4">
            <a:extLst>
              <a:ext uri="{FF2B5EF4-FFF2-40B4-BE49-F238E27FC236}">
                <a16:creationId xmlns:a16="http://schemas.microsoft.com/office/drawing/2014/main" id="{28076F01-3B6D-4158-9B38-F6304320E0A9}"/>
              </a:ext>
            </a:extLst>
          </p:cNvPr>
          <p:cNvSpPr/>
          <p:nvPr/>
        </p:nvSpPr>
        <p:spPr>
          <a:xfrm>
            <a:off x="696037" y="1542572"/>
            <a:ext cx="8296540" cy="5709255"/>
          </a:xfrm>
          <a:prstGeom prst="rect">
            <a:avLst/>
          </a:prstGeom>
        </p:spPr>
        <p:txBody>
          <a:bodyPr wrap="square">
            <a:spAutoFit/>
          </a:bodyPr>
          <a:lstStyle/>
          <a:p>
            <a:pPr lvl="0" eaLnBrk="0" fontAlgn="base" hangingPunct="0">
              <a:spcBef>
                <a:spcPct val="0"/>
              </a:spcBef>
              <a:spcAft>
                <a:spcPct val="0"/>
              </a:spcAft>
              <a:tabLst>
                <a:tab pos="57150" algn="l"/>
              </a:tabLst>
            </a:pPr>
            <a:r>
              <a:rPr lang="en-US" altLang="en-US" sz="2400" dirty="0">
                <a:latin typeface="Arial" panose="020B0604020202020204" pitchFamily="34" charset="0"/>
                <a:cs typeface="Arial" panose="020B0604020202020204" pitchFamily="34" charset="0"/>
              </a:rPr>
              <a:t>Sonnie Braih, Civil Rights Officer 	       (702) 730-3301</a:t>
            </a:r>
          </a:p>
          <a:p>
            <a:pPr lvl="0" eaLnBrk="0" fontAlgn="base" hangingPunct="0">
              <a:spcBef>
                <a:spcPct val="0"/>
              </a:spcBef>
              <a:spcAft>
                <a:spcPct val="0"/>
              </a:spcAft>
              <a:tabLst>
                <a:tab pos="57150" algn="l"/>
              </a:tabLst>
            </a:pPr>
            <a:r>
              <a:rPr lang="en-US" altLang="en-US" sz="2400" dirty="0">
                <a:latin typeface="Arial" panose="020B0604020202020204" pitchFamily="34" charset="0"/>
                <a:cs typeface="Arial" panose="020B0604020202020204" pitchFamily="34" charset="0"/>
              </a:rPr>
              <a:t>Ray Marshall, DBE Manager               (702) 730-3317</a:t>
            </a:r>
          </a:p>
          <a:p>
            <a:pPr lvl="0" eaLnBrk="0" fontAlgn="base" hangingPunct="0">
              <a:spcBef>
                <a:spcPct val="0"/>
              </a:spcBef>
              <a:spcAft>
                <a:spcPct val="0"/>
              </a:spcAft>
              <a:tabLst>
                <a:tab pos="57150" algn="l"/>
              </a:tabLst>
            </a:pPr>
            <a:r>
              <a:rPr lang="en-US" altLang="en-US" sz="2400" dirty="0">
                <a:latin typeface="Arial" panose="020B0604020202020204" pitchFamily="34" charset="0"/>
                <a:cs typeface="Arial" panose="020B0604020202020204" pitchFamily="34" charset="0"/>
              </a:rPr>
              <a:t>Teri Lewis, Asst. DBE Manager 	       (702) 730-3305</a:t>
            </a:r>
          </a:p>
          <a:p>
            <a:pPr lvl="0" eaLnBrk="0" fontAlgn="base" hangingPunct="0">
              <a:spcBef>
                <a:spcPct val="0"/>
              </a:spcBef>
              <a:spcAft>
                <a:spcPct val="0"/>
              </a:spcAft>
              <a:tabLst>
                <a:tab pos="57150" algn="l"/>
              </a:tabLst>
            </a:pPr>
            <a:r>
              <a:rPr lang="en-US" altLang="en-US" sz="2400" dirty="0">
                <a:latin typeface="Arial" panose="020B0604020202020204" pitchFamily="34" charset="0"/>
                <a:cs typeface="Arial" panose="020B0604020202020204" pitchFamily="34" charset="0"/>
              </a:rPr>
              <a:t>Paulita De La Cruz, DBE Specialist     (702) 730-3309</a:t>
            </a:r>
          </a:p>
          <a:p>
            <a:pPr lvl="0" algn="ctr" eaLnBrk="0" fontAlgn="base" hangingPunct="0">
              <a:spcBef>
                <a:spcPct val="0"/>
              </a:spcBef>
              <a:spcAft>
                <a:spcPct val="0"/>
              </a:spcAft>
              <a:tabLst>
                <a:tab pos="57150" algn="l"/>
              </a:tabLst>
            </a:pPr>
            <a:endParaRPr lang="en-US" altLang="en-US" sz="24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tabLst>
                <a:tab pos="57150" algn="l"/>
              </a:tabLst>
            </a:pPr>
            <a:r>
              <a:rPr lang="en-US" altLang="en-US" sz="2400" dirty="0">
                <a:latin typeface="Arial" panose="020B0604020202020204" pitchFamily="34" charset="0"/>
                <a:cs typeface="Arial" panose="020B0604020202020204" pitchFamily="34" charset="0"/>
              </a:rPr>
              <a:t>Visit our website at: </a:t>
            </a:r>
            <a:r>
              <a:rPr lang="en-US" altLang="en-US" sz="2400" dirty="0">
                <a:latin typeface="Arial" panose="020B0604020202020204" pitchFamily="34" charset="0"/>
                <a:cs typeface="Arial" panose="020B0604020202020204" pitchFamily="34" charset="0"/>
                <a:hlinkClick r:id="rId2"/>
              </a:rPr>
              <a:t>www.nevadadot.com</a:t>
            </a:r>
            <a:endParaRPr lang="en-US" altLang="en-US" sz="24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tabLst>
                <a:tab pos="57150" algn="l"/>
              </a:tabLst>
            </a:pPr>
            <a:endParaRPr lang="en-US" altLang="en-US" sz="24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tabLst>
                <a:tab pos="57150" algn="l"/>
              </a:tabLst>
            </a:pPr>
            <a:endParaRPr lang="en-US" altLang="en-US" sz="2400" dirty="0">
              <a:latin typeface="Arial" panose="020B0604020202020204" pitchFamily="34" charset="0"/>
              <a:cs typeface="Arial" panose="020B0604020202020204" pitchFamily="34" charset="0"/>
            </a:endParaRPr>
          </a:p>
          <a:p>
            <a:pPr lvl="0" eaLnBrk="0" fontAlgn="base" hangingPunct="0">
              <a:spcBef>
                <a:spcPts val="600"/>
              </a:spcBef>
              <a:spcAft>
                <a:spcPct val="0"/>
              </a:spcAft>
              <a:tabLst>
                <a:tab pos="57150" algn="l"/>
              </a:tabLst>
            </a:pPr>
            <a:r>
              <a:rPr lang="en-US" altLang="en-US" sz="2400" dirty="0">
                <a:solidFill>
                  <a:srgbClr val="C00000"/>
                </a:solidFill>
                <a:cs typeface="Arial" panose="020B0604020202020204" pitchFamily="34" charset="0"/>
              </a:rPr>
              <a:t>Inquiries may also be directed to Christy Echols, Paragon Development Group, NDOT DBE Supportive Services Consultant, at (702) 839-4647 or e-mail at </a:t>
            </a:r>
            <a:r>
              <a:rPr lang="en-US" altLang="en-US" sz="2400" dirty="0">
                <a:cs typeface="Arial" panose="020B0604020202020204" pitchFamily="34" charset="0"/>
                <a:hlinkClick r:id="rId3"/>
              </a:rPr>
              <a:t>cechols@gopdg.net</a:t>
            </a:r>
            <a:endParaRPr lang="en-US" altLang="en-US" sz="2400" dirty="0">
              <a:cs typeface="Arial" panose="020B0604020202020204" pitchFamily="34" charset="0"/>
            </a:endParaRPr>
          </a:p>
          <a:p>
            <a:pPr lvl="0" eaLnBrk="0" fontAlgn="base" hangingPunct="0">
              <a:spcBef>
                <a:spcPct val="0"/>
              </a:spcBef>
              <a:spcAft>
                <a:spcPct val="0"/>
              </a:spcAft>
              <a:tabLst>
                <a:tab pos="57150" algn="l"/>
              </a:tabLst>
            </a:pPr>
            <a:endParaRPr lang="en-US" altLang="en-US" sz="2400" dirty="0">
              <a:latin typeface="Arial" panose="020B0604020202020204" pitchFamily="34" charset="0"/>
              <a:cs typeface="Arial" panose="020B0604020202020204" pitchFamily="34" charset="0"/>
            </a:endParaRPr>
          </a:p>
          <a:p>
            <a:r>
              <a:rPr lang="en-US" sz="2400" b="1" dirty="0"/>
              <a:t>  </a:t>
            </a:r>
          </a:p>
          <a:p>
            <a:pPr lvl="0" algn="ctr" eaLnBrk="0" fontAlgn="base" hangingPunct="0">
              <a:spcBef>
                <a:spcPct val="0"/>
              </a:spcBef>
              <a:spcAft>
                <a:spcPct val="0"/>
              </a:spcAft>
              <a:tabLst>
                <a:tab pos="57150" algn="l"/>
              </a:tabLst>
            </a:pPr>
            <a:endParaRPr lang="en-US" altLang="en-US" sz="2400" dirty="0">
              <a:latin typeface="Arial" panose="020B0604020202020204" pitchFamily="34" charset="0"/>
              <a:cs typeface="Arial" panose="020B0604020202020204" pitchFamily="34" charset="0"/>
            </a:endParaRPr>
          </a:p>
        </p:txBody>
      </p:sp>
      <p:pic>
        <p:nvPicPr>
          <p:cNvPr id="6" name="Shape 67" descr="Shape 67">
            <a:extLst>
              <a:ext uri="{FF2B5EF4-FFF2-40B4-BE49-F238E27FC236}">
                <a16:creationId xmlns:a16="http://schemas.microsoft.com/office/drawing/2014/main" id="{A75F48C9-2970-4DCB-A63D-D083EF01EDBD}"/>
              </a:ext>
            </a:extLst>
          </p:cNvPr>
          <p:cNvPicPr>
            <a:picLocks noChangeAspect="1"/>
          </p:cNvPicPr>
          <p:nvPr/>
        </p:nvPicPr>
        <p:blipFill>
          <a:blip r:embed="rId4"/>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11756487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B20D-7A6B-4662-8992-DFCA7071DE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206A49-7403-4164-B43E-870E356815FE}"/>
              </a:ext>
            </a:extLst>
          </p:cNvPr>
          <p:cNvSpPr>
            <a:spLocks noGrp="1"/>
          </p:cNvSpPr>
          <p:nvPr>
            <p:ph idx="1"/>
          </p:nvPr>
        </p:nvSpPr>
        <p:spPr/>
        <p:txBody>
          <a:bodyPr>
            <a:normAutofit/>
          </a:bodyPr>
          <a:lstStyle/>
          <a:p>
            <a:pPr marL="0" indent="0" algn="ctr">
              <a:buNone/>
            </a:pPr>
            <a:r>
              <a:rPr lang="en-US" sz="6600" b="1" dirty="0"/>
              <a:t>     QUESTIONS?</a:t>
            </a:r>
          </a:p>
        </p:txBody>
      </p:sp>
      <p:sp>
        <p:nvSpPr>
          <p:cNvPr id="4" name="Slide Number Placeholder 3">
            <a:extLst>
              <a:ext uri="{FF2B5EF4-FFF2-40B4-BE49-F238E27FC236}">
                <a16:creationId xmlns:a16="http://schemas.microsoft.com/office/drawing/2014/main" id="{8AF9EF45-7BE2-45EC-942F-CEE34DE421B2}"/>
              </a:ext>
            </a:extLst>
          </p:cNvPr>
          <p:cNvSpPr>
            <a:spLocks noGrp="1"/>
          </p:cNvSpPr>
          <p:nvPr>
            <p:ph type="sldNum" sz="quarter" idx="12"/>
          </p:nvPr>
        </p:nvSpPr>
        <p:spPr/>
        <p:txBody>
          <a:bodyPr/>
          <a:lstStyle/>
          <a:p>
            <a:fld id="{EE93658D-6192-42D3-A4D3-D2135775CAB6}" type="slidenum">
              <a:rPr lang="en-US" smtClean="0"/>
              <a:t>91</a:t>
            </a:fld>
            <a:endParaRPr lang="en-US"/>
          </a:p>
        </p:txBody>
      </p:sp>
      <p:pic>
        <p:nvPicPr>
          <p:cNvPr id="5" name="Shape 67" descr="Shape 67">
            <a:extLst>
              <a:ext uri="{FF2B5EF4-FFF2-40B4-BE49-F238E27FC236}">
                <a16:creationId xmlns:a16="http://schemas.microsoft.com/office/drawing/2014/main" id="{5593021B-5E20-4DBC-B413-E61CF51A9F16}"/>
              </a:ext>
            </a:extLst>
          </p:cNvPr>
          <p:cNvPicPr>
            <a:picLocks noChangeAspect="1"/>
          </p:cNvPicPr>
          <p:nvPr/>
        </p:nvPicPr>
        <p:blipFill>
          <a:blip r:embed="rId2"/>
          <a:stretch>
            <a:fillRect/>
          </a:stretch>
        </p:blipFill>
        <p:spPr>
          <a:xfrm>
            <a:off x="9855555" y="114410"/>
            <a:ext cx="2205816" cy="1428162"/>
          </a:xfrm>
          <a:prstGeom prst="rect">
            <a:avLst/>
          </a:prstGeom>
          <a:ln w="12700">
            <a:miter lim="400000"/>
          </a:ln>
        </p:spPr>
      </p:pic>
    </p:spTree>
    <p:extLst>
      <p:ext uri="{BB962C8B-B14F-4D97-AF65-F5344CB8AC3E}">
        <p14:creationId xmlns:p14="http://schemas.microsoft.com/office/powerpoint/2010/main" val="41389593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lvl="1" indent="0" algn="ctr">
              <a:buNone/>
            </a:pPr>
            <a:r>
              <a:rPr lang="en-US" sz="8800" b="1" dirty="0"/>
              <a:t>THANK YOU!</a:t>
            </a:r>
          </a:p>
        </p:txBody>
      </p:sp>
      <p:sp>
        <p:nvSpPr>
          <p:cNvPr id="5" name="Slide Number Placeholder 4"/>
          <p:cNvSpPr>
            <a:spLocks noGrp="1"/>
          </p:cNvSpPr>
          <p:nvPr>
            <p:ph type="sldNum" sz="quarter" idx="12"/>
          </p:nvPr>
        </p:nvSpPr>
        <p:spPr/>
        <p:txBody>
          <a:bodyPr/>
          <a:lstStyle/>
          <a:p>
            <a:fld id="{EE93658D-6192-42D3-A4D3-D2135775CAB6}" type="slidenum">
              <a:rPr lang="en-US" smtClean="0"/>
              <a:t>92</a:t>
            </a:fld>
            <a:endParaRPr lang="en-US"/>
          </a:p>
        </p:txBody>
      </p:sp>
      <p:pic>
        <p:nvPicPr>
          <p:cNvPr id="6" name="Picture 5">
            <a:extLst>
              <a:ext uri="{FF2B5EF4-FFF2-40B4-BE49-F238E27FC236}">
                <a16:creationId xmlns:a16="http://schemas.microsoft.com/office/drawing/2014/main" id="{6212DDAB-3BB4-44A9-852C-F79F56D32D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1170" y="4071190"/>
            <a:ext cx="2759765" cy="1786813"/>
          </a:xfrm>
          <a:prstGeom prst="rect">
            <a:avLst/>
          </a:prstGeom>
          <a:ln>
            <a:noFill/>
          </a:ln>
          <a:effectLst>
            <a:softEdge rad="112500"/>
          </a:effectLst>
        </p:spPr>
      </p:pic>
    </p:spTree>
    <p:extLst>
      <p:ext uri="{BB962C8B-B14F-4D97-AF65-F5344CB8AC3E}">
        <p14:creationId xmlns:p14="http://schemas.microsoft.com/office/powerpoint/2010/main" val="34374868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8363</Words>
  <Application>Microsoft Office PowerPoint</Application>
  <PresentationFormat>Widescreen</PresentationFormat>
  <Paragraphs>911</Paragraphs>
  <Slides>92</Slides>
  <Notes>39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Trebuchet MS</vt:lpstr>
      <vt:lpstr>Wingdings</vt:lpstr>
      <vt:lpstr>Wingdings 3</vt:lpstr>
      <vt:lpstr>Facet</vt:lpstr>
      <vt:lpstr>Disadvantaged Business Enterprise (DBE) Orientation </vt:lpstr>
      <vt:lpstr>DBE Orientation Program </vt:lpstr>
      <vt:lpstr>PowerPoint Presentation</vt:lpstr>
      <vt:lpstr> </vt:lpstr>
      <vt:lpstr>Contents</vt:lpstr>
      <vt:lpstr>Orientation Program: Part 1 Information about the DBE (USDOT) Program </vt:lpstr>
      <vt:lpstr>What is the DBE Program?</vt:lpstr>
      <vt:lpstr>What is a DBE? </vt:lpstr>
      <vt:lpstr>DBE Program Objectives </vt:lpstr>
      <vt:lpstr>DBE PROGRAM VIDEO RECAP</vt:lpstr>
      <vt:lpstr>Small Business Element </vt:lpstr>
      <vt:lpstr>Small Business Enterprise (SBE) Program </vt:lpstr>
      <vt:lpstr>Small Business Enterprise (SBE) Certification </vt:lpstr>
      <vt:lpstr>DBE: No Change Affidavit (NCA)</vt:lpstr>
      <vt:lpstr>Orientation Program: Part 2 Some information about the governing regulations  Congress first authorized the DBE Program in 1983.  Since that time, the DBE Program has applied to contracts that include certain Federal-aid highway funds, as set forth in authorization statutes.</vt:lpstr>
      <vt:lpstr>Legal policies and regulations  </vt:lpstr>
      <vt:lpstr>Legal policies and regulations  </vt:lpstr>
      <vt:lpstr>Legal policies and regulations  </vt:lpstr>
      <vt:lpstr>DBE Goals</vt:lpstr>
      <vt:lpstr>DBE Goals</vt:lpstr>
      <vt:lpstr>DBE: Overall Goals</vt:lpstr>
      <vt:lpstr>Race-Neutral Projection</vt:lpstr>
      <vt:lpstr>DBE: Contract Goals</vt:lpstr>
      <vt:lpstr>DBE Contract Goals (Continued)</vt:lpstr>
      <vt:lpstr>DBE Contract Goals (Continued)</vt:lpstr>
      <vt:lpstr>DBE: Good Faith Efforts</vt:lpstr>
      <vt:lpstr>Examples of GFE</vt:lpstr>
      <vt:lpstr>Examples of GFE (Continued)</vt:lpstr>
      <vt:lpstr>DBE:  Good Faith Efforts</vt:lpstr>
      <vt:lpstr>Orientation Program: Part 3 DBE Supportive Services                                </vt:lpstr>
      <vt:lpstr>How does NDOT assist DBEs and SBEs in doing business? </vt:lpstr>
      <vt:lpstr>NDOT Web-site (www.nevadadot.com)</vt:lpstr>
      <vt:lpstr>DBE Training Needs Assessment </vt:lpstr>
      <vt:lpstr>Business Counseling </vt:lpstr>
      <vt:lpstr>Business Counseling</vt:lpstr>
      <vt:lpstr>Business Counseling</vt:lpstr>
      <vt:lpstr>Business Counseling</vt:lpstr>
      <vt:lpstr>Business Counseling</vt:lpstr>
      <vt:lpstr>Individualized Company Development Plan (ICDP)</vt:lpstr>
      <vt:lpstr>Individualized Company Development Plan (ICDP) – SAMPLE</vt:lpstr>
      <vt:lpstr>Individualized Company Development Plan (ICDP) – SAMPLE (Continued)</vt:lpstr>
      <vt:lpstr>Writing a Business Plan  </vt:lpstr>
      <vt:lpstr>Building a Capabilities Statement  </vt:lpstr>
      <vt:lpstr>Building a Capabilities Statement (Cont.)</vt:lpstr>
      <vt:lpstr>NDOT Mentor-Protégé Program</vt:lpstr>
      <vt:lpstr>NDOT Mentor-Protégé Program</vt:lpstr>
      <vt:lpstr>NDOT Mentor-Protégé Program</vt:lpstr>
      <vt:lpstr>Network and Building Solid Relationships</vt:lpstr>
      <vt:lpstr>Network and Building Solid Relationships (Continued) </vt:lpstr>
      <vt:lpstr>Network and Building Solid Relationships (Continued)</vt:lpstr>
      <vt:lpstr>Orientation Program: Part 4 Doing Business</vt:lpstr>
      <vt:lpstr>Marketing Your Business With Federal Agencies</vt:lpstr>
      <vt:lpstr>Government Contracting</vt:lpstr>
      <vt:lpstr>Government Contracting (Continued)</vt:lpstr>
      <vt:lpstr>SBA Contracting Programs</vt:lpstr>
      <vt:lpstr>Resource Centers and Video Libraries</vt:lpstr>
      <vt:lpstr>The Nevada Government eMarketplace (NGEM) https://www.ngemnv.com/  </vt:lpstr>
      <vt:lpstr>http://purchasing.nv.gov/vendors/DBINV/ </vt:lpstr>
      <vt:lpstr>NDOT E-Bidding Portal</vt:lpstr>
      <vt:lpstr>Vendor Registration With NDOT Register Here!</vt:lpstr>
      <vt:lpstr>NEVADA DBE PROGRAM VIDEO</vt:lpstr>
      <vt:lpstr>NDOT Bidding</vt:lpstr>
      <vt:lpstr>Step 1. E-Plan Room Bidding  </vt:lpstr>
      <vt:lpstr>Step 1. E-Plan Room Bidding NDOT Contract Services</vt:lpstr>
      <vt:lpstr>Step 1. E-Plan Room Bidding </vt:lpstr>
      <vt:lpstr>Step 1. E-Plan Room Bidding </vt:lpstr>
      <vt:lpstr>Step 1. E-Plan Room Bidding </vt:lpstr>
      <vt:lpstr>Step 2. Request for Proposals (RFP)  </vt:lpstr>
      <vt:lpstr>Step 2. Request for Proposals (RFP)</vt:lpstr>
      <vt:lpstr>Old Bids </vt:lpstr>
      <vt:lpstr>Orientation Program: Part 5 NDOT External Civil Rights Division</vt:lpstr>
      <vt:lpstr>External Civil Rights Organization Chart</vt:lpstr>
      <vt:lpstr>Administration</vt:lpstr>
      <vt:lpstr>Americans with Disabilities Act Section</vt:lpstr>
      <vt:lpstr>Americans with Disabilities Act Section Continued) </vt:lpstr>
      <vt:lpstr>Contract Compliance </vt:lpstr>
      <vt:lpstr>Commercially useful Function (CUF)</vt:lpstr>
      <vt:lpstr>Commercially useful Function (CUF) (Continued)</vt:lpstr>
      <vt:lpstr>Commercially Useful Function (CUF) (Continued) </vt:lpstr>
      <vt:lpstr>Commercially Useful Function (CUF) (Continued) </vt:lpstr>
      <vt:lpstr>Fraud</vt:lpstr>
      <vt:lpstr>Fraud (Continued)</vt:lpstr>
      <vt:lpstr>Fraud (Continued)</vt:lpstr>
      <vt:lpstr>Fraud (Continued)</vt:lpstr>
      <vt:lpstr>DBE - Certifications</vt:lpstr>
      <vt:lpstr>DBE – Certifications (Continued)</vt:lpstr>
      <vt:lpstr>DBE – Certifications (Continued)</vt:lpstr>
      <vt:lpstr>DBE - OUTREACH</vt:lpstr>
      <vt:lpstr>Title VI Program</vt:lpstr>
      <vt:lpstr>FOR MORE INFORMATION, CONTACT: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Disadvantaged Business Enterprise (DBE) Orientation</dc:title>
  <dc:creator>Marshall, Wilson</dc:creator>
  <cp:lastModifiedBy>Marshall, Wilson</cp:lastModifiedBy>
  <cp:revision>26</cp:revision>
  <cp:lastPrinted>2019-02-15T00:11:08Z</cp:lastPrinted>
  <dcterms:created xsi:type="dcterms:W3CDTF">2019-02-13T00:51:46Z</dcterms:created>
  <dcterms:modified xsi:type="dcterms:W3CDTF">2019-08-27T22:30:01Z</dcterms:modified>
</cp:coreProperties>
</file>