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2" r:id="rId4"/>
  </p:sldMasterIdLst>
  <p:notesMasterIdLst>
    <p:notesMasterId r:id="rId6"/>
  </p:notesMasterIdLst>
  <p:handoutMasterIdLst>
    <p:handoutMasterId r:id="rId7"/>
  </p:handoutMasterIdLst>
  <p:sldIdLst>
    <p:sldId id="360" r:id="rId5"/>
  </p:sldIdLst>
  <p:sldSz cx="12192000" cy="6858000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3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ran" initials="SD" lastIdx="7" clrIdx="0"/>
  <p:cmAuthor id="1" name="Berkley, Susan" initials="BS" lastIdx="1" clrIdx="1">
    <p:extLst>
      <p:ext uri="{19B8F6BF-5375-455C-9EA6-DF929625EA0E}">
        <p15:presenceInfo xmlns:p15="http://schemas.microsoft.com/office/powerpoint/2012/main" userId="S::Susan.Berkley@atkinsglobal.com::7e574ca8-0825-48c9-9ad3-59857bfe1b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B98A82"/>
    <a:srgbClr val="3F3F3F"/>
    <a:srgbClr val="B4C7E7"/>
    <a:srgbClr val="BD3019"/>
    <a:srgbClr val="E77129"/>
    <a:srgbClr val="D87A51"/>
    <a:srgbClr val="ED7D31"/>
    <a:srgbClr val="4472C4"/>
    <a:srgbClr val="B49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6" autoAdjust="0"/>
    <p:restoredTop sz="94494" autoAdjust="0"/>
  </p:normalViewPr>
  <p:slideViewPr>
    <p:cSldViewPr snapToGrid="0" snapToObjects="1">
      <p:cViewPr varScale="1">
        <p:scale>
          <a:sx n="72" d="100"/>
          <a:sy n="72" d="100"/>
        </p:scale>
        <p:origin x="70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6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2139" y="48"/>
      </p:cViewPr>
      <p:guideLst>
        <p:guide orient="horz" pos="2953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9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r">
              <a:defRPr sz="1300"/>
            </a:lvl1pPr>
          </a:lstStyle>
          <a:p>
            <a:pPr>
              <a:defRPr/>
            </a:pPr>
            <a:fld id="{3134E656-D484-4889-9776-1D77DF908F40}" type="datetimeFigureOut">
              <a:rPr lang="en-US"/>
              <a:pPr>
                <a:defRPr/>
              </a:pPr>
              <a:t>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9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r">
              <a:defRPr sz="1300"/>
            </a:lvl1pPr>
          </a:lstStyle>
          <a:p>
            <a:pPr>
              <a:defRPr/>
            </a:pPr>
            <a:fld id="{34A31E55-2941-4105-BA6D-229C9AB4EB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84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9" y="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/>
          <a:lstStyle>
            <a:lvl1pPr algn="r">
              <a:defRPr sz="1300"/>
            </a:lvl1pPr>
          </a:lstStyle>
          <a:p>
            <a:pPr>
              <a:defRPr/>
            </a:pPr>
            <a:fld id="{6AB8442C-6897-4906-9A96-ABA2D0414041}" type="datetimeFigureOut">
              <a:rPr lang="en-US"/>
              <a:pPr>
                <a:defRPr/>
              </a:pPr>
              <a:t>2/5/2021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703263"/>
            <a:ext cx="62484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593" tIns="46797" rIns="93593" bIns="4679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9" y="4452298"/>
            <a:ext cx="5607711" cy="4216739"/>
          </a:xfrm>
          <a:prstGeom prst="rect">
            <a:avLst/>
          </a:prstGeom>
        </p:spPr>
        <p:txBody>
          <a:bodyPr vert="horz" lIns="93593" tIns="46797" rIns="93593" bIns="4679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9" y="8903042"/>
            <a:ext cx="3038145" cy="468009"/>
          </a:xfrm>
          <a:prstGeom prst="rect">
            <a:avLst/>
          </a:prstGeom>
        </p:spPr>
        <p:txBody>
          <a:bodyPr vert="horz" lIns="93593" tIns="46797" rIns="93593" bIns="46797" rtlCol="0" anchor="b"/>
          <a:lstStyle>
            <a:lvl1pPr algn="r">
              <a:defRPr sz="1300"/>
            </a:lvl1pPr>
          </a:lstStyle>
          <a:p>
            <a:pPr>
              <a:defRPr/>
            </a:pPr>
            <a:fld id="{80059A78-A0E8-4BF4-9D53-817E590DBD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84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3263"/>
            <a:ext cx="6248400" cy="3514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59A78-A0E8-4BF4-9D53-817E590DBD9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8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25A7-4445-4C19-8F2E-585ABE765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5DCD19-A544-4D1D-A428-2376F4616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AD53D-C8AE-48E8-B1BC-F5CC723B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E35-D25D-477C-9077-56AAD6ECE991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BAD8-A338-407F-ADCE-8A444DB0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ACC06-FFBF-40B7-B9AC-97274C8DE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EFDC-1CDC-4792-A8E0-938C56F4C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3933" y="-2651234"/>
            <a:ext cx="6858000" cy="121604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84FBD-FAAA-4C31-A4EB-C8DE6D87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022" y="790370"/>
            <a:ext cx="4273955" cy="27529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AE6FE6-C9B8-4431-A7AA-A7FC09B29070}"/>
              </a:ext>
            </a:extLst>
          </p:cNvPr>
          <p:cNvCxnSpPr/>
          <p:nvPr/>
        </p:nvCxnSpPr>
        <p:spPr>
          <a:xfrm>
            <a:off x="304800" y="215900"/>
            <a:ext cx="0" cy="65024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D21FB1-C85E-47C1-96EE-017CAA33430F}"/>
              </a:ext>
            </a:extLst>
          </p:cNvPr>
          <p:cNvCxnSpPr/>
          <p:nvPr/>
        </p:nvCxnSpPr>
        <p:spPr>
          <a:xfrm>
            <a:off x="11938000" y="177800"/>
            <a:ext cx="0" cy="65024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6579F4-42D8-40E5-86A6-2161A66951A5}"/>
              </a:ext>
            </a:extLst>
          </p:cNvPr>
          <p:cNvCxnSpPr>
            <a:cxnSpLocks/>
          </p:cNvCxnSpPr>
          <p:nvPr/>
        </p:nvCxnSpPr>
        <p:spPr>
          <a:xfrm flipH="1">
            <a:off x="304799" y="6667500"/>
            <a:ext cx="11633201" cy="381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400A5-9BEA-47B4-8584-3BF86B8896AF}"/>
              </a:ext>
            </a:extLst>
          </p:cNvPr>
          <p:cNvCxnSpPr>
            <a:cxnSpLocks/>
          </p:cNvCxnSpPr>
          <p:nvPr/>
        </p:nvCxnSpPr>
        <p:spPr>
          <a:xfrm flipH="1">
            <a:off x="292099" y="190500"/>
            <a:ext cx="11633201" cy="3810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3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DB80-3818-4752-93C1-D87C7403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86704-DDA0-43E0-8721-95BE21161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201B7-C29D-4844-BE1E-B52B3261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73C8-B980-4F65-A567-4E6A997F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E08A-CC70-48DC-B9EE-47EA9A25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47884-95D7-423D-858C-051FE8D29A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4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DF0E6-EE05-40BB-975F-760300E5F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61533"/>
            <a:ext cx="2628900" cy="50154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23B99-FC99-4D8A-84A0-7A22725CD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61535"/>
            <a:ext cx="7772400" cy="50154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02557-4866-46EC-9A0D-21B9B035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9F8F9-97D6-4A7F-95C0-22EF84FA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30F7F-608D-4130-AB91-D9EB8741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AE0EB-424F-4FC8-A4D7-A759CE97FB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00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09600" y="642807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87777" y="6426199"/>
            <a:ext cx="3860800" cy="365125"/>
          </a:xfrm>
        </p:spPr>
        <p:txBody>
          <a:bodyPr/>
          <a:lstStyle/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0" name="Picture 2" descr="12028-I-515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392229" y="6000052"/>
            <a:ext cx="1611994" cy="71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B6CA75E7-1399-4664-99B4-B73716EDC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26"/>
                    </a14:imgEffect>
                  </a14:imgLayer>
                </a14:imgProps>
              </a:ext>
            </a:extLst>
          </a:blip>
          <a:srcRect t="45888" b="44510"/>
          <a:stretch/>
        </p:blipFill>
        <p:spPr>
          <a:xfrm>
            <a:off x="0" y="6110138"/>
            <a:ext cx="12192000" cy="7682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37C53-ECE8-4F82-BC6F-4314FFD7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635C6-866A-4375-9391-8F801356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BE6B0-865E-45D3-B778-CD6B49AE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3DB03-4089-4234-9BAB-0760027C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BDBF8-813B-4307-885A-16C0D549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4D7C-0509-41AF-8274-8B76687E09C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 descr="12028-I-515 logo">
            <a:extLst>
              <a:ext uri="{FF2B5EF4-FFF2-40B4-BE49-F238E27FC236}">
                <a16:creationId xmlns:a16="http://schemas.microsoft.com/office/drawing/2014/main" id="{7FF6D47B-8921-4B30-84A9-FC184DCFB4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724286" y="6078312"/>
            <a:ext cx="1467714" cy="82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16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FBAE-AFC0-490B-84E5-99244566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D91DD-4D78-4B52-8A28-E62181524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4CD4C-DFCC-4E14-8F6A-FCD4CA58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328A0-0BD9-4969-9E3F-A7EFAF8A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2735E-2E37-4AE6-8228-529E226C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9DCB-6F3A-44AE-87AF-AA59D18570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2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2873-C9D6-426A-9C9D-C9D2820F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B827-2D36-4DC4-B9A4-049E93AB5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0094"/>
            <a:ext cx="5181600" cy="35568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0B14E-A336-48BA-823E-FA5FEB923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620093"/>
            <a:ext cx="5257800" cy="35568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6227B-9BB5-4570-8D04-6443D38B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04482-E721-4D53-BD3E-B6E75B73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A6DB0-4A6D-4D60-B20C-51835006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4E718-784A-4000-9B13-A007511D37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8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D305C-67DE-4CAB-9E75-5DA99088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4" y="10458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7C710-6EAB-4228-ADAB-3F73F394C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955" y="248824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7AE45-5C6C-4FCD-A473-8712E26FF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7" y="3428999"/>
            <a:ext cx="5205413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746A10-1100-40D7-BEAB-66169ED0E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8824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38276-DF89-4B89-BE55-277A0FFB7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8999"/>
            <a:ext cx="5183188" cy="2760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17825-E464-490C-8BC5-44E9B3EA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8DE4C-9107-4EAB-9B49-62F1BAA6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CE957-C245-43CC-861C-3632E972A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6AC68-41F5-4F63-BA6C-F48F7C406A2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3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F02E-F71D-4F39-9C06-4D436A0C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E5CD1-B01D-4CC2-A43E-A084D8BC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2D35E-2F84-4ABA-AA8D-5A51F654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66D2A-26DD-48CE-8155-96700190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DAB73E-96D8-4382-AF6B-B46C528007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9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CE7F9-CFF8-4D3C-B22F-BCD1E394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3A07EB-0273-4B91-9B88-FF788731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0BEDE-FC6B-4429-83D3-88B244C9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C8E7F-6828-45AD-B11D-14736DA176D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C89EA-DE88-4E10-8923-6BD29E32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1622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164E4-5B81-4C60-B54E-473BB4F67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38" y="1116227"/>
            <a:ext cx="6165550" cy="47448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9E27D-511D-4FAD-8766-66845D4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833816"/>
            <a:ext cx="3932237" cy="30351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7013F-20C1-426E-9C37-612D19C7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1C72-5B99-44B8-9C57-AE92DBAC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CB8E0-CBF2-4D61-AD24-637FF23E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653AB-2F31-4F38-BA3D-2BB6A22A61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97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90B4E-12EC-4A0F-900B-76FACAEF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67" y="111695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FDB7CD-333C-45D6-AB7E-F9F1C2CE6C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1116955"/>
            <a:ext cx="6173788" cy="47440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51ADA-74DF-49B3-A0DF-DA6C21F41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7958"/>
            <a:ext cx="3939616" cy="29610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5AAF-369E-4028-B5E3-B5A34B26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Aug 26, 2015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1D862-61A8-4AEC-8603-26D4ADA3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‹#›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EA0E9-3F8F-47AA-83F5-8E2F9274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DA81F-4FE5-4AAC-968F-FAEAFA3C2D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2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CBAAB-FBAA-4A96-99EA-22D941A5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1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CCADB-4085-4FCA-AEFD-93658149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48851"/>
            <a:ext cx="10515600" cy="3628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92437-EF64-4A74-9FFD-701008495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B9E35-D25D-477C-9077-56AAD6ECE991}" type="datetimeFigureOut">
              <a:rPr lang="en-US" smtClean="0"/>
              <a:t>2/5/2021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D5FA-EDB7-4B5D-BEE5-F1A97FCC4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225E6-EB3B-452A-B517-EED9B22EB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9AE16-E871-4F65-9028-4027019B12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21D03-1F80-4487-B506-37D176445B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34376"/>
            <a:ext cx="12192000" cy="1041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AF6B77-CCC0-45E0-AFFE-DB92A1B678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42521"/>
            <a:ext cx="207282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6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0E0498-B372-4E9F-9213-09A61B0A276D}"/>
              </a:ext>
            </a:extLst>
          </p:cNvPr>
          <p:cNvSpPr/>
          <p:nvPr/>
        </p:nvSpPr>
        <p:spPr>
          <a:xfrm>
            <a:off x="0" y="980778"/>
            <a:ext cx="12192000" cy="5105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62DE09-A3D7-4680-8389-F24B32571673}"/>
              </a:ext>
            </a:extLst>
          </p:cNvPr>
          <p:cNvSpPr/>
          <p:nvPr/>
        </p:nvSpPr>
        <p:spPr>
          <a:xfrm>
            <a:off x="370224" y="4455846"/>
            <a:ext cx="11475158" cy="1570374"/>
          </a:xfrm>
          <a:prstGeom prst="rect">
            <a:avLst/>
          </a:prstGeom>
          <a:solidFill>
            <a:srgbClr val="3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0948" y="4296003"/>
            <a:ext cx="5486370" cy="1843540"/>
          </a:xfrm>
        </p:spPr>
        <p:txBody>
          <a:bodyPr>
            <a:normAutofit/>
          </a:bodyPr>
          <a:lstStyle/>
          <a:p>
            <a:endParaRPr lang="es-PR" sz="1200" b="1" dirty="0"/>
          </a:p>
          <a:p>
            <a:pPr marL="0" indent="0" defTabSz="45720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s-PR" sz="1800" b="1" dirty="0">
                <a:solidFill>
                  <a:schemeClr val="bg1"/>
                </a:solidFill>
                <a:ea typeface="ＭＳ Ｐゴシック" pitchFamily="-104" charset="-128"/>
              </a:rPr>
              <a:t>NOTAS:</a:t>
            </a:r>
          </a:p>
          <a:p>
            <a:pPr defTabSz="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Durante la Fase 8A, la rampa hacia Casino Center </a:t>
            </a:r>
            <a:r>
              <a:rPr lang="es-PR" sz="1200" dirty="0" err="1">
                <a:solidFill>
                  <a:schemeClr val="bg1"/>
                </a:solidFill>
                <a:ea typeface="ＭＳ Ｐゴシック" pitchFamily="-104" charset="-128"/>
              </a:rPr>
              <a:t>Blvd</a:t>
            </a: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 NB se mantendrá abierta en dirección hacia la SB I-15 únicamente.</a:t>
            </a:r>
          </a:p>
          <a:p>
            <a:pPr defTabSz="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Fases de control de tr</a:t>
            </a:r>
            <a:r>
              <a:rPr lang="es-PR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4" charset="-128"/>
                <a:cs typeface="Calibri" panose="020F0502020204030204" pitchFamily="34" charset="0"/>
              </a:rPr>
              <a:t>á</a:t>
            </a: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nsito no se implementar</a:t>
            </a:r>
            <a:r>
              <a:rPr lang="es-PR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4" charset="-128"/>
                <a:cs typeface="Calibri" panose="020F0502020204030204" pitchFamily="34" charset="0"/>
              </a:rPr>
              <a:t>á</a:t>
            </a: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n en secuencia; el orden de construcción lo determinará el contratista.</a:t>
            </a:r>
          </a:p>
          <a:p>
            <a:pPr defTabSz="457200">
              <a:spcBef>
                <a:spcPct val="0"/>
              </a:spcBef>
              <a:buFont typeface="+mj-lt"/>
              <a:buAutoNum type="arabicPeriod"/>
            </a:pP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La duración de la fases de control de tr</a:t>
            </a:r>
            <a:r>
              <a:rPr lang="es-PR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4" charset="-128"/>
                <a:cs typeface="Calibri" panose="020F0502020204030204" pitchFamily="34" charset="0"/>
              </a:rPr>
              <a:t>á</a:t>
            </a: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nsito mostradas son estimadas y no reflejan aceleraciones incentivadas del calendario. La duración real de las fases y la aceleración del calendario, si alguna, la determinará el contratista. </a:t>
            </a:r>
          </a:p>
          <a:p>
            <a:pPr defTabSz="457200" eaLnBrk="1" hangingPunct="1">
              <a:spcBef>
                <a:spcPct val="0"/>
              </a:spcBef>
              <a:buFont typeface="+mj-lt"/>
              <a:buAutoNum type="arabicPeriod"/>
            </a:pPr>
            <a:endParaRPr lang="es-PR" sz="1200" dirty="0">
              <a:solidFill>
                <a:schemeClr val="bg1"/>
              </a:solidFill>
              <a:ea typeface="ＭＳ Ｐゴシック" pitchFamily="-104" charset="-128"/>
            </a:endParaRPr>
          </a:p>
          <a:p>
            <a:pPr defTabSz="457200" eaLnBrk="1" hangingPunct="1">
              <a:spcBef>
                <a:spcPct val="0"/>
              </a:spcBef>
              <a:buFontTx/>
              <a:buAutoNum type="arabicPeriod"/>
            </a:pPr>
            <a:endParaRPr lang="es-PR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251F895-19EE-4DF6-8337-9DD228AAF73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A415F-F69B-4502-A299-EBB760C916EA}"/>
              </a:ext>
            </a:extLst>
          </p:cNvPr>
          <p:cNvSpPr txBox="1">
            <a:spLocks/>
          </p:cNvSpPr>
          <p:nvPr/>
        </p:nvSpPr>
        <p:spPr>
          <a:xfrm>
            <a:off x="0" y="-36286"/>
            <a:ext cx="12192000" cy="1033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R" sz="4000" b="1" cap="small" dirty="0">
                <a:solidFill>
                  <a:schemeClr val="bg1"/>
                </a:solidFill>
                <a:latin typeface="+mn-lt"/>
              </a:rPr>
              <a:t>Resumen de Control de Transito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6009C-1F39-4C26-AAB9-A75AEEA65394}"/>
              </a:ext>
            </a:extLst>
          </p:cNvPr>
          <p:cNvSpPr/>
          <p:nvPr/>
        </p:nvSpPr>
        <p:spPr>
          <a:xfrm>
            <a:off x="6319563" y="4728092"/>
            <a:ext cx="5163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457200">
              <a:spcBef>
                <a:spcPct val="0"/>
              </a:spcBef>
              <a:buFont typeface="+mj-lt"/>
              <a:buAutoNum type="arabicPeriod" startAt="4"/>
            </a:pP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El reemplazo del puente de la I-515 sobre Eastern Avenue se combinar</a:t>
            </a:r>
            <a:r>
              <a:rPr lang="es-PR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4" charset="-128"/>
                <a:cs typeface="Calibri" panose="020F0502020204030204" pitchFamily="34" charset="0"/>
              </a:rPr>
              <a:t>á</a:t>
            </a: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 con las fases de control de tr</a:t>
            </a:r>
            <a:r>
              <a:rPr lang="es-PR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4" charset="-128"/>
                <a:cs typeface="Calibri" panose="020F0502020204030204" pitchFamily="34" charset="0"/>
              </a:rPr>
              <a:t>á</a:t>
            </a: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nsito 2 y 5. </a:t>
            </a:r>
          </a:p>
          <a:p>
            <a:pPr marL="228600" indent="-228600" defTabSz="457200">
              <a:spcBef>
                <a:spcPct val="0"/>
              </a:spcBef>
              <a:buFont typeface="+mj-lt"/>
              <a:buAutoNum type="arabicPeriod" startAt="4"/>
            </a:pP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Un incentivo máximo de $1.38 M se lograr</a:t>
            </a:r>
            <a:r>
              <a:rPr lang="es-PR" sz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-104" charset="-128"/>
                <a:cs typeface="Calibri" panose="020F0502020204030204" pitchFamily="34" charset="0"/>
              </a:rPr>
              <a:t>á</a:t>
            </a:r>
            <a:r>
              <a:rPr lang="es-PR" sz="1200" dirty="0">
                <a:solidFill>
                  <a:schemeClr val="bg1"/>
                </a:solidFill>
                <a:ea typeface="ＭＳ Ｐゴシック" pitchFamily="-104" charset="-128"/>
              </a:rPr>
              <a:t> si el contratista completa el trabajo en 285 días de trabajo (reducción de 85 días de trabajo). </a:t>
            </a:r>
          </a:p>
          <a:p>
            <a:pPr marL="171450" indent="-171450" defTabSz="457200">
              <a:spcBef>
                <a:spcPct val="0"/>
              </a:spcBef>
              <a:buFont typeface="Courier New" panose="02070309020205020404" pitchFamily="49" charset="0"/>
              <a:buChar char="►"/>
            </a:pPr>
            <a:endParaRPr lang="es-PR" sz="1200" dirty="0">
              <a:solidFill>
                <a:schemeClr val="bg1"/>
              </a:solidFill>
              <a:ea typeface="ＭＳ Ｐゴシック" pitchFamily="-104" charset="-128"/>
            </a:endParaRP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9892E82F-5690-468B-AED9-AA3C305EB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" t="9024" r="-3575" b="40574"/>
          <a:stretch/>
        </p:blipFill>
        <p:spPr>
          <a:xfrm>
            <a:off x="1716833" y="998373"/>
            <a:ext cx="9161929" cy="3456585"/>
          </a:xfrm>
          <a:prstGeom prst="rect">
            <a:avLst/>
          </a:prstGeom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5C1B051-4FB0-49C0-ADE0-D8B64C543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227" y="5355771"/>
            <a:ext cx="1457773" cy="15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65852"/>
      </p:ext>
    </p:extLst>
  </p:cSld>
  <p:clrMapOvr>
    <a:masterClrMapping/>
  </p:clrMapOvr>
</p:sld>
</file>

<file path=ppt/theme/theme1.xml><?xml version="1.0" encoding="utf-8"?>
<a:theme xmlns:a="http://schemas.openxmlformats.org/drawingml/2006/main" name="Approved NDOT Power Point Template with Design Notes (003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F93500C5B1114EBC003D08174B5C03" ma:contentTypeVersion="13" ma:contentTypeDescription="Create a new document." ma:contentTypeScope="" ma:versionID="3abe44c7464f557f4702fa5b53ae8a29">
  <xsd:schema xmlns:xsd="http://www.w3.org/2001/XMLSchema" xmlns:xs="http://www.w3.org/2001/XMLSchema" xmlns:p="http://schemas.microsoft.com/office/2006/metadata/properties" xmlns:ns3="1dd07d8f-6939-48c3-94a6-366437224a38" xmlns:ns4="fdb045f7-ceaa-45c8-bcd3-03a4b3b33d8f" targetNamespace="http://schemas.microsoft.com/office/2006/metadata/properties" ma:root="true" ma:fieldsID="b3ab50ecb59f9bb411d50a7dd3e7bdfe" ns3:_="" ns4:_="">
    <xsd:import namespace="1dd07d8f-6939-48c3-94a6-366437224a38"/>
    <xsd:import namespace="fdb045f7-ceaa-45c8-bcd3-03a4b3b33d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07d8f-6939-48c3-94a6-366437224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045f7-ceaa-45c8-bcd3-03a4b3b33d8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AA634E-1538-4366-A965-337C4F2C09AF}">
  <ds:schemaRefs>
    <ds:schemaRef ds:uri="http://purl.org/dc/elements/1.1/"/>
    <ds:schemaRef ds:uri="http://schemas.microsoft.com/office/2006/metadata/properties"/>
    <ds:schemaRef ds:uri="fdb045f7-ceaa-45c8-bcd3-03a4b3b33d8f"/>
    <ds:schemaRef ds:uri="http://purl.org/dc/terms/"/>
    <ds:schemaRef ds:uri="http://schemas.openxmlformats.org/package/2006/metadata/core-properties"/>
    <ds:schemaRef ds:uri="1dd07d8f-6939-48c3-94a6-366437224a38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952B410-DF13-4B55-8D97-C34100D2B2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d07d8f-6939-48c3-94a6-366437224a38"/>
    <ds:schemaRef ds:uri="fdb045f7-ceaa-45c8-bcd3-03a4b3b33d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B25DF7-F482-4C31-BF9D-A28143375D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3621</TotalTime>
  <Words>143</Words>
  <Application>Microsoft Office PowerPoint</Application>
  <PresentationFormat>Widescreen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Courier New</vt:lpstr>
      <vt:lpstr>Approved NDOT Power Point Template with Design Notes (003)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I-515 Southbound Auxiliary Lane and Viaduct Rehabilitation Project</dc:title>
  <dc:creator>Berkley, Susan</dc:creator>
  <cp:lastModifiedBy>Mlynarek, Cassie D.</cp:lastModifiedBy>
  <cp:revision>45</cp:revision>
  <dcterms:created xsi:type="dcterms:W3CDTF">2020-09-23T17:14:23Z</dcterms:created>
  <dcterms:modified xsi:type="dcterms:W3CDTF">2021-02-05T17:09:04Z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0x010100B6F93500C5B1114EBC003D08174B5C03</vt:lpwstr>
  </property>
</Properties>
</file>