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294" r:id="rId5"/>
    <p:sldId id="511" r:id="rId6"/>
    <p:sldId id="446" r:id="rId7"/>
    <p:sldId id="518" r:id="rId8"/>
    <p:sldId id="519" r:id="rId9"/>
    <p:sldId id="520" r:id="rId10"/>
    <p:sldId id="300" r:id="rId11"/>
    <p:sldId id="259" r:id="rId12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utchings, Holly" initials="HH" lastIdx="1" clrIdx="0">
    <p:extLst>
      <p:ext uri="{19B8F6BF-5375-455C-9EA6-DF929625EA0E}">
        <p15:presenceInfo xmlns:p15="http://schemas.microsoft.com/office/powerpoint/2012/main" userId="S::hhutchings@dot.nv.gov::5818a7b1-ca82-418e-ba23-af9a648b589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9493"/>
    <a:srgbClr val="FFFFFF"/>
    <a:srgbClr val="E7F3FF"/>
    <a:srgbClr val="A67151"/>
    <a:srgbClr val="FFE1B7"/>
    <a:srgbClr val="FFDFB6"/>
    <a:srgbClr val="210300"/>
    <a:srgbClr val="E66914"/>
    <a:srgbClr val="858384"/>
    <a:srgbClr val="AF37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73" autoAdjust="0"/>
    <p:restoredTop sz="56851" autoAdjust="0"/>
  </p:normalViewPr>
  <p:slideViewPr>
    <p:cSldViewPr snapToGrid="0">
      <p:cViewPr varScale="1">
        <p:scale>
          <a:sx n="76" d="100"/>
          <a:sy n="76" d="100"/>
        </p:scale>
        <p:origin x="1584" y="13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3912" y="28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cobs, Renee" userId="147260db-5fdd-4d77-aea9-4a9229f430a4" providerId="ADAL" clId="{F7E62812-4FEE-453C-8235-9D572917ADA7}"/>
    <pc:docChg chg="custSel modSld">
      <pc:chgData name="Jacobs, Renee" userId="147260db-5fdd-4d77-aea9-4a9229f430a4" providerId="ADAL" clId="{F7E62812-4FEE-453C-8235-9D572917ADA7}" dt="2021-03-08T04:49:12.432" v="11" actId="368"/>
      <pc:docMkLst>
        <pc:docMk/>
      </pc:docMkLst>
      <pc:sldChg chg="modNotes">
        <pc:chgData name="Jacobs, Renee" userId="147260db-5fdd-4d77-aea9-4a9229f430a4" providerId="ADAL" clId="{F7E62812-4FEE-453C-8235-9D572917ADA7}" dt="2021-03-08T04:49:12.432" v="11" actId="368"/>
        <pc:sldMkLst>
          <pc:docMk/>
          <pc:sldMk cId="2836186649" sldId="300"/>
        </pc:sldMkLst>
      </pc:sldChg>
      <pc:sldChg chg="modNotes">
        <pc:chgData name="Jacobs, Renee" userId="147260db-5fdd-4d77-aea9-4a9229f430a4" providerId="ADAL" clId="{F7E62812-4FEE-453C-8235-9D572917ADA7}" dt="2021-03-08T04:49:12.401" v="3" actId="368"/>
        <pc:sldMkLst>
          <pc:docMk/>
          <pc:sldMk cId="3044904418" sldId="446"/>
        </pc:sldMkLst>
      </pc:sldChg>
      <pc:sldChg chg="modNotes">
        <pc:chgData name="Jacobs, Renee" userId="147260db-5fdd-4d77-aea9-4a9229f430a4" providerId="ADAL" clId="{F7E62812-4FEE-453C-8235-9D572917ADA7}" dt="2021-03-08T04:49:12.401" v="1" actId="368"/>
        <pc:sldMkLst>
          <pc:docMk/>
          <pc:sldMk cId="2140507285" sldId="511"/>
        </pc:sldMkLst>
      </pc:sldChg>
      <pc:sldChg chg="modNotes">
        <pc:chgData name="Jacobs, Renee" userId="147260db-5fdd-4d77-aea9-4a9229f430a4" providerId="ADAL" clId="{F7E62812-4FEE-453C-8235-9D572917ADA7}" dt="2021-03-08T04:49:12.417" v="5" actId="368"/>
        <pc:sldMkLst>
          <pc:docMk/>
          <pc:sldMk cId="2430746430" sldId="518"/>
        </pc:sldMkLst>
      </pc:sldChg>
      <pc:sldChg chg="modNotes">
        <pc:chgData name="Jacobs, Renee" userId="147260db-5fdd-4d77-aea9-4a9229f430a4" providerId="ADAL" clId="{F7E62812-4FEE-453C-8235-9D572917ADA7}" dt="2021-03-08T04:49:12.417" v="7" actId="368"/>
        <pc:sldMkLst>
          <pc:docMk/>
          <pc:sldMk cId="1687642925" sldId="519"/>
        </pc:sldMkLst>
      </pc:sldChg>
      <pc:sldChg chg="modNotes">
        <pc:chgData name="Jacobs, Renee" userId="147260db-5fdd-4d77-aea9-4a9229f430a4" providerId="ADAL" clId="{F7E62812-4FEE-453C-8235-9D572917ADA7}" dt="2021-03-08T04:49:12.432" v="9" actId="368"/>
        <pc:sldMkLst>
          <pc:docMk/>
          <pc:sldMk cId="2124074831" sldId="520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hutchings\Desktop\Traffic%20Count%20Info\2021%20March%20TBOD%20Traffic%20Graph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191603883988488E-2"/>
          <c:y val="0.13141546814142879"/>
          <c:w val="0.93873622318722305"/>
          <c:h val="0.766821674057338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Apr-Jun 2020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54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tint val="54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tint val="54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Sheet1!$A$3:$A$5</c:f>
              <c:strCache>
                <c:ptCount val="3"/>
                <c:pt idx="0">
                  <c:v>Reno</c:v>
                </c:pt>
                <c:pt idx="1">
                  <c:v>Elko</c:v>
                </c:pt>
                <c:pt idx="2">
                  <c:v>Las Vegas</c:v>
                </c:pt>
              </c:strCache>
            </c:strRef>
          </c:cat>
          <c:val>
            <c:numRef>
              <c:f>Sheet1!$B$3:$B$5</c:f>
              <c:numCache>
                <c:formatCode>0%</c:formatCode>
                <c:ptCount val="3"/>
                <c:pt idx="0">
                  <c:v>-0.34</c:v>
                </c:pt>
                <c:pt idx="1">
                  <c:v>-0.16</c:v>
                </c:pt>
                <c:pt idx="2">
                  <c:v>-0.32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59-4866-A800-0F0E799A6BDC}"/>
            </c:ext>
          </c:extLst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Jul-Sep 2020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77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tint val="77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tint val="77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Sheet1!$A$3:$A$5</c:f>
              <c:strCache>
                <c:ptCount val="3"/>
                <c:pt idx="0">
                  <c:v>Reno</c:v>
                </c:pt>
                <c:pt idx="1">
                  <c:v>Elko</c:v>
                </c:pt>
                <c:pt idx="2">
                  <c:v>Las Vegas</c:v>
                </c:pt>
              </c:strCache>
            </c:strRef>
          </c:cat>
          <c:val>
            <c:numRef>
              <c:f>Sheet1!$C$3:$C$5</c:f>
              <c:numCache>
                <c:formatCode>0%</c:formatCode>
                <c:ptCount val="3"/>
                <c:pt idx="0">
                  <c:v>-0.12</c:v>
                </c:pt>
                <c:pt idx="1">
                  <c:v>-7.0000000000000007E-2</c:v>
                </c:pt>
                <c:pt idx="2">
                  <c:v>-0.2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D59-4866-A800-0F0E799A6BDC}"/>
            </c:ext>
          </c:extLst>
        </c:ser>
        <c:ser>
          <c:idx val="2"/>
          <c:order val="2"/>
          <c:tx>
            <c:strRef>
              <c:f>Sheet1!$D$2</c:f>
              <c:strCache>
                <c:ptCount val="1"/>
                <c:pt idx="0">
                  <c:v>Oct-Dec 2020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Sheet1!$A$3:$A$5</c:f>
              <c:strCache>
                <c:ptCount val="3"/>
                <c:pt idx="0">
                  <c:v>Reno</c:v>
                </c:pt>
                <c:pt idx="1">
                  <c:v>Elko</c:v>
                </c:pt>
                <c:pt idx="2">
                  <c:v>Las Vegas</c:v>
                </c:pt>
              </c:strCache>
            </c:strRef>
          </c:cat>
          <c:val>
            <c:numRef>
              <c:f>Sheet1!$D$3:$D$5</c:f>
              <c:numCache>
                <c:formatCode>0%</c:formatCode>
                <c:ptCount val="3"/>
                <c:pt idx="0">
                  <c:v>-0.19</c:v>
                </c:pt>
                <c:pt idx="1">
                  <c:v>0.11</c:v>
                </c:pt>
                <c:pt idx="2">
                  <c:v>-0.2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D59-4866-A800-0F0E799A6BDC}"/>
            </c:ext>
          </c:extLst>
        </c:ser>
        <c:ser>
          <c:idx val="4"/>
          <c:order val="3"/>
          <c:tx>
            <c:strRef>
              <c:f>Sheet1!$E$2</c:f>
              <c:strCache>
                <c:ptCount val="1"/>
                <c:pt idx="0">
                  <c:v>Jan-Feb 2021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3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hade val="53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shade val="53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6.0882794771481173E-4"/>
                  <c:y val="4.8797748193142136E-2"/>
                </c:manualLayout>
              </c:layout>
              <c:tx>
                <c:rich>
                  <a:bodyPr/>
                  <a:lstStyle/>
                  <a:p>
                    <a:fld id="{5D4FEA97-24A1-4A62-A960-757BB7786E64}" type="VALUE">
                      <a:rPr lang="en-US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7004562662106437E-2"/>
                      <c:h val="4.5711027077830556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D59-4866-A800-0F0E799A6BD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Sheet1!$A$3:$A$5</c:f>
              <c:strCache>
                <c:ptCount val="3"/>
                <c:pt idx="0">
                  <c:v>Reno</c:v>
                </c:pt>
                <c:pt idx="1">
                  <c:v>Elko</c:v>
                </c:pt>
                <c:pt idx="2">
                  <c:v>Las Vegas</c:v>
                </c:pt>
              </c:strCache>
            </c:strRef>
          </c:cat>
          <c:val>
            <c:numRef>
              <c:f>Sheet1!$E$3:$E$5</c:f>
              <c:numCache>
                <c:formatCode>0%</c:formatCode>
                <c:ptCount val="3"/>
                <c:pt idx="0">
                  <c:v>-0.21</c:v>
                </c:pt>
                <c:pt idx="1">
                  <c:v>0.12</c:v>
                </c:pt>
                <c:pt idx="2">
                  <c:v>-0.16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D59-4866-A800-0F0E799A6BDC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648116632"/>
        <c:axId val="648116960"/>
      </c:barChart>
      <c:catAx>
        <c:axId val="648116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8116960"/>
        <c:crosses val="autoZero"/>
        <c:auto val="1"/>
        <c:lblAlgn val="ctr"/>
        <c:lblOffset val="100"/>
        <c:noMultiLvlLbl val="0"/>
      </c:catAx>
      <c:valAx>
        <c:axId val="648116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8116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738603139728402"/>
          <c:y val="0.93363403063158723"/>
          <c:w val="0.80153768332755782"/>
          <c:h val="5.214783224533386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1"/>
          </a:xfrm>
          <a:prstGeom prst="rect">
            <a:avLst/>
          </a:prstGeom>
        </p:spPr>
        <p:txBody>
          <a:bodyPr vert="horz" lIns="92903" tIns="46452" rIns="92903" bIns="4645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1"/>
          </a:xfrm>
          <a:prstGeom prst="rect">
            <a:avLst/>
          </a:prstGeom>
        </p:spPr>
        <p:txBody>
          <a:bodyPr vert="horz" lIns="92903" tIns="46452" rIns="92903" bIns="46452" rtlCol="0"/>
          <a:lstStyle>
            <a:lvl1pPr algn="r">
              <a:defRPr sz="1200"/>
            </a:lvl1pPr>
          </a:lstStyle>
          <a:p>
            <a:fld id="{B11C5680-ADC9-4300-9383-D956AD8FE030}" type="datetimeFigureOut">
              <a:rPr lang="en-US" smtClean="0"/>
              <a:t>3/7/2021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03" tIns="46452" rIns="92903" bIns="4645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6"/>
            <a:ext cx="5618480" cy="3665458"/>
          </a:xfrm>
          <a:prstGeom prst="rect">
            <a:avLst/>
          </a:prstGeom>
        </p:spPr>
        <p:txBody>
          <a:bodyPr vert="horz" lIns="92903" tIns="46452" rIns="92903" bIns="4645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1"/>
            <a:ext cx="3043343" cy="467070"/>
          </a:xfrm>
          <a:prstGeom prst="rect">
            <a:avLst/>
          </a:prstGeom>
        </p:spPr>
        <p:txBody>
          <a:bodyPr vert="horz" lIns="92903" tIns="46452" rIns="92903" bIns="4645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1"/>
            <a:ext cx="3043343" cy="467070"/>
          </a:xfrm>
          <a:prstGeom prst="rect">
            <a:avLst/>
          </a:prstGeom>
        </p:spPr>
        <p:txBody>
          <a:bodyPr vert="horz" lIns="92903" tIns="46452" rIns="92903" bIns="46452" rtlCol="0" anchor="b"/>
          <a:lstStyle>
            <a:lvl1pPr algn="r">
              <a:defRPr sz="1200"/>
            </a:lvl1pPr>
          </a:lstStyle>
          <a:p>
            <a:fld id="{0E98FEEB-C1D4-4C55-A006-6DD2F97F68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586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98FEEB-C1D4-4C55-A006-6DD2F97F687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929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31750" y="96838"/>
            <a:ext cx="1014413" cy="571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168892" y="88168"/>
            <a:ext cx="5618480" cy="9220932"/>
          </a:xfrm>
        </p:spPr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98FEEB-C1D4-4C55-A006-6DD2F97F687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8150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36588" y="131763"/>
            <a:ext cx="5584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2310" y="3489405"/>
            <a:ext cx="5618480" cy="5453704"/>
          </a:xfrm>
        </p:spPr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98FEEB-C1D4-4C55-A006-6DD2F97F687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9009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98FEEB-C1D4-4C55-A006-6DD2F97F687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5135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36588" y="131763"/>
            <a:ext cx="5584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2310" y="3489405"/>
            <a:ext cx="5618480" cy="5453704"/>
          </a:xfr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98FEEB-C1D4-4C55-A006-6DD2F97F687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5182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36588" y="131763"/>
            <a:ext cx="5584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2310" y="3489405"/>
            <a:ext cx="5618480" cy="5453704"/>
          </a:xfr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98FEEB-C1D4-4C55-A006-6DD2F97F687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368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98FEEB-C1D4-4C55-A006-6DD2F97F687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5229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98FEEB-C1D4-4C55-A006-6DD2F97F687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980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825A7-4445-4C19-8F2E-585ABE7654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5DCD19-A544-4D1D-A428-2376F4616F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DAD53D-C8AE-48E8-B1BC-F5CC723B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B9E35-D25D-477C-9077-56AAD6ECE991}" type="datetimeFigureOut">
              <a:rPr lang="en-US" smtClean="0"/>
              <a:t>3/7/2021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23BAD8-A338-407F-ADCE-8A444DB0A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CACC06-FFBF-40B7-B9AC-97274C8DE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84D7C-0509-41AF-8274-8B76687E09C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004EFDC-1CDC-4792-A8E0-938C56F4CB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2663933" y="-2651234"/>
            <a:ext cx="6858000" cy="1216046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7150"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8284FBD-FAAA-4C31-A4EB-C8DE6D87548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59022" y="790370"/>
            <a:ext cx="4273955" cy="275293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BAE6FE6-C9B8-4431-A7AA-A7FC09B29070}"/>
              </a:ext>
            </a:extLst>
          </p:cNvPr>
          <p:cNvCxnSpPr/>
          <p:nvPr userDrawn="1"/>
        </p:nvCxnSpPr>
        <p:spPr>
          <a:xfrm>
            <a:off x="304800" y="215900"/>
            <a:ext cx="0" cy="650240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5D21FB1-C85E-47C1-96EE-017CAA33430F}"/>
              </a:ext>
            </a:extLst>
          </p:cNvPr>
          <p:cNvCxnSpPr/>
          <p:nvPr userDrawn="1"/>
        </p:nvCxnSpPr>
        <p:spPr>
          <a:xfrm>
            <a:off x="11938000" y="177800"/>
            <a:ext cx="0" cy="650240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E6579F4-42D8-40E5-86A6-2161A66951A5}"/>
              </a:ext>
            </a:extLst>
          </p:cNvPr>
          <p:cNvCxnSpPr>
            <a:cxnSpLocks/>
          </p:cNvCxnSpPr>
          <p:nvPr userDrawn="1"/>
        </p:nvCxnSpPr>
        <p:spPr>
          <a:xfrm flipH="1">
            <a:off x="304799" y="6667500"/>
            <a:ext cx="11633201" cy="3810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79400A5-9BEA-47B4-8584-3BF86B8896AF}"/>
              </a:ext>
            </a:extLst>
          </p:cNvPr>
          <p:cNvCxnSpPr>
            <a:cxnSpLocks/>
          </p:cNvCxnSpPr>
          <p:nvPr userDrawn="1"/>
        </p:nvCxnSpPr>
        <p:spPr>
          <a:xfrm flipH="1">
            <a:off x="292099" y="190500"/>
            <a:ext cx="11633201" cy="3810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1458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7DB80-3818-4752-93C1-D87C7403A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B86704-DDA0-43E0-8721-95BE211611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3201B7-C29D-4844-BE1E-B52B32610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B9E35-D25D-477C-9077-56AAD6ECE991}" type="datetimeFigureOut">
              <a:rPr lang="en-US" smtClean="0"/>
              <a:t>3/7/2021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1973C8-B980-4F65-A567-4E6A997FA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5CE08A-CC70-48DC-B9EE-47EA9A253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84D7C-0509-41AF-8274-8B76687E09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048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6DF0E6-EE05-40BB-975F-760300E5F8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161533"/>
            <a:ext cx="2628900" cy="50154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E23B99-FC99-4D8A-84A0-7A22725CD0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161535"/>
            <a:ext cx="7772400" cy="5015428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C02557-4866-46EC-9A0D-21B9B0351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B9E35-D25D-477C-9077-56AAD6ECE991}" type="datetimeFigureOut">
              <a:rPr lang="en-US" smtClean="0"/>
              <a:t>3/7/2021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A9F8F9-97D6-4A7F-95C0-22EF84FA0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A30F7F-608D-4130-AB91-D9EB87416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84D7C-0509-41AF-8274-8B76687E09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350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37C53-ECE8-4F82-BC6F-4314FFD78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E635C6-866A-4375-9391-8F8013562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4BE6B0-865E-45D3-B778-CD6B49AE9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B9E35-D25D-477C-9077-56AAD6ECE991}" type="datetimeFigureOut">
              <a:rPr lang="en-US" smtClean="0"/>
              <a:t>3/7/2021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D3DB03-4089-4234-9BAB-0760027C9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3BDBF8-813B-4307-885A-16C0D5498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84D7C-0509-41AF-8274-8B76687E09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474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FFBAE-AFC0-490B-84E5-992445662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CD91DD-4D78-4B52-8A28-E621815244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54CD4C-DFCC-4E14-8F6A-FCD4CA588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B9E35-D25D-477C-9077-56AAD6ECE991}" type="datetimeFigureOut">
              <a:rPr lang="en-US" smtClean="0"/>
              <a:t>3/7/2021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7328A0-0BD9-4969-9E3F-A7EFAF8A2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52735E-2E37-4AE6-8228-529E226C1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84D7C-0509-41AF-8274-8B76687E09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659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A2873-C9D6-426A-9C9D-C9D2820F8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8BB827-2D36-4DC4-B9A4-049E93AB5D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20094"/>
            <a:ext cx="5181600" cy="355686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00B14E-A336-48BA-823E-FA5FEB9238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2620093"/>
            <a:ext cx="5257800" cy="355686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16227B-9BB5-4570-8D04-6443D38B0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B9E35-D25D-477C-9077-56AAD6ECE991}" type="datetimeFigureOut">
              <a:rPr lang="en-US" smtClean="0"/>
              <a:t>3/7/2021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904482-E721-4D53-BD3E-B6E75B735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BA6DB0-4A6D-4D60-B20C-518350063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84D7C-0509-41AF-8274-8B76687E09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350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D305C-67DE-4CAB-9E75-5DA990882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014" y="1045841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47C710-6EAB-4228-ADAB-3F73F394CF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9955" y="2488245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87AE45-5C6C-4FCD-A473-8712E26FFD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4387" y="3428999"/>
            <a:ext cx="5205413" cy="27606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746A10-1100-40D7-BEAB-66169ED0ED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488245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B38276-DF89-4B89-BE55-277A0FFB7B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428999"/>
            <a:ext cx="5183188" cy="276066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9217825-E464-490C-8BC5-44E9B3EA0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B9E35-D25D-477C-9077-56AAD6ECE991}" type="datetimeFigureOut">
              <a:rPr lang="en-US" smtClean="0"/>
              <a:t>3/7/2021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D8DE4C-9107-4EAB-9B49-62F1BAA68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9CE957-C245-43CC-861C-3632E972A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84D7C-0509-41AF-8274-8B76687E09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023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6F02E-F71D-4F39-9C06-4D436A0C2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0E5CD1-B01D-4CC2-A43E-A084D8BC0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B9E35-D25D-477C-9077-56AAD6ECE991}" type="datetimeFigureOut">
              <a:rPr lang="en-US" smtClean="0"/>
              <a:t>3/7/2021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02D35E-2F84-4ABA-AA8D-5A51F6542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C66D2A-26DD-48CE-8155-96700190E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84D7C-0509-41AF-8274-8B76687E09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484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4CE7F9-CFF8-4D3C-B22F-BCD1E394F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B9E35-D25D-477C-9077-56AAD6ECE991}" type="datetimeFigureOut">
              <a:rPr lang="en-US" smtClean="0"/>
              <a:t>3/7/2021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3A07EB-0273-4B91-9B88-FF7887316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20BEDE-FC6B-4429-83D3-88B244C92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84D7C-0509-41AF-8274-8B76687E09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79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C89EA-DE88-4E10-8923-6BD29E324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116227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5164E4-5B81-4C60-B54E-473BB4F67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9838" y="1116227"/>
            <a:ext cx="6165550" cy="47448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69E27D-511D-4FAD-8766-66845D4C8A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2" y="2833816"/>
            <a:ext cx="3932237" cy="30351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D7013F-20C1-426E-9C37-612D19C7B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B9E35-D25D-477C-9077-56AAD6ECE991}" type="datetimeFigureOut">
              <a:rPr lang="en-US" smtClean="0"/>
              <a:t>3/7/2021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371C72-5B99-44B8-9C57-AE92DBAC4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CB8E0-CBF2-4D61-AD24-637FF23E1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84D7C-0509-41AF-8274-8B76687E09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336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90B4E-12EC-4A0F-900B-76FACAEF8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167" y="1116955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FDB7CD-333C-45D6-AB7E-F9F1C2CE6C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1600" y="1116955"/>
            <a:ext cx="6173788" cy="474409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F51ADA-74DF-49B3-A0DF-DA6C21F418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907958"/>
            <a:ext cx="3939616" cy="296103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C05AAF-369E-4028-B5E3-B5A34B266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B9E35-D25D-477C-9077-56AAD6ECE991}" type="datetimeFigureOut">
              <a:rPr lang="en-US" smtClean="0"/>
              <a:t>3/7/2021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61D862-61A8-4AEC-8603-26D4ADA3A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3EA0E9-3F8F-47AA-83F5-8E2F92748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84D7C-0509-41AF-8274-8B76687E09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791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FCBAAB-FBAA-4A96-99EA-22D941A5C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1514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2CCADB-4085-4FCA-AEFD-9365814948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548851"/>
            <a:ext cx="10515600" cy="36281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592437-EF64-4A74-9FFD-7010084957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AB9E35-D25D-477C-9077-56AAD6ECE991}" type="datetimeFigureOut">
              <a:rPr lang="en-US" smtClean="0"/>
              <a:t>3/7/2021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07D5FA-EDB7-4B5D-BEE5-F1A97FCC43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B225E6-EB3B-452A-B517-EED9B22EBA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084D7C-0509-41AF-8274-8B76687E09C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6621D03-1F80-4487-B506-37D176445B0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-34376"/>
            <a:ext cx="12192000" cy="10413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7AF6B77-CCC0-45E0-AFFE-DB92A1B678CD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-142521"/>
            <a:ext cx="2072820" cy="13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845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0F922-61BB-4B52-A65A-F4550093B4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5024" y="3982850"/>
            <a:ext cx="9509760" cy="1540125"/>
          </a:xfrm>
        </p:spPr>
        <p:txBody>
          <a:bodyPr>
            <a:normAutofit fontScale="90000"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Transportation Board of Directors</a:t>
            </a:r>
            <a:br>
              <a:rPr lang="en-US" sz="44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44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NDOT Director’s Report</a:t>
            </a:r>
            <a:br>
              <a:rPr lang="en-US" sz="4000" b="1" dirty="0">
                <a:solidFill>
                  <a:schemeClr val="bg1"/>
                </a:solidFill>
              </a:rPr>
            </a:br>
            <a:endParaRPr lang="en-US" sz="40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1D1CB6-8402-4309-BE1C-A51E7E2009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7904" y="5120639"/>
            <a:ext cx="9144000" cy="1504247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+mj-lt"/>
              </a:rPr>
              <a:t>Kristina Swallow, P.E., Director</a:t>
            </a:r>
          </a:p>
          <a:p>
            <a:r>
              <a:rPr lang="en-US" sz="3200" b="1" dirty="0">
                <a:solidFill>
                  <a:schemeClr val="bg1"/>
                </a:solidFill>
                <a:latin typeface="+mj-lt"/>
              </a:rPr>
              <a:t>March 8, 2021</a:t>
            </a:r>
          </a:p>
        </p:txBody>
      </p:sp>
    </p:spTree>
    <p:extLst>
      <p:ext uri="{BB962C8B-B14F-4D97-AF65-F5344CB8AC3E}">
        <p14:creationId xmlns:p14="http://schemas.microsoft.com/office/powerpoint/2010/main" val="2286342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8DEB1-AA7E-4B6F-A057-BD4E25D3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-215817"/>
            <a:ext cx="9343901" cy="1325563"/>
          </a:xfrm>
        </p:spPr>
        <p:txBody>
          <a:bodyPr/>
          <a:lstStyle/>
          <a:p>
            <a:pPr algn="ctr"/>
            <a:r>
              <a:rPr lang="en-US" b="1" cap="small" spc="300">
                <a:solidFill>
                  <a:schemeClr val="bg1"/>
                </a:solidFill>
                <a:latin typeface="+mn-lt"/>
              </a:rPr>
              <a:t>Safety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9F473233-A72C-4265-928A-0B1142D127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962" y="1593030"/>
            <a:ext cx="9614075" cy="4829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40507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8FD1472-D28B-4CD5-BF89-88C482132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0868" y="-113158"/>
            <a:ext cx="8874431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cap="small" dirty="0">
                <a:solidFill>
                  <a:schemeClr val="bg1"/>
                </a:solidFill>
                <a:latin typeface="+mn-lt"/>
              </a:rPr>
              <a:t>COVID Traffic Impacts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17920120-CD6B-49AC-8EB7-05ABBD33AA5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028502"/>
              </p:ext>
            </p:extLst>
          </p:nvPr>
        </p:nvGraphicFramePr>
        <p:xfrm>
          <a:off x="0" y="985414"/>
          <a:ext cx="12107119" cy="5872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44904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91F0F-4DAF-49DB-8132-EBE2A2BA5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0047" y="-201593"/>
            <a:ext cx="10481953" cy="1325563"/>
          </a:xfrm>
        </p:spPr>
        <p:txBody>
          <a:bodyPr/>
          <a:lstStyle/>
          <a:p>
            <a:pPr algn="ctr"/>
            <a:r>
              <a:rPr lang="en-US" b="1" cap="small" spc="3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4000" b="1" cap="small" spc="3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2021 Nevada Legislative Session</a:t>
            </a:r>
          </a:p>
        </p:txBody>
      </p:sp>
      <p:pic>
        <p:nvPicPr>
          <p:cNvPr id="4" name="Picture 3" descr="A picture containing tree, building, window&#10;&#10;Description automatically generated">
            <a:extLst>
              <a:ext uri="{FF2B5EF4-FFF2-40B4-BE49-F238E27FC236}">
                <a16:creationId xmlns:a16="http://schemas.microsoft.com/office/drawing/2014/main" id="{35B00B4E-55BD-4B7C-8BB8-232BC37D35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382296" y="2128682"/>
            <a:ext cx="5427407" cy="3618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746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8FD1472-D28B-4CD5-BF89-88C482132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0868" y="-113158"/>
            <a:ext cx="8663835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cap="small" dirty="0">
                <a:solidFill>
                  <a:schemeClr val="bg1"/>
                </a:solidFill>
                <a:latin typeface="+mn-lt"/>
              </a:rPr>
              <a:t>HOV Study</a:t>
            </a:r>
          </a:p>
        </p:txBody>
      </p:sp>
      <p:pic>
        <p:nvPicPr>
          <p:cNvPr id="3" name="Picture 2" descr="A picture containing text, road, sky, scene&#10;&#10;Description automatically generated">
            <a:extLst>
              <a:ext uri="{FF2B5EF4-FFF2-40B4-BE49-F238E27FC236}">
                <a16:creationId xmlns:a16="http://schemas.microsoft.com/office/drawing/2014/main" id="{D8712953-DAC2-476F-9D77-85FBA23A5B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744" y="1212405"/>
            <a:ext cx="9708512" cy="5461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642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8FD1472-D28B-4CD5-BF89-88C482132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0868" y="-113158"/>
            <a:ext cx="8663835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cap="small" dirty="0">
                <a:solidFill>
                  <a:schemeClr val="bg1"/>
                </a:solidFill>
                <a:latin typeface="+mn-lt"/>
              </a:rPr>
              <a:t>Downtown Las Vegas Improvements</a:t>
            </a:r>
          </a:p>
        </p:txBody>
      </p:sp>
      <p:pic>
        <p:nvPicPr>
          <p:cNvPr id="5" name="Picture 4" descr="A picture containing text, road, highway, way&#10;&#10;Description automatically generated">
            <a:extLst>
              <a:ext uri="{FF2B5EF4-FFF2-40B4-BE49-F238E27FC236}">
                <a16:creationId xmlns:a16="http://schemas.microsoft.com/office/drawing/2014/main" id="{C9F19ED0-DA98-4FB9-9434-3E3B7F12DA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087" y="1508872"/>
            <a:ext cx="8505825" cy="47815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24074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91F0F-4DAF-49DB-8132-EBE2A2BA5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0047" y="-201593"/>
            <a:ext cx="10481953" cy="1325563"/>
          </a:xfrm>
        </p:spPr>
        <p:txBody>
          <a:bodyPr/>
          <a:lstStyle/>
          <a:p>
            <a:pPr algn="ctr"/>
            <a:r>
              <a:rPr lang="en-US" b="1" cap="small" spc="3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4000" b="1" cap="small" spc="3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Contributing to the Workforce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2B2F67-1DCB-4E94-9CFF-E7432E8DE0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345692"/>
            <a:ext cx="7620000" cy="508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1866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906BC-2F86-4260-9F70-8EC3E44F08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348037"/>
            <a:ext cx="9144000" cy="23876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Kristina Swallow, P.E., NDOT Director</a:t>
            </a:r>
            <a:br>
              <a:rPr lang="en-US" sz="4000" b="1" dirty="0">
                <a:solidFill>
                  <a:schemeClr val="bg1"/>
                </a:solidFill>
              </a:rPr>
            </a:br>
            <a:r>
              <a:rPr lang="en-US" sz="4000" b="1" dirty="0">
                <a:solidFill>
                  <a:schemeClr val="bg1"/>
                </a:solidFill>
              </a:rPr>
              <a:t> kswallow@dot.nv.gov| (775) 888-7440</a:t>
            </a:r>
          </a:p>
        </p:txBody>
      </p:sp>
    </p:spTree>
    <p:extLst>
      <p:ext uri="{BB962C8B-B14F-4D97-AF65-F5344CB8AC3E}">
        <p14:creationId xmlns:p14="http://schemas.microsoft.com/office/powerpoint/2010/main" val="42845897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1D6F365E4D894F871948F9873E1168" ma:contentTypeVersion="13" ma:contentTypeDescription="Create a new document." ma:contentTypeScope="" ma:versionID="18d3b2673df8439671a7a01d29d6e01a">
  <xsd:schema xmlns:xsd="http://www.w3.org/2001/XMLSchema" xmlns:xs="http://www.w3.org/2001/XMLSchema" xmlns:p="http://schemas.microsoft.com/office/2006/metadata/properties" xmlns:ns3="665688bf-c415-4080-943f-46c5b0fb57b7" xmlns:ns4="006fea39-9d6f-443b-9729-025564f52bf4" targetNamespace="http://schemas.microsoft.com/office/2006/metadata/properties" ma:root="true" ma:fieldsID="392e5dd6ec755c63f3ddf0d94d485628" ns3:_="" ns4:_="">
    <xsd:import namespace="665688bf-c415-4080-943f-46c5b0fb57b7"/>
    <xsd:import namespace="006fea39-9d6f-443b-9729-025564f52bf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5688bf-c415-4080-943f-46c5b0fb57b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6fea39-9d6f-443b-9729-025564f52bf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9C04B64-7691-4140-ADA5-D71A2BB2E2E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2165B28-025A-4AC8-AEAF-8C2EE2A9802B}">
  <ds:schemaRefs>
    <ds:schemaRef ds:uri="http://purl.org/dc/elements/1.1/"/>
    <ds:schemaRef ds:uri="http://schemas.microsoft.com/office/2006/metadata/properties"/>
    <ds:schemaRef ds:uri="006fea39-9d6f-443b-9729-025564f52bf4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665688bf-c415-4080-943f-46c5b0fb57b7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8A1BED1-822F-423A-B7CB-E5C605E7BD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65688bf-c415-4080-943f-46c5b0fb57b7"/>
    <ds:schemaRef ds:uri="006fea39-9d6f-443b-9729-025564f52bf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60826</TotalTime>
  <Words>73</Words>
  <Application>Microsoft Office PowerPoint</Application>
  <PresentationFormat>Widescreen</PresentationFormat>
  <Paragraphs>19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Century Gothic</vt:lpstr>
      <vt:lpstr>Office Theme</vt:lpstr>
      <vt:lpstr>Transportation Board of Directors NDOT Director’s Report </vt:lpstr>
      <vt:lpstr>Safety</vt:lpstr>
      <vt:lpstr>COVID Traffic Impacts</vt:lpstr>
      <vt:lpstr> 2021 Nevada Legislative Session</vt:lpstr>
      <vt:lpstr>HOV Study</vt:lpstr>
      <vt:lpstr>Downtown Las Vegas Improvements</vt:lpstr>
      <vt:lpstr> Contributing to the Workforce</vt:lpstr>
      <vt:lpstr>Kristina Swallow, P.E., NDOT Director  kswallow@dot.nv.gov| (775) 888-7440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Packer, Adrienne</dc:creator>
  <cp:lastModifiedBy>Jacobs, Renee</cp:lastModifiedBy>
  <cp:revision>323</cp:revision>
  <cp:lastPrinted>2019-10-21T19:41:23Z</cp:lastPrinted>
  <dcterms:created xsi:type="dcterms:W3CDTF">2019-02-12T17:10:30Z</dcterms:created>
  <dcterms:modified xsi:type="dcterms:W3CDTF">2021-03-08T04:49:22Z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0x0101004A1D6F365E4D894F871948F9873E1168</vt:lpwstr>
  </property>
</Properties>
</file>