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83" r:id="rId6"/>
    <p:sldId id="311" r:id="rId7"/>
    <p:sldId id="286" r:id="rId8"/>
    <p:sldId id="294" r:id="rId9"/>
    <p:sldId id="292" r:id="rId10"/>
    <p:sldId id="300" r:id="rId11"/>
    <p:sldId id="257" r:id="rId12"/>
    <p:sldId id="304" r:id="rId13"/>
    <p:sldId id="310" r:id="rId14"/>
    <p:sldId id="297" r:id="rId15"/>
    <p:sldId id="306" r:id="rId16"/>
    <p:sldId id="307" r:id="rId17"/>
    <p:sldId id="308" r:id="rId18"/>
    <p:sldId id="309" r:id="rId19"/>
    <p:sldId id="312" r:id="rId20"/>
    <p:sldId id="303" r:id="rId21"/>
    <p:sldId id="301" r:id="rId22"/>
    <p:sldId id="273" r:id="rId23"/>
    <p:sldId id="259" r:id="rId2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B136BE-687E-40F3-802A-4AB595B72B8D}">
          <p14:sldIdLst>
            <p14:sldId id="256"/>
            <p14:sldId id="283"/>
            <p14:sldId id="311"/>
            <p14:sldId id="286"/>
            <p14:sldId id="294"/>
            <p14:sldId id="292"/>
            <p14:sldId id="300"/>
            <p14:sldId id="257"/>
            <p14:sldId id="304"/>
            <p14:sldId id="310"/>
            <p14:sldId id="297"/>
            <p14:sldId id="306"/>
            <p14:sldId id="307"/>
            <p14:sldId id="308"/>
            <p14:sldId id="309"/>
            <p14:sldId id="312"/>
            <p14:sldId id="303"/>
            <p14:sldId id="301"/>
            <p14:sldId id="273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914"/>
    <a:srgbClr val="4A374B"/>
    <a:srgbClr val="385DAB"/>
    <a:srgbClr val="0052A3"/>
    <a:srgbClr val="01548A"/>
    <a:srgbClr val="0083B7"/>
    <a:srgbClr val="E7F3FF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92244" autoAdjust="0"/>
  </p:normalViewPr>
  <p:slideViewPr>
    <p:cSldViewPr snapToGrid="0">
      <p:cViewPr varScale="1">
        <p:scale>
          <a:sx n="101" d="100"/>
          <a:sy n="101" d="100"/>
        </p:scale>
        <p:origin x="624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148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46C85-289C-41EF-A785-D1541B84AB4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C86B5-304F-4130-831B-944B3AC12A7F}">
      <dgm:prSet phldrT="[Text]"/>
      <dgm:spPr/>
      <dgm:t>
        <a:bodyPr/>
        <a:lstStyle/>
        <a:p>
          <a:r>
            <a:rPr lang="en-US" dirty="0"/>
            <a:t>Existing Conditions</a:t>
          </a:r>
        </a:p>
      </dgm:t>
    </dgm:pt>
    <dgm:pt modelId="{9F93B96B-FDF1-4EF8-AB0E-7E5F5CDA99E4}" type="parTrans" cxnId="{AD4491F9-BFE8-4348-83E1-21F05CC3B52A}">
      <dgm:prSet/>
      <dgm:spPr/>
      <dgm:t>
        <a:bodyPr/>
        <a:lstStyle/>
        <a:p>
          <a:endParaRPr lang="en-US"/>
        </a:p>
      </dgm:t>
    </dgm:pt>
    <dgm:pt modelId="{2A5766A9-06DF-4541-8395-8207AA11657E}" type="sibTrans" cxnId="{AD4491F9-BFE8-4348-83E1-21F05CC3B52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Identify Concerns and Priorities</a:t>
          </a:r>
        </a:p>
      </dgm:t>
    </dgm:pt>
    <dgm:pt modelId="{E2CF8291-4795-4C98-8919-4C8225E594CE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Planned Development</a:t>
          </a:r>
        </a:p>
      </dgm:t>
    </dgm:pt>
    <dgm:pt modelId="{EF4C0E6F-7735-4CDB-957C-F8FD097CB17A}" type="parTrans" cxnId="{11C85CEF-9B86-4EA2-9FCA-50E1C10BD296}">
      <dgm:prSet/>
      <dgm:spPr/>
      <dgm:t>
        <a:bodyPr/>
        <a:lstStyle/>
        <a:p>
          <a:endParaRPr lang="en-US"/>
        </a:p>
      </dgm:t>
    </dgm:pt>
    <dgm:pt modelId="{585A15E8-8221-457F-99EB-3C03793F7F50}" type="sibTrans" cxnId="{11C85CEF-9B86-4EA2-9FCA-50E1C10BD296}">
      <dgm:prSet/>
      <dgm:spPr/>
      <dgm:t>
        <a:bodyPr/>
        <a:lstStyle/>
        <a:p>
          <a:endParaRPr lang="en-US"/>
        </a:p>
      </dgm:t>
    </dgm:pt>
    <dgm:pt modelId="{251DAA97-3DD8-4700-85FC-43594DEEFDD3}">
      <dgm:prSet phldrT="[Text]"/>
      <dgm:spPr/>
      <dgm:t>
        <a:bodyPr/>
        <a:lstStyle/>
        <a:p>
          <a:r>
            <a:rPr lang="en-US" dirty="0"/>
            <a:t>Vision &amp; Alternative Development</a:t>
          </a:r>
        </a:p>
      </dgm:t>
    </dgm:pt>
    <dgm:pt modelId="{9CEA9896-C1E8-41C8-B7DF-1796C557725C}" type="parTrans" cxnId="{3FC82BA1-E62D-4058-B58D-E3B2179D92D3}">
      <dgm:prSet/>
      <dgm:spPr/>
      <dgm:t>
        <a:bodyPr/>
        <a:lstStyle/>
        <a:p>
          <a:endParaRPr lang="en-US"/>
        </a:p>
      </dgm:t>
    </dgm:pt>
    <dgm:pt modelId="{C6C7C555-2054-43F2-ACC6-109CF81C7747}" type="sibTrans" cxnId="{3FC82BA1-E62D-4058-B58D-E3B2179D92D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Refine Vision and Concepts</a:t>
          </a:r>
        </a:p>
      </dgm:t>
    </dgm:pt>
    <dgm:pt modelId="{6728F6AC-4A35-45D0-A30C-F03C092452D8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Forecasting Operations</a:t>
          </a:r>
        </a:p>
      </dgm:t>
    </dgm:pt>
    <dgm:pt modelId="{33008425-A5E0-41AD-9FCA-04E94055F782}" type="parTrans" cxnId="{75958D16-729C-492A-8042-FCB291C4DE5C}">
      <dgm:prSet/>
      <dgm:spPr/>
      <dgm:t>
        <a:bodyPr/>
        <a:lstStyle/>
        <a:p>
          <a:endParaRPr lang="en-US"/>
        </a:p>
      </dgm:t>
    </dgm:pt>
    <dgm:pt modelId="{0B4FC7E3-E18C-4BE4-855D-FFB6E59F79B5}" type="sibTrans" cxnId="{75958D16-729C-492A-8042-FCB291C4DE5C}">
      <dgm:prSet/>
      <dgm:spPr/>
      <dgm:t>
        <a:bodyPr/>
        <a:lstStyle/>
        <a:p>
          <a:endParaRPr lang="en-US"/>
        </a:p>
      </dgm:t>
    </dgm:pt>
    <dgm:pt modelId="{F12B6E4A-C95E-4C8A-AC21-2795A1BD9C6A}">
      <dgm:prSet phldrT="[Text]"/>
      <dgm:spPr/>
      <dgm:t>
        <a:bodyPr/>
        <a:lstStyle/>
        <a:p>
          <a:r>
            <a:rPr lang="en-US" dirty="0"/>
            <a:t>Alternative Recommendation</a:t>
          </a:r>
        </a:p>
      </dgm:t>
    </dgm:pt>
    <dgm:pt modelId="{193E51C7-5BDF-445E-B081-400C65F91581}" type="parTrans" cxnId="{083FA9F1-8B82-4016-B03F-D443AFA4EE44}">
      <dgm:prSet/>
      <dgm:spPr/>
      <dgm:t>
        <a:bodyPr/>
        <a:lstStyle/>
        <a:p>
          <a:endParaRPr lang="en-US"/>
        </a:p>
      </dgm:t>
    </dgm:pt>
    <dgm:pt modelId="{C8E2ED97-1BA3-4608-94F4-84FF99F3ECB2}" type="sibTrans" cxnId="{083FA9F1-8B82-4016-B03F-D443AFA4EE44}">
      <dgm:prSet/>
      <dgm:spPr/>
      <dgm:t>
        <a:bodyPr/>
        <a:lstStyle/>
        <a:p>
          <a:endParaRPr lang="en-US"/>
        </a:p>
      </dgm:t>
    </dgm:pt>
    <dgm:pt modelId="{AF4F3235-0FD7-4617-9DC3-243C1D6589BD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Short-Term Needs</a:t>
          </a:r>
        </a:p>
      </dgm:t>
    </dgm:pt>
    <dgm:pt modelId="{E03106E9-1C14-4BFE-A052-F2D6512D7B6E}" type="parTrans" cxnId="{7B95CCD3-944B-4D34-B20A-72AF38CB8CE9}">
      <dgm:prSet/>
      <dgm:spPr/>
      <dgm:t>
        <a:bodyPr/>
        <a:lstStyle/>
        <a:p>
          <a:endParaRPr lang="en-US"/>
        </a:p>
      </dgm:t>
    </dgm:pt>
    <dgm:pt modelId="{1AF8705A-4A86-4750-B1CB-5AF6F71FF47E}" type="sibTrans" cxnId="{7B95CCD3-944B-4D34-B20A-72AF38CB8CE9}">
      <dgm:prSet/>
      <dgm:spPr/>
      <dgm:t>
        <a:bodyPr/>
        <a:lstStyle/>
        <a:p>
          <a:endParaRPr lang="en-US"/>
        </a:p>
      </dgm:t>
    </dgm:pt>
    <dgm:pt modelId="{AAA40AA8-6A50-48F4-A441-8C061A1E2879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Traffic Analysis</a:t>
          </a:r>
        </a:p>
      </dgm:t>
    </dgm:pt>
    <dgm:pt modelId="{EF5B22A3-E816-4D1A-A109-2122BC24D0BD}" type="parTrans" cxnId="{C423DEC9-7BF7-42C1-90DD-3EBC0926B0E4}">
      <dgm:prSet/>
      <dgm:spPr/>
      <dgm:t>
        <a:bodyPr/>
        <a:lstStyle/>
        <a:p>
          <a:endParaRPr lang="en-US"/>
        </a:p>
      </dgm:t>
    </dgm:pt>
    <dgm:pt modelId="{2B323302-B368-4A66-897B-EC386476A75D}" type="sibTrans" cxnId="{C423DEC9-7BF7-42C1-90DD-3EBC0926B0E4}">
      <dgm:prSet/>
      <dgm:spPr/>
      <dgm:t>
        <a:bodyPr/>
        <a:lstStyle/>
        <a:p>
          <a:endParaRPr lang="en-US"/>
        </a:p>
      </dgm:t>
    </dgm:pt>
    <dgm:pt modelId="{96EB9B99-984E-45D8-B912-707F3CAA23DE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Public Meeting #1</a:t>
          </a:r>
        </a:p>
      </dgm:t>
    </dgm:pt>
    <dgm:pt modelId="{7B7B4E4E-9A4C-4623-8774-4A266320ADC0}" type="parTrans" cxnId="{B825A09D-9523-40C3-9888-F588FD625AB1}">
      <dgm:prSet/>
      <dgm:spPr/>
      <dgm:t>
        <a:bodyPr/>
        <a:lstStyle/>
        <a:p>
          <a:endParaRPr lang="en-US"/>
        </a:p>
      </dgm:t>
    </dgm:pt>
    <dgm:pt modelId="{6FE1D326-9C28-4102-866F-EA3AC2B34C8C}" type="sibTrans" cxnId="{B825A09D-9523-40C3-9888-F588FD625AB1}">
      <dgm:prSet/>
      <dgm:spPr/>
      <dgm:t>
        <a:bodyPr/>
        <a:lstStyle/>
        <a:p>
          <a:endParaRPr lang="en-US"/>
        </a:p>
      </dgm:t>
    </dgm:pt>
    <dgm:pt modelId="{1C305902-2DB5-431B-A963-BA790E39C7AA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Corridor Inventory</a:t>
          </a:r>
        </a:p>
      </dgm:t>
    </dgm:pt>
    <dgm:pt modelId="{08189893-2874-45B9-99AD-752526A72A7A}" type="parTrans" cxnId="{0F0A4AD0-820B-4367-8118-12BAD84B1A32}">
      <dgm:prSet/>
      <dgm:spPr/>
      <dgm:t>
        <a:bodyPr/>
        <a:lstStyle/>
        <a:p>
          <a:endParaRPr lang="en-US"/>
        </a:p>
      </dgm:t>
    </dgm:pt>
    <dgm:pt modelId="{3FD76329-311D-4534-936D-CD6C5D7C8F32}" type="sibTrans" cxnId="{0F0A4AD0-820B-4367-8118-12BAD84B1A32}">
      <dgm:prSet/>
      <dgm:spPr/>
      <dgm:t>
        <a:bodyPr/>
        <a:lstStyle/>
        <a:p>
          <a:endParaRPr lang="en-US"/>
        </a:p>
      </dgm:t>
    </dgm:pt>
    <dgm:pt modelId="{C6E50A20-D041-4044-83A4-2F30B9450C77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Data Collection</a:t>
          </a:r>
        </a:p>
      </dgm:t>
    </dgm:pt>
    <dgm:pt modelId="{6EEBE05A-0DAB-4400-92D6-D203068C0E6A}" type="parTrans" cxnId="{B35224EB-95D5-44CC-8B08-4FDC1E903126}">
      <dgm:prSet/>
      <dgm:spPr/>
      <dgm:t>
        <a:bodyPr/>
        <a:lstStyle/>
        <a:p>
          <a:endParaRPr lang="en-US"/>
        </a:p>
      </dgm:t>
    </dgm:pt>
    <dgm:pt modelId="{FFE36A4B-798E-424A-AB15-2FCBB475CB0A}" type="sibTrans" cxnId="{B35224EB-95D5-44CC-8B08-4FDC1E903126}">
      <dgm:prSet/>
      <dgm:spPr/>
      <dgm:t>
        <a:bodyPr/>
        <a:lstStyle/>
        <a:p>
          <a:endParaRPr lang="en-US"/>
        </a:p>
      </dgm:t>
    </dgm:pt>
    <dgm:pt modelId="{1D780F41-9B12-43BA-B9E6-A8DD3AE212C2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Concept Screening</a:t>
          </a:r>
        </a:p>
      </dgm:t>
    </dgm:pt>
    <dgm:pt modelId="{253C8085-F321-4A8B-B966-82FC03CFC8DD}" type="parTrans" cxnId="{742F6011-7B9B-4D5A-A7AC-479907AE2A90}">
      <dgm:prSet/>
      <dgm:spPr/>
      <dgm:t>
        <a:bodyPr/>
        <a:lstStyle/>
        <a:p>
          <a:endParaRPr lang="en-US"/>
        </a:p>
      </dgm:t>
    </dgm:pt>
    <dgm:pt modelId="{D09F59D4-9ABE-457A-8567-450DBE75B5D3}" type="sibTrans" cxnId="{742F6011-7B9B-4D5A-A7AC-479907AE2A90}">
      <dgm:prSet/>
      <dgm:spPr/>
      <dgm:t>
        <a:bodyPr/>
        <a:lstStyle/>
        <a:p>
          <a:endParaRPr lang="en-US"/>
        </a:p>
      </dgm:t>
    </dgm:pt>
    <dgm:pt modelId="{56DB4A46-BB75-4742-8807-6E93FFE8CDB7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Cost Estimating</a:t>
          </a:r>
        </a:p>
      </dgm:t>
    </dgm:pt>
    <dgm:pt modelId="{5DDC5410-0C5A-48E2-B2EC-33F28BFBABA4}" type="parTrans" cxnId="{75B6DD0C-6FB4-450B-A324-F2AEB96F4E78}">
      <dgm:prSet/>
      <dgm:spPr/>
      <dgm:t>
        <a:bodyPr/>
        <a:lstStyle/>
        <a:p>
          <a:endParaRPr lang="en-US"/>
        </a:p>
      </dgm:t>
    </dgm:pt>
    <dgm:pt modelId="{2A726394-0F50-4F9E-B7E8-996D36D230D8}" type="sibTrans" cxnId="{75B6DD0C-6FB4-450B-A324-F2AEB96F4E78}">
      <dgm:prSet/>
      <dgm:spPr/>
      <dgm:t>
        <a:bodyPr/>
        <a:lstStyle/>
        <a:p>
          <a:endParaRPr lang="en-US"/>
        </a:p>
      </dgm:t>
    </dgm:pt>
    <dgm:pt modelId="{996A40CC-89EB-4947-AEBC-6BC4F405DBB0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Funding Sources</a:t>
          </a:r>
        </a:p>
      </dgm:t>
    </dgm:pt>
    <dgm:pt modelId="{A0599474-1FAE-41BC-B2DD-03BC2E861CC9}" type="parTrans" cxnId="{853C0BF4-171D-4093-8CE4-E54C54F6FC58}">
      <dgm:prSet/>
      <dgm:spPr/>
      <dgm:t>
        <a:bodyPr/>
        <a:lstStyle/>
        <a:p>
          <a:endParaRPr lang="en-US"/>
        </a:p>
      </dgm:t>
    </dgm:pt>
    <dgm:pt modelId="{7132DD3C-FA6D-4CE4-98CF-8F17A92AC60D}" type="sibTrans" cxnId="{853C0BF4-171D-4093-8CE4-E54C54F6FC58}">
      <dgm:prSet/>
      <dgm:spPr/>
      <dgm:t>
        <a:bodyPr/>
        <a:lstStyle/>
        <a:p>
          <a:endParaRPr lang="en-US"/>
        </a:p>
      </dgm:t>
    </dgm:pt>
    <dgm:pt modelId="{E76BF54F-4263-4407-AF33-802E8EFB93B2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Policy Needs</a:t>
          </a:r>
        </a:p>
      </dgm:t>
    </dgm:pt>
    <dgm:pt modelId="{0DF8B564-18E7-4F15-B7AA-CA9A4FF1A9D1}" type="parTrans" cxnId="{77921C26-AF6A-4387-985C-B8B0E2B095AE}">
      <dgm:prSet/>
      <dgm:spPr/>
      <dgm:t>
        <a:bodyPr/>
        <a:lstStyle/>
        <a:p>
          <a:endParaRPr lang="en-US"/>
        </a:p>
      </dgm:t>
    </dgm:pt>
    <dgm:pt modelId="{32E428EA-D56A-4834-AF89-BB2198638AF4}" type="sibTrans" cxnId="{77921C26-AF6A-4387-985C-B8B0E2B095AE}">
      <dgm:prSet/>
      <dgm:spPr/>
      <dgm:t>
        <a:bodyPr/>
        <a:lstStyle/>
        <a:p>
          <a:endParaRPr lang="en-US"/>
        </a:p>
      </dgm:t>
    </dgm:pt>
    <dgm:pt modelId="{5F896AEB-0F31-4CDA-B304-0F9289035AE5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Existing Operations</a:t>
          </a:r>
        </a:p>
      </dgm:t>
    </dgm:pt>
    <dgm:pt modelId="{8EB73BE0-FFB5-4F1E-8C6E-B0E78393A72D}" type="parTrans" cxnId="{1363FB37-E7F9-47DD-A250-357E85309B0B}">
      <dgm:prSet/>
      <dgm:spPr/>
      <dgm:t>
        <a:bodyPr/>
        <a:lstStyle/>
        <a:p>
          <a:endParaRPr lang="en-US"/>
        </a:p>
      </dgm:t>
    </dgm:pt>
    <dgm:pt modelId="{BFB59B01-18E5-4D62-865C-22F24D04B826}" type="sibTrans" cxnId="{1363FB37-E7F9-47DD-A250-357E85309B0B}">
      <dgm:prSet/>
      <dgm:spPr/>
      <dgm:t>
        <a:bodyPr/>
        <a:lstStyle/>
        <a:p>
          <a:endParaRPr lang="en-US"/>
        </a:p>
      </dgm:t>
    </dgm:pt>
    <dgm:pt modelId="{968EDC1C-C694-4100-9021-97AD445A4481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Concept Development</a:t>
          </a:r>
        </a:p>
      </dgm:t>
    </dgm:pt>
    <dgm:pt modelId="{522147CF-3F03-4924-B81B-000CE0C3B7A2}" type="parTrans" cxnId="{FE025CB2-40B9-4DC5-B685-4FD81DBEA43F}">
      <dgm:prSet/>
      <dgm:spPr/>
      <dgm:t>
        <a:bodyPr/>
        <a:lstStyle/>
        <a:p>
          <a:endParaRPr lang="en-US"/>
        </a:p>
      </dgm:t>
    </dgm:pt>
    <dgm:pt modelId="{243E237C-24FB-43B1-AC2D-0FDF8EC34E73}" type="sibTrans" cxnId="{FE025CB2-40B9-4DC5-B685-4FD81DBEA43F}">
      <dgm:prSet/>
      <dgm:spPr/>
      <dgm:t>
        <a:bodyPr/>
        <a:lstStyle/>
        <a:p>
          <a:endParaRPr lang="en-US"/>
        </a:p>
      </dgm:t>
    </dgm:pt>
    <dgm:pt modelId="{D14E93CC-5424-4D43-AFF7-CABBB4602252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Benefit Cost Analysis</a:t>
          </a:r>
        </a:p>
      </dgm:t>
    </dgm:pt>
    <dgm:pt modelId="{BF578CE9-CFEE-44B0-8FDF-55DAE0A28DDB}" type="parTrans" cxnId="{20E08A8F-9E4A-4028-8950-17B55D77843B}">
      <dgm:prSet/>
      <dgm:spPr/>
      <dgm:t>
        <a:bodyPr/>
        <a:lstStyle/>
        <a:p>
          <a:endParaRPr lang="en-US"/>
        </a:p>
      </dgm:t>
    </dgm:pt>
    <dgm:pt modelId="{5AAC9FEB-428A-4721-887B-C7305BEF7DF1}" type="sibTrans" cxnId="{20E08A8F-9E4A-4028-8950-17B55D77843B}">
      <dgm:prSet/>
      <dgm:spPr/>
      <dgm:t>
        <a:bodyPr/>
        <a:lstStyle/>
        <a:p>
          <a:endParaRPr lang="en-US"/>
        </a:p>
      </dgm:t>
    </dgm:pt>
    <dgm:pt modelId="{EC5201A8-544D-41F6-AF1A-275BCD3FBD75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Long-Term Needs</a:t>
          </a:r>
        </a:p>
      </dgm:t>
    </dgm:pt>
    <dgm:pt modelId="{3EDF1B18-A528-4EC1-A16E-646E8EE59AB1}" type="parTrans" cxnId="{2F5D3B49-F592-471E-AEDC-1D88BBB00174}">
      <dgm:prSet/>
      <dgm:spPr/>
      <dgm:t>
        <a:bodyPr/>
        <a:lstStyle/>
        <a:p>
          <a:endParaRPr lang="en-US"/>
        </a:p>
      </dgm:t>
    </dgm:pt>
    <dgm:pt modelId="{5844CD21-46DB-4C05-A1CD-C2183DC044FA}" type="sibTrans" cxnId="{2F5D3B49-F592-471E-AEDC-1D88BBB00174}">
      <dgm:prSet/>
      <dgm:spPr/>
      <dgm:t>
        <a:bodyPr/>
        <a:lstStyle/>
        <a:p>
          <a:endParaRPr lang="en-US"/>
        </a:p>
      </dgm:t>
    </dgm:pt>
    <dgm:pt modelId="{8EC869C5-DE14-4945-88CC-FC13A38E9FAF}">
      <dgm:prSet phldrT="[Text]" custT="1"/>
      <dgm:spPr/>
      <dgm:t>
        <a:bodyPr/>
        <a:lstStyle/>
        <a:p>
          <a:r>
            <a:rPr lang="en-US" sz="1800" dirty="0">
              <a:latin typeface="+mj-lt"/>
            </a:rPr>
            <a:t>Prioritization</a:t>
          </a:r>
        </a:p>
      </dgm:t>
    </dgm:pt>
    <dgm:pt modelId="{415D222F-E738-404C-B958-242A998DC53F}" type="parTrans" cxnId="{EDC4F888-48CD-4D09-AB9E-9F83954CE266}">
      <dgm:prSet/>
      <dgm:spPr/>
      <dgm:t>
        <a:bodyPr/>
        <a:lstStyle/>
        <a:p>
          <a:endParaRPr lang="en-US"/>
        </a:p>
      </dgm:t>
    </dgm:pt>
    <dgm:pt modelId="{3979C3C0-FE00-4B01-BB47-BE5EA5BC2FA1}" type="sibTrans" cxnId="{EDC4F888-48CD-4D09-AB9E-9F83954CE266}">
      <dgm:prSet/>
      <dgm:spPr/>
      <dgm:t>
        <a:bodyPr/>
        <a:lstStyle/>
        <a:p>
          <a:endParaRPr lang="en-US"/>
        </a:p>
      </dgm:t>
    </dgm:pt>
    <dgm:pt modelId="{1604FBEC-46D9-4263-AA6E-F8E37CD9145C}" type="pres">
      <dgm:prSet presAssocID="{84646C85-289C-41EF-A785-D1541B84AB49}" presName="linearFlow" presStyleCnt="0">
        <dgm:presLayoutVars>
          <dgm:dir/>
          <dgm:animLvl val="lvl"/>
          <dgm:resizeHandles val="exact"/>
        </dgm:presLayoutVars>
      </dgm:prSet>
      <dgm:spPr/>
    </dgm:pt>
    <dgm:pt modelId="{241E3E49-C15E-4531-A578-CF8B66F3C327}" type="pres">
      <dgm:prSet presAssocID="{A32C86B5-304F-4130-831B-944B3AC12A7F}" presName="composite" presStyleCnt="0"/>
      <dgm:spPr/>
    </dgm:pt>
    <dgm:pt modelId="{D27CFC3C-5F82-4493-83D0-1097851B8D9E}" type="pres">
      <dgm:prSet presAssocID="{A32C86B5-304F-4130-831B-944B3AC12A7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BE2DBAF-D347-4DFE-966B-AB64A886FB56}" type="pres">
      <dgm:prSet presAssocID="{A32C86B5-304F-4130-831B-944B3AC12A7F}" presName="parSh" presStyleLbl="node1" presStyleIdx="0" presStyleCnt="3"/>
      <dgm:spPr/>
    </dgm:pt>
    <dgm:pt modelId="{CE89063C-B4A3-441E-8A26-742BBF69FEBB}" type="pres">
      <dgm:prSet presAssocID="{A32C86B5-304F-4130-831B-944B3AC12A7F}" presName="desTx" presStyleLbl="fgAcc1" presStyleIdx="0" presStyleCnt="3" custScaleX="108138" custScaleY="79551">
        <dgm:presLayoutVars>
          <dgm:bulletEnabled val="1"/>
        </dgm:presLayoutVars>
      </dgm:prSet>
      <dgm:spPr/>
    </dgm:pt>
    <dgm:pt modelId="{F3CCFBF6-99B2-4140-B78E-D06E213AA841}" type="pres">
      <dgm:prSet presAssocID="{2A5766A9-06DF-4541-8395-8207AA11657E}" presName="sibTrans" presStyleLbl="sibTrans2D1" presStyleIdx="0" presStyleCnt="2" custScaleX="183699" custScaleY="135502"/>
      <dgm:spPr/>
    </dgm:pt>
    <dgm:pt modelId="{28DD5C67-3165-4697-9F0B-EA1168402232}" type="pres">
      <dgm:prSet presAssocID="{2A5766A9-06DF-4541-8395-8207AA11657E}" presName="connTx" presStyleLbl="sibTrans2D1" presStyleIdx="0" presStyleCnt="2"/>
      <dgm:spPr/>
    </dgm:pt>
    <dgm:pt modelId="{D7A02DEE-823C-46DE-8470-2D1AC4339B2E}" type="pres">
      <dgm:prSet presAssocID="{251DAA97-3DD8-4700-85FC-43594DEEFDD3}" presName="composite" presStyleCnt="0"/>
      <dgm:spPr/>
    </dgm:pt>
    <dgm:pt modelId="{F56469A2-6EAF-4A2E-872D-7E0D872E02CB}" type="pres">
      <dgm:prSet presAssocID="{251DAA97-3DD8-4700-85FC-43594DEEFDD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78D6E5-061E-496F-8ED8-8BF2CEFF968B}" type="pres">
      <dgm:prSet presAssocID="{251DAA97-3DD8-4700-85FC-43594DEEFDD3}" presName="parSh" presStyleLbl="node1" presStyleIdx="1" presStyleCnt="3"/>
      <dgm:spPr/>
    </dgm:pt>
    <dgm:pt modelId="{29F73BE5-AF75-4ECD-820B-F997BE42F324}" type="pres">
      <dgm:prSet presAssocID="{251DAA97-3DD8-4700-85FC-43594DEEFDD3}" presName="desTx" presStyleLbl="fgAcc1" presStyleIdx="1" presStyleCnt="3" custScaleX="111439" custScaleY="79551">
        <dgm:presLayoutVars>
          <dgm:bulletEnabled val="1"/>
        </dgm:presLayoutVars>
      </dgm:prSet>
      <dgm:spPr/>
    </dgm:pt>
    <dgm:pt modelId="{2285862D-8622-44C8-B6FD-35D69AB0A467}" type="pres">
      <dgm:prSet presAssocID="{C6C7C555-2054-43F2-ACC6-109CF81C7747}" presName="sibTrans" presStyleLbl="sibTrans2D1" presStyleIdx="1" presStyleCnt="2" custScaleX="183699" custScaleY="135502"/>
      <dgm:spPr/>
    </dgm:pt>
    <dgm:pt modelId="{2E8609E6-8E3A-4C4F-ADE5-E624C4C98777}" type="pres">
      <dgm:prSet presAssocID="{C6C7C555-2054-43F2-ACC6-109CF81C7747}" presName="connTx" presStyleLbl="sibTrans2D1" presStyleIdx="1" presStyleCnt="2"/>
      <dgm:spPr/>
    </dgm:pt>
    <dgm:pt modelId="{287FC593-A77E-4017-ABEF-C0C05DE7BADB}" type="pres">
      <dgm:prSet presAssocID="{F12B6E4A-C95E-4C8A-AC21-2795A1BD9C6A}" presName="composite" presStyleCnt="0"/>
      <dgm:spPr/>
    </dgm:pt>
    <dgm:pt modelId="{D398225E-E7A3-4743-ADF9-B9B92153DD40}" type="pres">
      <dgm:prSet presAssocID="{F12B6E4A-C95E-4C8A-AC21-2795A1BD9C6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CD203D-99A7-43DE-9B53-A3B434DC5486}" type="pres">
      <dgm:prSet presAssocID="{F12B6E4A-C95E-4C8A-AC21-2795A1BD9C6A}" presName="parSh" presStyleLbl="node1" presStyleIdx="2" presStyleCnt="3"/>
      <dgm:spPr/>
    </dgm:pt>
    <dgm:pt modelId="{4433DC2E-3D87-48B9-9977-BB1890DF9509}" type="pres">
      <dgm:prSet presAssocID="{F12B6E4A-C95E-4C8A-AC21-2795A1BD9C6A}" presName="desTx" presStyleLbl="fgAcc1" presStyleIdx="2" presStyleCnt="3" custScaleY="79551">
        <dgm:presLayoutVars>
          <dgm:bulletEnabled val="1"/>
        </dgm:presLayoutVars>
      </dgm:prSet>
      <dgm:spPr/>
    </dgm:pt>
  </dgm:ptLst>
  <dgm:cxnLst>
    <dgm:cxn modelId="{36524907-51D6-439D-B6B3-64C77D646B79}" type="presOf" srcId="{C6E50A20-D041-4044-83A4-2F30B9450C77}" destId="{CE89063C-B4A3-441E-8A26-742BBF69FEBB}" srcOrd="0" destOrd="3" presId="urn:microsoft.com/office/officeart/2005/8/layout/process3"/>
    <dgm:cxn modelId="{75B6DD0C-6FB4-450B-A324-F2AEB96F4E78}" srcId="{251DAA97-3DD8-4700-85FC-43594DEEFDD3}" destId="{56DB4A46-BB75-4742-8807-6E93FFE8CDB7}" srcOrd="3" destOrd="0" parTransId="{5DDC5410-0C5A-48E2-B2EC-33F28BFBABA4}" sibTransId="{2A726394-0F50-4F9E-B7E8-996D36D230D8}"/>
    <dgm:cxn modelId="{742F6011-7B9B-4D5A-A7AC-479907AE2A90}" srcId="{251DAA97-3DD8-4700-85FC-43594DEEFDD3}" destId="{1D780F41-9B12-43BA-B9E6-A8DD3AE212C2}" srcOrd="2" destOrd="0" parTransId="{253C8085-F321-4A8B-B966-82FC03CFC8DD}" sibTransId="{D09F59D4-9ABE-457A-8567-450DBE75B5D3}"/>
    <dgm:cxn modelId="{A7BBAC13-EA8D-45F6-A75E-BBED06CD5FCE}" type="presOf" srcId="{251DAA97-3DD8-4700-85FC-43594DEEFDD3}" destId="{F56469A2-6EAF-4A2E-872D-7E0D872E02CB}" srcOrd="0" destOrd="0" presId="urn:microsoft.com/office/officeart/2005/8/layout/process3"/>
    <dgm:cxn modelId="{75958D16-729C-492A-8042-FCB291C4DE5C}" srcId="{251DAA97-3DD8-4700-85FC-43594DEEFDD3}" destId="{6728F6AC-4A35-45D0-A30C-F03C092452D8}" srcOrd="0" destOrd="0" parTransId="{33008425-A5E0-41AD-9FCA-04E94055F782}" sibTransId="{0B4FC7E3-E18C-4BE4-855D-FFB6E59F79B5}"/>
    <dgm:cxn modelId="{77921C26-AF6A-4387-985C-B8B0E2B095AE}" srcId="{F12B6E4A-C95E-4C8A-AC21-2795A1BD9C6A}" destId="{E76BF54F-4263-4407-AF33-802E8EFB93B2}" srcOrd="3" destOrd="0" parTransId="{0DF8B564-18E7-4F15-B7AA-CA9A4FF1A9D1}" sibTransId="{32E428EA-D56A-4834-AF89-BB2198638AF4}"/>
    <dgm:cxn modelId="{C3BBF231-A881-40A6-A7C6-AC677412DB5F}" type="presOf" srcId="{1C305902-2DB5-431B-A963-BA790E39C7AA}" destId="{CE89063C-B4A3-441E-8A26-742BBF69FEBB}" srcOrd="0" destOrd="1" presId="urn:microsoft.com/office/officeart/2005/8/layout/process3"/>
    <dgm:cxn modelId="{1363FB37-E7F9-47DD-A250-357E85309B0B}" srcId="{A32C86B5-304F-4130-831B-944B3AC12A7F}" destId="{5F896AEB-0F31-4CDA-B304-0F9289035AE5}" srcOrd="2" destOrd="0" parTransId="{8EB73BE0-FFB5-4F1E-8C6E-B0E78393A72D}" sibTransId="{BFB59B01-18E5-4D62-865C-22F24D04B826}"/>
    <dgm:cxn modelId="{9E42843B-EB57-4357-88D0-45EA539501CB}" type="presOf" srcId="{AF4F3235-0FD7-4617-9DC3-243C1D6589BD}" destId="{4433DC2E-3D87-48B9-9977-BB1890DF9509}" srcOrd="0" destOrd="0" presId="urn:microsoft.com/office/officeart/2005/8/layout/process3"/>
    <dgm:cxn modelId="{D4829742-55AD-4103-811A-55C293C63F04}" type="presOf" srcId="{5F896AEB-0F31-4CDA-B304-0F9289035AE5}" destId="{CE89063C-B4A3-441E-8A26-742BBF69FEBB}" srcOrd="0" destOrd="2" presId="urn:microsoft.com/office/officeart/2005/8/layout/process3"/>
    <dgm:cxn modelId="{425C6565-9B20-4D9D-AA97-F8818343B78A}" type="presOf" srcId="{C6C7C555-2054-43F2-ACC6-109CF81C7747}" destId="{2285862D-8622-44C8-B6FD-35D69AB0A467}" srcOrd="0" destOrd="0" presId="urn:microsoft.com/office/officeart/2005/8/layout/process3"/>
    <dgm:cxn modelId="{2F5D3B49-F592-471E-AEDC-1D88BBB00174}" srcId="{F12B6E4A-C95E-4C8A-AC21-2795A1BD9C6A}" destId="{EC5201A8-544D-41F6-AF1A-275BCD3FBD75}" srcOrd="1" destOrd="0" parTransId="{3EDF1B18-A528-4EC1-A16E-646E8EE59AB1}" sibTransId="{5844CD21-46DB-4C05-A1CD-C2183DC044FA}"/>
    <dgm:cxn modelId="{30D0306A-5C53-4F5A-8775-EBEFC328E54C}" type="presOf" srcId="{E2CF8291-4795-4C98-8919-4C8225E594CE}" destId="{CE89063C-B4A3-441E-8A26-742BBF69FEBB}" srcOrd="0" destOrd="0" presId="urn:microsoft.com/office/officeart/2005/8/layout/process3"/>
    <dgm:cxn modelId="{42EC534F-05E8-403D-8D4D-1B7952642881}" type="presOf" srcId="{84646C85-289C-41EF-A785-D1541B84AB49}" destId="{1604FBEC-46D9-4263-AA6E-F8E37CD9145C}" srcOrd="0" destOrd="0" presId="urn:microsoft.com/office/officeart/2005/8/layout/process3"/>
    <dgm:cxn modelId="{9D1CE56F-21D3-44DF-BC82-C46240ED5D33}" type="presOf" srcId="{C6C7C555-2054-43F2-ACC6-109CF81C7747}" destId="{2E8609E6-8E3A-4C4F-ADE5-E624C4C98777}" srcOrd="1" destOrd="0" presId="urn:microsoft.com/office/officeart/2005/8/layout/process3"/>
    <dgm:cxn modelId="{56A57B52-10E9-4026-91BE-1C6DC53A150A}" type="presOf" srcId="{996A40CC-89EB-4947-AEBC-6BC4F405DBB0}" destId="{4433DC2E-3D87-48B9-9977-BB1890DF9509}" srcOrd="0" destOrd="2" presId="urn:microsoft.com/office/officeart/2005/8/layout/process3"/>
    <dgm:cxn modelId="{BBDCE576-20F1-4EDD-99F9-833B32950F2E}" type="presOf" srcId="{2A5766A9-06DF-4541-8395-8207AA11657E}" destId="{28DD5C67-3165-4697-9F0B-EA1168402232}" srcOrd="1" destOrd="0" presId="urn:microsoft.com/office/officeart/2005/8/layout/process3"/>
    <dgm:cxn modelId="{50980E58-5736-4EC9-A18B-591C62C965A6}" type="presOf" srcId="{F12B6E4A-C95E-4C8A-AC21-2795A1BD9C6A}" destId="{5BCD203D-99A7-43DE-9B53-A3B434DC5486}" srcOrd="1" destOrd="0" presId="urn:microsoft.com/office/officeart/2005/8/layout/process3"/>
    <dgm:cxn modelId="{198E6778-9C21-4B2A-8986-853DCF22B1DA}" type="presOf" srcId="{EC5201A8-544D-41F6-AF1A-275BCD3FBD75}" destId="{4433DC2E-3D87-48B9-9977-BB1890DF9509}" srcOrd="0" destOrd="1" presId="urn:microsoft.com/office/officeart/2005/8/layout/process3"/>
    <dgm:cxn modelId="{58565459-9314-4AC8-8F4C-53CB6E251655}" type="presOf" srcId="{E76BF54F-4263-4407-AF33-802E8EFB93B2}" destId="{4433DC2E-3D87-48B9-9977-BB1890DF9509}" srcOrd="0" destOrd="3" presId="urn:microsoft.com/office/officeart/2005/8/layout/process3"/>
    <dgm:cxn modelId="{8E08567B-2F9E-4657-8819-A8A7E69F6442}" type="presOf" srcId="{1D780F41-9B12-43BA-B9E6-A8DD3AE212C2}" destId="{29F73BE5-AF75-4ECD-820B-F997BE42F324}" srcOrd="0" destOrd="2" presId="urn:microsoft.com/office/officeart/2005/8/layout/process3"/>
    <dgm:cxn modelId="{8FAD7082-8C62-4FED-BF21-823AE1E64255}" type="presOf" srcId="{A32C86B5-304F-4130-831B-944B3AC12A7F}" destId="{EBE2DBAF-D347-4DFE-966B-AB64A886FB56}" srcOrd="1" destOrd="0" presId="urn:microsoft.com/office/officeart/2005/8/layout/process3"/>
    <dgm:cxn modelId="{EDC4F888-48CD-4D09-AB9E-9F83954CE266}" srcId="{F12B6E4A-C95E-4C8A-AC21-2795A1BD9C6A}" destId="{8EC869C5-DE14-4945-88CC-FC13A38E9FAF}" srcOrd="4" destOrd="0" parTransId="{415D222F-E738-404C-B958-242A998DC53F}" sibTransId="{3979C3C0-FE00-4B01-BB47-BE5EA5BC2FA1}"/>
    <dgm:cxn modelId="{20E08A8F-9E4A-4028-8950-17B55D77843B}" srcId="{251DAA97-3DD8-4700-85FC-43594DEEFDD3}" destId="{D14E93CC-5424-4D43-AFF7-CABBB4602252}" srcOrd="4" destOrd="0" parTransId="{BF578CE9-CFEE-44B0-8FDF-55DAE0A28DDB}" sibTransId="{5AAC9FEB-428A-4721-887B-C7305BEF7DF1}"/>
    <dgm:cxn modelId="{979F6491-E5DC-4016-BE5F-719033192E25}" type="presOf" srcId="{AAA40AA8-6A50-48F4-A441-8C061A1E2879}" destId="{CE89063C-B4A3-441E-8A26-742BBF69FEBB}" srcOrd="0" destOrd="4" presId="urn:microsoft.com/office/officeart/2005/8/layout/process3"/>
    <dgm:cxn modelId="{B825A09D-9523-40C3-9888-F588FD625AB1}" srcId="{251DAA97-3DD8-4700-85FC-43594DEEFDD3}" destId="{96EB9B99-984E-45D8-B912-707F3CAA23DE}" srcOrd="5" destOrd="0" parTransId="{7B7B4E4E-9A4C-4623-8774-4A266320ADC0}" sibTransId="{6FE1D326-9C28-4102-866F-EA3AC2B34C8C}"/>
    <dgm:cxn modelId="{3FC82BA1-E62D-4058-B58D-E3B2179D92D3}" srcId="{84646C85-289C-41EF-A785-D1541B84AB49}" destId="{251DAA97-3DD8-4700-85FC-43594DEEFDD3}" srcOrd="1" destOrd="0" parTransId="{9CEA9896-C1E8-41C8-B7DF-1796C557725C}" sibTransId="{C6C7C555-2054-43F2-ACC6-109CF81C7747}"/>
    <dgm:cxn modelId="{4FF0A7A1-9E00-4235-B28E-C9643FA077A8}" type="presOf" srcId="{251DAA97-3DD8-4700-85FC-43594DEEFDD3}" destId="{4778D6E5-061E-496F-8ED8-8BF2CEFF968B}" srcOrd="1" destOrd="0" presId="urn:microsoft.com/office/officeart/2005/8/layout/process3"/>
    <dgm:cxn modelId="{050F19A5-803D-4901-92C0-F5D197F72393}" type="presOf" srcId="{56DB4A46-BB75-4742-8807-6E93FFE8CDB7}" destId="{29F73BE5-AF75-4ECD-820B-F997BE42F324}" srcOrd="0" destOrd="3" presId="urn:microsoft.com/office/officeart/2005/8/layout/process3"/>
    <dgm:cxn modelId="{DB6893A6-BC06-4E70-B36C-4C0AA0618FF4}" type="presOf" srcId="{F12B6E4A-C95E-4C8A-AC21-2795A1BD9C6A}" destId="{D398225E-E7A3-4743-ADF9-B9B92153DD40}" srcOrd="0" destOrd="0" presId="urn:microsoft.com/office/officeart/2005/8/layout/process3"/>
    <dgm:cxn modelId="{D45CD7A7-3061-4BB4-B417-B2B1286E27C8}" type="presOf" srcId="{968EDC1C-C694-4100-9021-97AD445A4481}" destId="{29F73BE5-AF75-4ECD-820B-F997BE42F324}" srcOrd="0" destOrd="1" presId="urn:microsoft.com/office/officeart/2005/8/layout/process3"/>
    <dgm:cxn modelId="{FE025CB2-40B9-4DC5-B685-4FD81DBEA43F}" srcId="{251DAA97-3DD8-4700-85FC-43594DEEFDD3}" destId="{968EDC1C-C694-4100-9021-97AD445A4481}" srcOrd="1" destOrd="0" parTransId="{522147CF-3F03-4924-B81B-000CE0C3B7A2}" sibTransId="{243E237C-24FB-43B1-AC2D-0FDF8EC34E73}"/>
    <dgm:cxn modelId="{A2C76EC6-4C07-4E0E-9FF2-853A9CBA12CF}" type="presOf" srcId="{8EC869C5-DE14-4945-88CC-FC13A38E9FAF}" destId="{4433DC2E-3D87-48B9-9977-BB1890DF9509}" srcOrd="0" destOrd="4" presId="urn:microsoft.com/office/officeart/2005/8/layout/process3"/>
    <dgm:cxn modelId="{C423DEC9-7BF7-42C1-90DD-3EBC0926B0E4}" srcId="{A32C86B5-304F-4130-831B-944B3AC12A7F}" destId="{AAA40AA8-6A50-48F4-A441-8C061A1E2879}" srcOrd="4" destOrd="0" parTransId="{EF5B22A3-E816-4D1A-A109-2122BC24D0BD}" sibTransId="{2B323302-B368-4A66-897B-EC386476A75D}"/>
    <dgm:cxn modelId="{006DE3CA-E38C-4C83-9F69-A7807317CD2C}" type="presOf" srcId="{2A5766A9-06DF-4541-8395-8207AA11657E}" destId="{F3CCFBF6-99B2-4140-B78E-D06E213AA841}" srcOrd="0" destOrd="0" presId="urn:microsoft.com/office/officeart/2005/8/layout/process3"/>
    <dgm:cxn modelId="{0F0A4AD0-820B-4367-8118-12BAD84B1A32}" srcId="{A32C86B5-304F-4130-831B-944B3AC12A7F}" destId="{1C305902-2DB5-431B-A963-BA790E39C7AA}" srcOrd="1" destOrd="0" parTransId="{08189893-2874-45B9-99AD-752526A72A7A}" sibTransId="{3FD76329-311D-4534-936D-CD6C5D7C8F32}"/>
    <dgm:cxn modelId="{7B95CCD3-944B-4D34-B20A-72AF38CB8CE9}" srcId="{F12B6E4A-C95E-4C8A-AC21-2795A1BD9C6A}" destId="{AF4F3235-0FD7-4617-9DC3-243C1D6589BD}" srcOrd="0" destOrd="0" parTransId="{E03106E9-1C14-4BFE-A052-F2D6512D7B6E}" sibTransId="{1AF8705A-4A86-4750-B1CB-5AF6F71FF47E}"/>
    <dgm:cxn modelId="{EF2587DA-805D-4B5A-8F63-2C4C9756F25C}" type="presOf" srcId="{96EB9B99-984E-45D8-B912-707F3CAA23DE}" destId="{29F73BE5-AF75-4ECD-820B-F997BE42F324}" srcOrd="0" destOrd="5" presId="urn:microsoft.com/office/officeart/2005/8/layout/process3"/>
    <dgm:cxn modelId="{B35224EB-95D5-44CC-8B08-4FDC1E903126}" srcId="{A32C86B5-304F-4130-831B-944B3AC12A7F}" destId="{C6E50A20-D041-4044-83A4-2F30B9450C77}" srcOrd="3" destOrd="0" parTransId="{6EEBE05A-0DAB-4400-92D6-D203068C0E6A}" sibTransId="{FFE36A4B-798E-424A-AB15-2FCBB475CB0A}"/>
    <dgm:cxn modelId="{11C85CEF-9B86-4EA2-9FCA-50E1C10BD296}" srcId="{A32C86B5-304F-4130-831B-944B3AC12A7F}" destId="{E2CF8291-4795-4C98-8919-4C8225E594CE}" srcOrd="0" destOrd="0" parTransId="{EF4C0E6F-7735-4CDB-957C-F8FD097CB17A}" sibTransId="{585A15E8-8221-457F-99EB-3C03793F7F50}"/>
    <dgm:cxn modelId="{03059AF0-67A4-4C98-AE14-FB8513C67E40}" type="presOf" srcId="{A32C86B5-304F-4130-831B-944B3AC12A7F}" destId="{D27CFC3C-5F82-4493-83D0-1097851B8D9E}" srcOrd="0" destOrd="0" presId="urn:microsoft.com/office/officeart/2005/8/layout/process3"/>
    <dgm:cxn modelId="{083FA9F1-8B82-4016-B03F-D443AFA4EE44}" srcId="{84646C85-289C-41EF-A785-D1541B84AB49}" destId="{F12B6E4A-C95E-4C8A-AC21-2795A1BD9C6A}" srcOrd="2" destOrd="0" parTransId="{193E51C7-5BDF-445E-B081-400C65F91581}" sibTransId="{C8E2ED97-1BA3-4608-94F4-84FF99F3ECB2}"/>
    <dgm:cxn modelId="{853C0BF4-171D-4093-8CE4-E54C54F6FC58}" srcId="{F12B6E4A-C95E-4C8A-AC21-2795A1BD9C6A}" destId="{996A40CC-89EB-4947-AEBC-6BC4F405DBB0}" srcOrd="2" destOrd="0" parTransId="{A0599474-1FAE-41BC-B2DD-03BC2E861CC9}" sibTransId="{7132DD3C-FA6D-4CE4-98CF-8F17A92AC60D}"/>
    <dgm:cxn modelId="{B6A915F4-EE0A-4265-BAE3-F37D6CAF605F}" type="presOf" srcId="{D14E93CC-5424-4D43-AFF7-CABBB4602252}" destId="{29F73BE5-AF75-4ECD-820B-F997BE42F324}" srcOrd="0" destOrd="4" presId="urn:microsoft.com/office/officeart/2005/8/layout/process3"/>
    <dgm:cxn modelId="{7AFACEF6-2EBE-4FB9-AAFC-773A8274868F}" type="presOf" srcId="{6728F6AC-4A35-45D0-A30C-F03C092452D8}" destId="{29F73BE5-AF75-4ECD-820B-F997BE42F324}" srcOrd="0" destOrd="0" presId="urn:microsoft.com/office/officeart/2005/8/layout/process3"/>
    <dgm:cxn modelId="{AD4491F9-BFE8-4348-83E1-21F05CC3B52A}" srcId="{84646C85-289C-41EF-A785-D1541B84AB49}" destId="{A32C86B5-304F-4130-831B-944B3AC12A7F}" srcOrd="0" destOrd="0" parTransId="{9F93B96B-FDF1-4EF8-AB0E-7E5F5CDA99E4}" sibTransId="{2A5766A9-06DF-4541-8395-8207AA11657E}"/>
    <dgm:cxn modelId="{32807B11-B04F-4CC7-9CD9-76177FB37D4F}" type="presParOf" srcId="{1604FBEC-46D9-4263-AA6E-F8E37CD9145C}" destId="{241E3E49-C15E-4531-A578-CF8B66F3C327}" srcOrd="0" destOrd="0" presId="urn:microsoft.com/office/officeart/2005/8/layout/process3"/>
    <dgm:cxn modelId="{5AD40AF4-7EC0-4129-99E7-A2EA7612F893}" type="presParOf" srcId="{241E3E49-C15E-4531-A578-CF8B66F3C327}" destId="{D27CFC3C-5F82-4493-83D0-1097851B8D9E}" srcOrd="0" destOrd="0" presId="urn:microsoft.com/office/officeart/2005/8/layout/process3"/>
    <dgm:cxn modelId="{0997B457-E274-4963-9716-959BF0C22BEF}" type="presParOf" srcId="{241E3E49-C15E-4531-A578-CF8B66F3C327}" destId="{EBE2DBAF-D347-4DFE-966B-AB64A886FB56}" srcOrd="1" destOrd="0" presId="urn:microsoft.com/office/officeart/2005/8/layout/process3"/>
    <dgm:cxn modelId="{1EE7D4A0-1D11-4187-A744-99EFBA160A76}" type="presParOf" srcId="{241E3E49-C15E-4531-A578-CF8B66F3C327}" destId="{CE89063C-B4A3-441E-8A26-742BBF69FEBB}" srcOrd="2" destOrd="0" presId="urn:microsoft.com/office/officeart/2005/8/layout/process3"/>
    <dgm:cxn modelId="{224D9588-67D7-4522-96EA-6F757A8B769C}" type="presParOf" srcId="{1604FBEC-46D9-4263-AA6E-F8E37CD9145C}" destId="{F3CCFBF6-99B2-4140-B78E-D06E213AA841}" srcOrd="1" destOrd="0" presId="urn:microsoft.com/office/officeart/2005/8/layout/process3"/>
    <dgm:cxn modelId="{CD2787CF-C03C-4594-A552-73952BCE62B4}" type="presParOf" srcId="{F3CCFBF6-99B2-4140-B78E-D06E213AA841}" destId="{28DD5C67-3165-4697-9F0B-EA1168402232}" srcOrd="0" destOrd="0" presId="urn:microsoft.com/office/officeart/2005/8/layout/process3"/>
    <dgm:cxn modelId="{78680F45-0C67-49D2-8312-98FA018AFE8A}" type="presParOf" srcId="{1604FBEC-46D9-4263-AA6E-F8E37CD9145C}" destId="{D7A02DEE-823C-46DE-8470-2D1AC4339B2E}" srcOrd="2" destOrd="0" presId="urn:microsoft.com/office/officeart/2005/8/layout/process3"/>
    <dgm:cxn modelId="{39EB7B12-3F57-4161-A09C-626E37323208}" type="presParOf" srcId="{D7A02DEE-823C-46DE-8470-2D1AC4339B2E}" destId="{F56469A2-6EAF-4A2E-872D-7E0D872E02CB}" srcOrd="0" destOrd="0" presId="urn:microsoft.com/office/officeart/2005/8/layout/process3"/>
    <dgm:cxn modelId="{89C5E4AA-8556-43AF-8808-45834FA7349E}" type="presParOf" srcId="{D7A02DEE-823C-46DE-8470-2D1AC4339B2E}" destId="{4778D6E5-061E-496F-8ED8-8BF2CEFF968B}" srcOrd="1" destOrd="0" presId="urn:microsoft.com/office/officeart/2005/8/layout/process3"/>
    <dgm:cxn modelId="{D2E355B9-D741-4D84-86BB-C20CBCF47A13}" type="presParOf" srcId="{D7A02DEE-823C-46DE-8470-2D1AC4339B2E}" destId="{29F73BE5-AF75-4ECD-820B-F997BE42F324}" srcOrd="2" destOrd="0" presId="urn:microsoft.com/office/officeart/2005/8/layout/process3"/>
    <dgm:cxn modelId="{9DA9F2BC-C04B-4489-9124-8B0714346DFD}" type="presParOf" srcId="{1604FBEC-46D9-4263-AA6E-F8E37CD9145C}" destId="{2285862D-8622-44C8-B6FD-35D69AB0A467}" srcOrd="3" destOrd="0" presId="urn:microsoft.com/office/officeart/2005/8/layout/process3"/>
    <dgm:cxn modelId="{E0D80E4D-5B95-4124-8894-70F11EA7522F}" type="presParOf" srcId="{2285862D-8622-44C8-B6FD-35D69AB0A467}" destId="{2E8609E6-8E3A-4C4F-ADE5-E624C4C98777}" srcOrd="0" destOrd="0" presId="urn:microsoft.com/office/officeart/2005/8/layout/process3"/>
    <dgm:cxn modelId="{5594DA10-1441-44F8-A0CB-D16E1C753788}" type="presParOf" srcId="{1604FBEC-46D9-4263-AA6E-F8E37CD9145C}" destId="{287FC593-A77E-4017-ABEF-C0C05DE7BADB}" srcOrd="4" destOrd="0" presId="urn:microsoft.com/office/officeart/2005/8/layout/process3"/>
    <dgm:cxn modelId="{CCE19DEE-9EE5-4CE3-9662-9C6A04764A6C}" type="presParOf" srcId="{287FC593-A77E-4017-ABEF-C0C05DE7BADB}" destId="{D398225E-E7A3-4743-ADF9-B9B92153DD40}" srcOrd="0" destOrd="0" presId="urn:microsoft.com/office/officeart/2005/8/layout/process3"/>
    <dgm:cxn modelId="{49C23CB8-D457-4EB4-A6C8-E2296805AB48}" type="presParOf" srcId="{287FC593-A77E-4017-ABEF-C0C05DE7BADB}" destId="{5BCD203D-99A7-43DE-9B53-A3B434DC5486}" srcOrd="1" destOrd="0" presId="urn:microsoft.com/office/officeart/2005/8/layout/process3"/>
    <dgm:cxn modelId="{028DC0D1-F1CE-4EBE-96C9-584FE594A84D}" type="presParOf" srcId="{287FC593-A77E-4017-ABEF-C0C05DE7BADB}" destId="{4433DC2E-3D87-48B9-9977-BB1890DF950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2DBAF-D347-4DFE-966B-AB64A886FB56}">
      <dsp:nvSpPr>
        <dsp:cNvPr id="0" name=""/>
        <dsp:cNvSpPr/>
      </dsp:nvSpPr>
      <dsp:spPr>
        <a:xfrm>
          <a:off x="4594" y="1101943"/>
          <a:ext cx="2483616" cy="123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Existing Conditions</a:t>
          </a:r>
        </a:p>
      </dsp:txBody>
      <dsp:txXfrm>
        <a:off x="4594" y="1101943"/>
        <a:ext cx="2483616" cy="823413"/>
      </dsp:txXfrm>
    </dsp:sp>
    <dsp:sp modelId="{CE89063C-B4A3-441E-8A26-742BBF69FEBB}">
      <dsp:nvSpPr>
        <dsp:cNvPr id="0" name=""/>
        <dsp:cNvSpPr/>
      </dsp:nvSpPr>
      <dsp:spPr>
        <a:xfrm>
          <a:off x="412229" y="2197708"/>
          <a:ext cx="2685733" cy="211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Planned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Corridor Inventory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Existing Operations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Data Collection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Traffic Analysis</a:t>
          </a:r>
        </a:p>
      </dsp:txBody>
      <dsp:txXfrm>
        <a:off x="474293" y="2259772"/>
        <a:ext cx="2561605" cy="1994886"/>
      </dsp:txXfrm>
    </dsp:sp>
    <dsp:sp modelId="{F3CCFBF6-99B2-4140-B78E-D06E213AA841}">
      <dsp:nvSpPr>
        <dsp:cNvPr id="0" name=""/>
        <dsp:cNvSpPr/>
      </dsp:nvSpPr>
      <dsp:spPr>
        <a:xfrm>
          <a:off x="2533528" y="1094712"/>
          <a:ext cx="1564668" cy="83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Identify Concerns and Priorities</a:t>
          </a:r>
        </a:p>
      </dsp:txBody>
      <dsp:txXfrm>
        <a:off x="2533528" y="1262287"/>
        <a:ext cx="1313306" cy="502724"/>
      </dsp:txXfrm>
    </dsp:sp>
    <dsp:sp modelId="{4778D6E5-061E-496F-8ED8-8BF2CEFF968B}">
      <dsp:nvSpPr>
        <dsp:cNvPr id="0" name=""/>
        <dsp:cNvSpPr/>
      </dsp:nvSpPr>
      <dsp:spPr>
        <a:xfrm>
          <a:off x="4095299" y="1101943"/>
          <a:ext cx="2483616" cy="123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Vision &amp; Alternative Development</a:t>
          </a:r>
        </a:p>
      </dsp:txBody>
      <dsp:txXfrm>
        <a:off x="4095299" y="1101943"/>
        <a:ext cx="2483616" cy="823413"/>
      </dsp:txXfrm>
    </dsp:sp>
    <dsp:sp modelId="{29F73BE5-AF75-4ECD-820B-F997BE42F324}">
      <dsp:nvSpPr>
        <dsp:cNvPr id="0" name=""/>
        <dsp:cNvSpPr/>
      </dsp:nvSpPr>
      <dsp:spPr>
        <a:xfrm>
          <a:off x="4461941" y="2197708"/>
          <a:ext cx="2767717" cy="211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Forecasting Operations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Concept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Concept Screening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Cost Estimating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Benefit Cost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Public Meeting #1</a:t>
          </a:r>
        </a:p>
      </dsp:txBody>
      <dsp:txXfrm>
        <a:off x="4524005" y="2259772"/>
        <a:ext cx="2643589" cy="1994886"/>
      </dsp:txXfrm>
    </dsp:sp>
    <dsp:sp modelId="{2285862D-8622-44C8-B6FD-35D69AB0A467}">
      <dsp:nvSpPr>
        <dsp:cNvPr id="0" name=""/>
        <dsp:cNvSpPr/>
      </dsp:nvSpPr>
      <dsp:spPr>
        <a:xfrm>
          <a:off x="6625388" y="1094712"/>
          <a:ext cx="1604578" cy="83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Refine Vision and Concepts</a:t>
          </a:r>
        </a:p>
      </dsp:txBody>
      <dsp:txXfrm>
        <a:off x="6625388" y="1262287"/>
        <a:ext cx="1353216" cy="502724"/>
      </dsp:txXfrm>
    </dsp:sp>
    <dsp:sp modelId="{5BCD203D-99A7-43DE-9B53-A3B434DC5486}">
      <dsp:nvSpPr>
        <dsp:cNvPr id="0" name=""/>
        <dsp:cNvSpPr/>
      </dsp:nvSpPr>
      <dsp:spPr>
        <a:xfrm>
          <a:off x="8226996" y="1101943"/>
          <a:ext cx="2483616" cy="123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Alternative Recommendation</a:t>
          </a:r>
        </a:p>
      </dsp:txBody>
      <dsp:txXfrm>
        <a:off x="8226996" y="1101943"/>
        <a:ext cx="2483616" cy="823413"/>
      </dsp:txXfrm>
    </dsp:sp>
    <dsp:sp modelId="{4433DC2E-3D87-48B9-9977-BB1890DF9509}">
      <dsp:nvSpPr>
        <dsp:cNvPr id="0" name=""/>
        <dsp:cNvSpPr/>
      </dsp:nvSpPr>
      <dsp:spPr>
        <a:xfrm>
          <a:off x="8735689" y="2197708"/>
          <a:ext cx="2483616" cy="211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Short-Term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Long-Term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Funding 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Policy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Prioritization</a:t>
          </a:r>
        </a:p>
      </dsp:txBody>
      <dsp:txXfrm>
        <a:off x="8797753" y="2259772"/>
        <a:ext cx="2359488" cy="199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3407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>
              <a:defRPr sz="1200"/>
            </a:lvl1pPr>
          </a:lstStyle>
          <a:p>
            <a:fld id="{B11C5680-ADC9-4300-9383-D956AD8FE030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6" rIns="92411" bIns="462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4"/>
          </a:xfrm>
          <a:prstGeom prst="rect">
            <a:avLst/>
          </a:prstGeom>
        </p:spPr>
        <p:txBody>
          <a:bodyPr vert="horz" lIns="92411" tIns="46206" rIns="92411" bIns="4620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3406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>
              <a:defRPr sz="1200"/>
            </a:lvl1pPr>
          </a:lstStyle>
          <a:p>
            <a:fld id="{0E98FEEB-C1D4-4C55-A006-6DD2F97F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8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3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survey overview and its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0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survey overview and its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survey overview and its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2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survey overview and its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survey overview and its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3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survey overview and its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03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type in questions about the presentation or study in the chat box and they will addressed at the end of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18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3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5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7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4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25A7-4445-4C19-8F2E-585ABE765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DCD19-A544-4D1D-A428-2376F4616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D53D-C8AE-48E8-B1BC-F5CC723B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BAD8-A338-407F-ADCE-8A444DB0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CC06-FFBF-40B7-B9AC-97274C8D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4EFDC-1CDC-4792-A8E0-938C56F4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63933" y="-2651234"/>
            <a:ext cx="6858000" cy="12160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84FBD-FAAA-4C31-A4EB-C8DE6D875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9022" y="790370"/>
            <a:ext cx="4273955" cy="27529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AE6FE6-C9B8-4431-A7AA-A7FC09B29070}"/>
              </a:ext>
            </a:extLst>
          </p:cNvPr>
          <p:cNvCxnSpPr/>
          <p:nvPr userDrawn="1"/>
        </p:nvCxnSpPr>
        <p:spPr>
          <a:xfrm>
            <a:off x="304800" y="215900"/>
            <a:ext cx="0" cy="65024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21FB1-C85E-47C1-96EE-017CAA33430F}"/>
              </a:ext>
            </a:extLst>
          </p:cNvPr>
          <p:cNvCxnSpPr/>
          <p:nvPr userDrawn="1"/>
        </p:nvCxnSpPr>
        <p:spPr>
          <a:xfrm>
            <a:off x="11938000" y="177800"/>
            <a:ext cx="0" cy="65024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6579F4-42D8-40E5-86A6-2161A6695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799" y="6667500"/>
            <a:ext cx="11633201" cy="381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400A5-9BEA-47B4-8584-3BF86B8896AF}"/>
              </a:ext>
            </a:extLst>
          </p:cNvPr>
          <p:cNvCxnSpPr>
            <a:cxnSpLocks/>
          </p:cNvCxnSpPr>
          <p:nvPr userDrawn="1"/>
        </p:nvCxnSpPr>
        <p:spPr>
          <a:xfrm flipH="1">
            <a:off x="292099" y="190500"/>
            <a:ext cx="11633201" cy="381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DB80-3818-4752-93C1-D87C7403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86704-DDA0-43E0-8721-95BE21161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201B7-C29D-4844-BE1E-B52B3261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73C8-B980-4F65-A567-4E6A997F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E08A-CC70-48DC-B9EE-47EA9A25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DF0E6-EE05-40BB-975F-760300E5F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61533"/>
            <a:ext cx="2628900" cy="50154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23B99-FC99-4D8A-84A0-7A22725C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61535"/>
            <a:ext cx="7772400" cy="501542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2557-4866-46EC-9A0D-21B9B035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F8F9-97D6-4A7F-95C0-22EF84FA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30F7F-608D-4130-AB91-D9EB8741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C53-ECE8-4F82-BC6F-4314FFD7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35C6-866A-4375-9391-8F801356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E6B0-865E-45D3-B778-CD6B49AE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DB03-4089-4234-9BAB-0760027C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DBF8-813B-4307-885A-16C0D549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FBAE-AFC0-490B-84E5-99244566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D91DD-4D78-4B52-8A28-E6218152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CD4C-DFCC-4E14-8F6A-FCD4CA58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328A0-0BD9-4969-9E3F-A7EFAF8A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735E-2E37-4AE6-8228-529E226C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2873-C9D6-426A-9C9D-C9D2820F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B827-2D36-4DC4-B9A4-049E93AB5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0094"/>
            <a:ext cx="5181600" cy="3556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0B14E-A336-48BA-823E-FA5FEB92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20093"/>
            <a:ext cx="5257800" cy="355686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6227B-9BB5-4570-8D04-6443D38B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04482-E721-4D53-BD3E-B6E75B73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A6DB0-4A6D-4D60-B20C-51835006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305C-67DE-4CAB-9E75-5DA99088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1045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C710-6EAB-4228-ADAB-3F73F394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55" y="24882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7AE45-5C6C-4FCD-A473-8712E26F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" y="3428999"/>
            <a:ext cx="5205413" cy="2760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46A10-1100-40D7-BEAB-66169ED0E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8824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38276-DF89-4B89-BE55-277A0FFB7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17825-E464-490C-8BC5-44E9B3EA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8DE4C-9107-4EAB-9B49-62F1BAA6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CE957-C245-43CC-861C-3632E972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F02E-F71D-4F39-9C06-4D436A0C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E5CD1-B01D-4CC2-A43E-A084D8BC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2D35E-2F84-4ABA-AA8D-5A51F654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66D2A-26DD-48CE-8155-9670019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8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CE7F9-CFF8-4D3C-B22F-BCD1E394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A07EB-0273-4B91-9B88-FF788731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0BEDE-FC6B-4429-83D3-88B244C9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89EA-DE88-4E10-8923-6BD29E32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62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64E4-5B81-4C60-B54E-473BB4F6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38" y="1116227"/>
            <a:ext cx="6165550" cy="47448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9E27D-511D-4FAD-8766-66845D4C8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33816"/>
            <a:ext cx="3932237" cy="3035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7013F-20C1-426E-9C37-612D19C7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71C72-5B99-44B8-9C57-AE92DBAC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CB8E0-CBF2-4D61-AD24-637FF23E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0B4E-12EC-4A0F-900B-76FACAEF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7" y="11169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DB7CD-333C-45D6-AB7E-F9F1C2CE6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116955"/>
            <a:ext cx="6173788" cy="47440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51ADA-74DF-49B3-A0DF-DA6C21F4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7958"/>
            <a:ext cx="3939616" cy="29610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5AAF-369E-4028-B5E3-B5A34B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D862-61A8-4AEC-8603-26D4ADA3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A0E9-3F8F-47AA-83F5-8E2F9274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CBAAB-FBAA-4A96-99EA-22D941A5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CCADB-4085-4FCA-AEFD-93658149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8851"/>
            <a:ext cx="10515600" cy="362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2437-EF64-4A74-9FFD-701008495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9E35-D25D-477C-9077-56AAD6ECE991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7D5FA-EDB7-4B5D-BEE5-F1A97FCC4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225E6-EB3B-452A-B517-EED9B22EB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21D03-1F80-4487-B506-37D176445B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34376"/>
            <a:ext cx="12192000" cy="1041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F6B77-CCC0-45E0-AFFE-DB92A1B678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42521"/>
            <a:ext cx="207282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nv.gov/us50dayt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DOTus50dayton@c-agroup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ot.nv.gov/us50dayton" TargetMode="External"/><Relationship Id="rId4" Type="http://schemas.openxmlformats.org/officeDocument/2006/relationships/hyperlink" Target="mailto:info@dot.nv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ot.nv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F922-61BB-4B52-A65A-F4550093B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3913889"/>
            <a:ext cx="9509760" cy="15401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Public Information Meeting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US 50 Dayton Operational Study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D1CB6-8402-4309-BE1C-A51E7E200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5120639"/>
            <a:ext cx="9144000" cy="150424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May 11, 2021</a:t>
            </a:r>
          </a:p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5:30 pm – 7:00 pm</a:t>
            </a:r>
          </a:p>
        </p:txBody>
      </p:sp>
    </p:spTree>
    <p:extLst>
      <p:ext uri="{BB962C8B-B14F-4D97-AF65-F5344CB8AC3E}">
        <p14:creationId xmlns:p14="http://schemas.microsoft.com/office/powerpoint/2010/main" val="367269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Conditions</a:t>
            </a:r>
            <a:b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Crash Data – Top Crash Locations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CC95D1B-5A36-4F44-8EE7-80D154323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00188"/>
              </p:ext>
            </p:extLst>
          </p:nvPr>
        </p:nvGraphicFramePr>
        <p:xfrm>
          <a:off x="2577547" y="1743397"/>
          <a:ext cx="703690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922">
                  <a:extLst>
                    <a:ext uri="{9D8B030D-6E8A-4147-A177-3AD203B41FA5}">
                      <a16:colId xmlns:a16="http://schemas.microsoft.com/office/drawing/2014/main" val="2919546631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3840426329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521401015"/>
                    </a:ext>
                  </a:extLst>
                </a:gridCol>
                <a:gridCol w="1103245">
                  <a:extLst>
                    <a:ext uri="{9D8B030D-6E8A-4147-A177-3AD203B41FA5}">
                      <a16:colId xmlns:a16="http://schemas.microsoft.com/office/drawing/2014/main" val="2547447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Injuries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Fatalities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04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Fortune Drive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0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Riverboat Road/</a:t>
                      </a:r>
                      <a:r>
                        <a:rPr lang="en-US" dirty="0" err="1"/>
                        <a:t>Cardelli</a:t>
                      </a:r>
                      <a:r>
                        <a:rPr lang="en-US" dirty="0"/>
                        <a:t> Road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21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Retail Road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10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Six Mile Canyon Road/Fort Churchill Road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6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Occidental Road (East)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438380"/>
                  </a:ext>
                </a:extLst>
              </a:tr>
              <a:tr h="365438">
                <a:tc>
                  <a:txBody>
                    <a:bodyPr/>
                    <a:lstStyle/>
                    <a:p>
                      <a:r>
                        <a:rPr lang="en-US" dirty="0"/>
                        <a:t>Occidental Road (West)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07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Ambrose Lane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50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77D65E-0989-4DE1-97A3-9F72509C4501}"/>
              </a:ext>
            </a:extLst>
          </p:cNvPr>
          <p:cNvSpPr txBox="1"/>
          <p:nvPr/>
        </p:nvSpPr>
        <p:spPr>
          <a:xfrm>
            <a:off x="2577547" y="4939748"/>
            <a:ext cx="70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Crashes based on crash data from 7/1/13 to 7/1/18</a:t>
            </a:r>
          </a:p>
        </p:txBody>
      </p:sp>
    </p:spTree>
    <p:extLst>
      <p:ext uri="{BB962C8B-B14F-4D97-AF65-F5344CB8AC3E}">
        <p14:creationId xmlns:p14="http://schemas.microsoft.com/office/powerpoint/2010/main" val="236122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Conditions</a:t>
            </a:r>
            <a:b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 and Congestion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AB666E-CC99-4F41-A293-4AD9F6AFC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66493"/>
              </p:ext>
            </p:extLst>
          </p:nvPr>
        </p:nvGraphicFramePr>
        <p:xfrm>
          <a:off x="1723197" y="1170046"/>
          <a:ext cx="8745607" cy="528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8315">
                  <a:extLst>
                    <a:ext uri="{9D8B030D-6E8A-4147-A177-3AD203B41FA5}">
                      <a16:colId xmlns:a16="http://schemas.microsoft.com/office/drawing/2014/main" val="3934026059"/>
                    </a:ext>
                  </a:extLst>
                </a:gridCol>
                <a:gridCol w="962877">
                  <a:extLst>
                    <a:ext uri="{9D8B030D-6E8A-4147-A177-3AD203B41FA5}">
                      <a16:colId xmlns:a16="http://schemas.microsoft.com/office/drawing/2014/main" val="3913631558"/>
                    </a:ext>
                  </a:extLst>
                </a:gridCol>
                <a:gridCol w="1020117">
                  <a:extLst>
                    <a:ext uri="{9D8B030D-6E8A-4147-A177-3AD203B41FA5}">
                      <a16:colId xmlns:a16="http://schemas.microsoft.com/office/drawing/2014/main" val="3248483214"/>
                    </a:ext>
                  </a:extLst>
                </a:gridCol>
                <a:gridCol w="1080538">
                  <a:extLst>
                    <a:ext uri="{9D8B030D-6E8A-4147-A177-3AD203B41FA5}">
                      <a16:colId xmlns:a16="http://schemas.microsoft.com/office/drawing/2014/main" val="367091624"/>
                    </a:ext>
                  </a:extLst>
                </a:gridCol>
                <a:gridCol w="1093760">
                  <a:extLst>
                    <a:ext uri="{9D8B030D-6E8A-4147-A177-3AD203B41FA5}">
                      <a16:colId xmlns:a16="http://schemas.microsoft.com/office/drawing/2014/main" val="162723886"/>
                    </a:ext>
                  </a:extLst>
                </a:gridCol>
              </a:tblGrid>
              <a:tr h="2926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Intersection /Scenario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 Existing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2040 No-Action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31840"/>
                  </a:ext>
                </a:extLst>
              </a:tr>
              <a:tr h="292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025594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 50 and Pine Cone Road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26.8 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25.4 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934043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Retail/River Road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15.3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13.2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391850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 50 and Fortune Drive*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13.8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151.8 (F)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66.3 (E)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046438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Enterprise Way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25.9 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235949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Occidental Drive West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13.6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11.4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844694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River Boat Road/Cardelli Road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25.7 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67.5 (F)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10203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Occidental Drive East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25.9 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48.9 (E)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5786"/>
                  </a:ext>
                </a:extLst>
              </a:tr>
              <a:tr h="598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Six Mile Canyon Road/Fort Churchill Road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16.1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25.5 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75560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Lafond Avenue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10.5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8903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Mark Twain Avenue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11.1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9.9 (A)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19828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Rainbow Drive West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12.8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17.2 (C)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350656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S Pinenut Drive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12.1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15.1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255018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Rainbow Drive East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11.7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18.1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688074"/>
                  </a:ext>
                </a:extLst>
              </a:tr>
              <a:tr h="29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50 and Bryce/Chaves Road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 (B)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17.2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73124"/>
                  </a:ext>
                </a:extLst>
              </a:tr>
              <a:tr h="29260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 Signalized Intersection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8286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C59A92-6FED-4E9C-85A5-54546451671D}"/>
              </a:ext>
            </a:extLst>
          </p:cNvPr>
          <p:cNvSpPr txBox="1"/>
          <p:nvPr/>
        </p:nvSpPr>
        <p:spPr>
          <a:xfrm>
            <a:off x="1243219" y="6450499"/>
            <a:ext cx="970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Delay shown in seconds – </a:t>
            </a:r>
            <a:r>
              <a:rPr lang="en-US" sz="1600" b="1" i="1" dirty="0"/>
              <a:t>time delays not shown have a movement delay in excess of 5 minutes (300 seconds)</a:t>
            </a:r>
          </a:p>
        </p:txBody>
      </p:sp>
    </p:spTree>
    <p:extLst>
      <p:ext uri="{BB962C8B-B14F-4D97-AF65-F5344CB8AC3E}">
        <p14:creationId xmlns:p14="http://schemas.microsoft.com/office/powerpoint/2010/main" val="56002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Vision &amp; Alternative Concepts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2AAF-20B0-425C-87FB-F69F7E9F5F57}"/>
              </a:ext>
            </a:extLst>
          </p:cNvPr>
          <p:cNvSpPr txBox="1">
            <a:spLocks/>
          </p:cNvSpPr>
          <p:nvPr/>
        </p:nvSpPr>
        <p:spPr>
          <a:xfrm>
            <a:off x="30555" y="1095374"/>
            <a:ext cx="5900634" cy="57626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Three concepts with varying levels of access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Arterial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Signalized access and high-T intersections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Similar access to existing access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Six lane facility (three each direction)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11 signals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Posted speed 45 mph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Parkway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+mj-lt"/>
              </a:rPr>
              <a:t>Utilize less use of traffic signals and more use of high-t intersections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Minor reduction in access points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Reduced number of lanes east of Six Mile Canyon Road (six lanes reduced to four)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6 signals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Posted speed 45-60 mph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Controlled Access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Use of grade-separated crossing and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	right-in/right-out type movements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Maximize use of frontage roads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Minimize access points to US 50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Six lanes west of Fortune Drive then reduced to four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2 signals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+mj-lt"/>
              </a:rPr>
              <a:t>Posted speed 45-65 mph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98D7556B-829B-47A9-A6F3-4810ACD7E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41377" r="2620" b="8723"/>
          <a:stretch/>
        </p:blipFill>
        <p:spPr>
          <a:xfrm>
            <a:off x="6224269" y="2067340"/>
            <a:ext cx="5967731" cy="117281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D24AB77-C7B1-42FA-B9F4-DACC84C13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47564" r="7938" b="10491"/>
          <a:stretch/>
        </p:blipFill>
        <p:spPr>
          <a:xfrm>
            <a:off x="6224269" y="3617844"/>
            <a:ext cx="5900634" cy="1063486"/>
          </a:xfrm>
          <a:prstGeom prst="rect">
            <a:avLst/>
          </a:prstGeom>
        </p:spPr>
      </p:pic>
      <p:pic>
        <p:nvPicPr>
          <p:cNvPr id="9" name="Picture 8" descr="A picture containing text, dune, nature&#10;&#10;Description automatically generated">
            <a:extLst>
              <a:ext uri="{FF2B5EF4-FFF2-40B4-BE49-F238E27FC236}">
                <a16:creationId xmlns:a16="http://schemas.microsoft.com/office/drawing/2014/main" id="{C7A0BF21-66DF-4C63-B3FA-347035DAA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3" b="8292"/>
          <a:stretch/>
        </p:blipFill>
        <p:spPr>
          <a:xfrm>
            <a:off x="6115536" y="5198165"/>
            <a:ext cx="6076464" cy="9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Vision &amp; Alternative Concepts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2AAF-20B0-425C-87FB-F69F7E9F5F57}"/>
              </a:ext>
            </a:extLst>
          </p:cNvPr>
          <p:cNvSpPr txBox="1">
            <a:spLocks/>
          </p:cNvSpPr>
          <p:nvPr/>
        </p:nvSpPr>
        <p:spPr>
          <a:xfrm>
            <a:off x="154380" y="1145731"/>
            <a:ext cx="6873438" cy="555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i="1" dirty="0">
                <a:latin typeface="+mj-lt"/>
              </a:rPr>
              <a:t>Overall Alternatives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i="1" dirty="0">
                <a:latin typeface="+mj-lt"/>
              </a:rPr>
              <a:t>Intersections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33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Vision &amp; Alternative Concepts</a:t>
            </a:r>
            <a:b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2040 Traffic Operations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2AAF-20B0-425C-87FB-F69F7E9F5F57}"/>
              </a:ext>
            </a:extLst>
          </p:cNvPr>
          <p:cNvSpPr txBox="1">
            <a:spLocks/>
          </p:cNvSpPr>
          <p:nvPr/>
        </p:nvSpPr>
        <p:spPr>
          <a:xfrm>
            <a:off x="154380" y="1145731"/>
            <a:ext cx="6873438" cy="555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D730FD-46D8-47B0-AB90-CB127E8D1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0112"/>
              </p:ext>
            </p:extLst>
          </p:nvPr>
        </p:nvGraphicFramePr>
        <p:xfrm>
          <a:off x="2133600" y="1066800"/>
          <a:ext cx="7924800" cy="563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0298">
                  <a:extLst>
                    <a:ext uri="{9D8B030D-6E8A-4147-A177-3AD203B41FA5}">
                      <a16:colId xmlns:a16="http://schemas.microsoft.com/office/drawing/2014/main" val="2826203475"/>
                    </a:ext>
                  </a:extLst>
                </a:gridCol>
                <a:gridCol w="943930">
                  <a:extLst>
                    <a:ext uri="{9D8B030D-6E8A-4147-A177-3AD203B41FA5}">
                      <a16:colId xmlns:a16="http://schemas.microsoft.com/office/drawing/2014/main" val="4021489737"/>
                    </a:ext>
                  </a:extLst>
                </a:gridCol>
                <a:gridCol w="943930">
                  <a:extLst>
                    <a:ext uri="{9D8B030D-6E8A-4147-A177-3AD203B41FA5}">
                      <a16:colId xmlns:a16="http://schemas.microsoft.com/office/drawing/2014/main" val="1958930019"/>
                    </a:ext>
                  </a:extLst>
                </a:gridCol>
                <a:gridCol w="887464">
                  <a:extLst>
                    <a:ext uri="{9D8B030D-6E8A-4147-A177-3AD203B41FA5}">
                      <a16:colId xmlns:a16="http://schemas.microsoft.com/office/drawing/2014/main" val="1872235662"/>
                    </a:ext>
                  </a:extLst>
                </a:gridCol>
                <a:gridCol w="888305">
                  <a:extLst>
                    <a:ext uri="{9D8B030D-6E8A-4147-A177-3AD203B41FA5}">
                      <a16:colId xmlns:a16="http://schemas.microsoft.com/office/drawing/2014/main" val="3396471441"/>
                    </a:ext>
                  </a:extLst>
                </a:gridCol>
                <a:gridCol w="888305">
                  <a:extLst>
                    <a:ext uri="{9D8B030D-6E8A-4147-A177-3AD203B41FA5}">
                      <a16:colId xmlns:a16="http://schemas.microsoft.com/office/drawing/2014/main" val="1306655511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053413966"/>
                    </a:ext>
                  </a:extLst>
                </a:gridCol>
              </a:tblGrid>
              <a:tr h="2131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Intersection/Scenario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Arterial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Parkway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Controlled Access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15776"/>
                  </a:ext>
                </a:extLst>
              </a:tr>
              <a:tr h="263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970463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 50 and Pine Cone Road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 (B)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217.3 (F)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27.9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217.3 (F)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28.7 (D)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74983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 50 and Retail/River Road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22.7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21.4 (C 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36.9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36.4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36.4 (D)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882673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 50 and Fortune Drive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40.3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30.1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41.4(D)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30.1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39.3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30.1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76918"/>
                  </a:ext>
                </a:extLst>
              </a:tr>
              <a:tr h="2638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Seagale Rd/Transitions Pkwy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22.6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24.4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29.0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26.3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16.9 (B)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41442"/>
                  </a:ext>
                </a:extLst>
              </a:tr>
              <a:tr h="263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17.7 (B)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9.0 (A)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106176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Enterprise Way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39.5 (E)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21.3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39.5 (E)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21.3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_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41223"/>
                  </a:ext>
                </a:extLst>
              </a:tr>
              <a:tr h="404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Occidental Drive West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11.0 (B)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9.4 (A)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10.7 (B)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9.3 (A)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48900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River Boat Road/Cardelli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26.4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27.5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22.9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16722"/>
                  </a:ext>
                </a:extLst>
              </a:tr>
              <a:tr h="404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Occidental Drive East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20.7 (C 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8.7 (A)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34.5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31.1 (D)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88031"/>
                  </a:ext>
                </a:extLst>
              </a:tr>
              <a:tr h="2638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Six Mile Canyon Road/Fort Churchill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9.0 (A)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25.8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35.4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33.3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26.7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34.4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35078"/>
                  </a:ext>
                </a:extLst>
              </a:tr>
              <a:tr h="263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37.4 (D)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36.3 (D)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77123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Lafond Avenue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12.1 (B)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7.6 (A)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20.6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16.6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_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55545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Mark Twain Avenue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18.1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18.2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15.8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589997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Rainbow Drive West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22.2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18.5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19.1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16.1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32458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S Pinenut Drive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19.2 (B)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20.1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(F)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(F)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832431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Rainbow Drive East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(F)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(F)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19.0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16.5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7334"/>
                  </a:ext>
                </a:extLst>
              </a:tr>
              <a:tr h="2638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 50 and Bryce/Chaves Road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29.2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27.1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33.7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29.4 (C)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35.6 (D)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25.0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58378"/>
                  </a:ext>
                </a:extLst>
              </a:tr>
              <a:tr h="213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39.0 (D)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31.2 (C)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61" marR="50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716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8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Vision &amp; Alternative Concepts</a:t>
            </a:r>
            <a:b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Operations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2AAF-20B0-425C-87FB-F69F7E9F5F57}"/>
              </a:ext>
            </a:extLst>
          </p:cNvPr>
          <p:cNvSpPr txBox="1">
            <a:spLocks/>
          </p:cNvSpPr>
          <p:nvPr/>
        </p:nvSpPr>
        <p:spPr>
          <a:xfrm>
            <a:off x="154380" y="1145731"/>
            <a:ext cx="6873438" cy="555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D28E05-BD7D-4B3C-BA5A-DD779A722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32043"/>
              </p:ext>
            </p:extLst>
          </p:nvPr>
        </p:nvGraphicFramePr>
        <p:xfrm>
          <a:off x="3025776" y="1535304"/>
          <a:ext cx="6140449" cy="1607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1904">
                  <a:extLst>
                    <a:ext uri="{9D8B030D-6E8A-4147-A177-3AD203B41FA5}">
                      <a16:colId xmlns:a16="http://schemas.microsoft.com/office/drawing/2014/main" val="2996141598"/>
                    </a:ext>
                  </a:extLst>
                </a:gridCol>
                <a:gridCol w="893794">
                  <a:extLst>
                    <a:ext uri="{9D8B030D-6E8A-4147-A177-3AD203B41FA5}">
                      <a16:colId xmlns:a16="http://schemas.microsoft.com/office/drawing/2014/main" val="1370353005"/>
                    </a:ext>
                  </a:extLst>
                </a:gridCol>
                <a:gridCol w="851715">
                  <a:extLst>
                    <a:ext uri="{9D8B030D-6E8A-4147-A177-3AD203B41FA5}">
                      <a16:colId xmlns:a16="http://schemas.microsoft.com/office/drawing/2014/main" val="4267821855"/>
                    </a:ext>
                  </a:extLst>
                </a:gridCol>
                <a:gridCol w="806518">
                  <a:extLst>
                    <a:ext uri="{9D8B030D-6E8A-4147-A177-3AD203B41FA5}">
                      <a16:colId xmlns:a16="http://schemas.microsoft.com/office/drawing/2014/main" val="3663534844"/>
                    </a:ext>
                  </a:extLst>
                </a:gridCol>
                <a:gridCol w="806518">
                  <a:extLst>
                    <a:ext uri="{9D8B030D-6E8A-4147-A177-3AD203B41FA5}">
                      <a16:colId xmlns:a16="http://schemas.microsoft.com/office/drawing/2014/main" val="1671496059"/>
                    </a:ext>
                  </a:extLst>
                </a:gridCol>
              </a:tblGrid>
              <a:tr h="3773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Measure of effectiveness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2020 Existing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2040 No-Action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39076"/>
                  </a:ext>
                </a:extLst>
              </a:tr>
              <a:tr h="307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889863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Distance Traveled-VMT (miles)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7,613 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9,293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22,239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27,390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62630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Travel Time-VHT (Hours)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255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6,280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7,605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130945"/>
                  </a:ext>
                </a:extLst>
              </a:tr>
              <a:tr h="307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Network Delay (Hours)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5,863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7,091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5534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DD5A34-E3D6-430F-B7E9-27E17C827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28481"/>
              </p:ext>
            </p:extLst>
          </p:nvPr>
        </p:nvGraphicFramePr>
        <p:xfrm>
          <a:off x="2659281" y="3785234"/>
          <a:ext cx="6873439" cy="2082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076">
                  <a:extLst>
                    <a:ext uri="{9D8B030D-6E8A-4147-A177-3AD203B41FA5}">
                      <a16:colId xmlns:a16="http://schemas.microsoft.com/office/drawing/2014/main" val="3901396349"/>
                    </a:ext>
                  </a:extLst>
                </a:gridCol>
                <a:gridCol w="739222">
                  <a:extLst>
                    <a:ext uri="{9D8B030D-6E8A-4147-A177-3AD203B41FA5}">
                      <a16:colId xmlns:a16="http://schemas.microsoft.com/office/drawing/2014/main" val="3471653649"/>
                    </a:ext>
                  </a:extLst>
                </a:gridCol>
                <a:gridCol w="673160">
                  <a:extLst>
                    <a:ext uri="{9D8B030D-6E8A-4147-A177-3AD203B41FA5}">
                      <a16:colId xmlns:a16="http://schemas.microsoft.com/office/drawing/2014/main" val="277751583"/>
                    </a:ext>
                  </a:extLst>
                </a:gridCol>
                <a:gridCol w="686194">
                  <a:extLst>
                    <a:ext uri="{9D8B030D-6E8A-4147-A177-3AD203B41FA5}">
                      <a16:colId xmlns:a16="http://schemas.microsoft.com/office/drawing/2014/main" val="2540326574"/>
                    </a:ext>
                  </a:extLst>
                </a:gridCol>
                <a:gridCol w="750596">
                  <a:extLst>
                    <a:ext uri="{9D8B030D-6E8A-4147-A177-3AD203B41FA5}">
                      <a16:colId xmlns:a16="http://schemas.microsoft.com/office/drawing/2014/main" val="187382202"/>
                    </a:ext>
                  </a:extLst>
                </a:gridCol>
                <a:gridCol w="750596">
                  <a:extLst>
                    <a:ext uri="{9D8B030D-6E8A-4147-A177-3AD203B41FA5}">
                      <a16:colId xmlns:a16="http://schemas.microsoft.com/office/drawing/2014/main" val="1114561137"/>
                    </a:ext>
                  </a:extLst>
                </a:gridCol>
                <a:gridCol w="704595">
                  <a:extLst>
                    <a:ext uri="{9D8B030D-6E8A-4147-A177-3AD203B41FA5}">
                      <a16:colId xmlns:a16="http://schemas.microsoft.com/office/drawing/2014/main" val="1696236066"/>
                    </a:ext>
                  </a:extLst>
                </a:gridCol>
              </a:tblGrid>
              <a:tr h="4208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Measure of effectiveness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Arterial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Parkway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Controlled Access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0055"/>
                  </a:ext>
                </a:extLst>
              </a:tr>
              <a:tr h="343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101639"/>
                  </a:ext>
                </a:extLst>
              </a:tr>
              <a:tr h="63191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Distance Traveled-VMT (miles)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22,241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27,495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22,155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27,421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22,980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29,079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921090"/>
                  </a:ext>
                </a:extLst>
              </a:tr>
              <a:tr h="343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Travel Time-VHT (Hours)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76761"/>
                  </a:ext>
                </a:extLst>
              </a:tr>
              <a:tr h="343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Network Delay (Hours)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140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156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E66914"/>
                          </a:solidFill>
                          <a:effectLst/>
                        </a:rPr>
                        <a:t>252</a:t>
                      </a:r>
                      <a:endParaRPr lang="en-US" sz="1400" b="1" dirty="0">
                        <a:solidFill>
                          <a:srgbClr val="E669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E66914"/>
                          </a:solidFill>
                          <a:effectLst/>
                        </a:rPr>
                        <a:t>304</a:t>
                      </a:r>
                      <a:endParaRPr lang="en-US" sz="1400" b="1" dirty="0">
                        <a:solidFill>
                          <a:srgbClr val="E669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119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131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39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9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 Vision &amp; Alternative Concepts</a:t>
            </a:r>
            <a:b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 Crashes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2AAF-20B0-425C-87FB-F69F7E9F5F57}"/>
              </a:ext>
            </a:extLst>
          </p:cNvPr>
          <p:cNvSpPr txBox="1">
            <a:spLocks/>
          </p:cNvSpPr>
          <p:nvPr/>
        </p:nvSpPr>
        <p:spPr>
          <a:xfrm>
            <a:off x="154380" y="1145731"/>
            <a:ext cx="6873438" cy="555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5C07D19-4A80-45F1-8359-8D410812B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57299"/>
              </p:ext>
            </p:extLst>
          </p:nvPr>
        </p:nvGraphicFramePr>
        <p:xfrm>
          <a:off x="2031999" y="2681816"/>
          <a:ext cx="83978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575">
                  <a:extLst>
                    <a:ext uri="{9D8B030D-6E8A-4147-A177-3AD203B41FA5}">
                      <a16:colId xmlns:a16="http://schemas.microsoft.com/office/drawing/2014/main" val="3882741898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620753069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1763863315"/>
                    </a:ext>
                  </a:extLst>
                </a:gridCol>
                <a:gridCol w="1435101">
                  <a:extLst>
                    <a:ext uri="{9D8B030D-6E8A-4147-A177-3AD203B41FA5}">
                      <a16:colId xmlns:a16="http://schemas.microsoft.com/office/drawing/2014/main" val="916737069"/>
                    </a:ext>
                  </a:extLst>
                </a:gridCol>
                <a:gridCol w="1924049">
                  <a:extLst>
                    <a:ext uri="{9D8B030D-6E8A-4147-A177-3AD203B41FA5}">
                      <a16:colId xmlns:a16="http://schemas.microsoft.com/office/drawing/2014/main" val="276113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No-Action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Parkway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Controlled Access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26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92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355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595E06-41AD-436A-9A4C-8739A67BE7D6}"/>
              </a:ext>
            </a:extLst>
          </p:cNvPr>
          <p:cNvSpPr txBox="1"/>
          <p:nvPr/>
        </p:nvSpPr>
        <p:spPr>
          <a:xfrm>
            <a:off x="2031999" y="3794336"/>
            <a:ext cx="839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Numbers represent yearly predicted crashes per Interactive Highway Safety Design Model.</a:t>
            </a:r>
          </a:p>
        </p:txBody>
      </p:sp>
    </p:spTree>
    <p:extLst>
      <p:ext uri="{BB962C8B-B14F-4D97-AF65-F5344CB8AC3E}">
        <p14:creationId xmlns:p14="http://schemas.microsoft.com/office/powerpoint/2010/main" val="260612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Info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2AAF-20B0-425C-87FB-F69F7E9F5F57}"/>
              </a:ext>
            </a:extLst>
          </p:cNvPr>
          <p:cNvSpPr txBox="1">
            <a:spLocks/>
          </p:cNvSpPr>
          <p:nvPr/>
        </p:nvSpPr>
        <p:spPr>
          <a:xfrm>
            <a:off x="154380" y="1145731"/>
            <a:ext cx="7227495" cy="55519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Your input matters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Need feedback on your concerns and corridor priorities for the future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Why the survey?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Identify recommended alternative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Strike a balance between agencies and public feedback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NDOT still must address baseline needs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Official survey will appear at the end of the meeting. If it does not appear, you are calling in, or have any other issues please go to the website at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www.dot.nv.gov/us50dayton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and a link will be there.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1026" name="Picture 2" descr="image002">
            <a:extLst>
              <a:ext uri="{FF2B5EF4-FFF2-40B4-BE49-F238E27FC236}">
                <a16:creationId xmlns:a16="http://schemas.microsoft.com/office/drawing/2014/main" id="{87AAA668-7D7D-4CE0-B417-B596232CE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27180" r="24404" b="16238"/>
          <a:stretch/>
        </p:blipFill>
        <p:spPr bwMode="auto">
          <a:xfrm>
            <a:off x="7399148" y="2171700"/>
            <a:ext cx="4638472" cy="319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4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484"/>
            <a:ext cx="12191999" cy="1279216"/>
          </a:xfrm>
        </p:spPr>
        <p:txBody>
          <a:bodyPr>
            <a:noAutofit/>
          </a:bodyPr>
          <a:lstStyle/>
          <a:p>
            <a:pPr algn="ctr"/>
            <a: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Have a Question?</a:t>
            </a:r>
            <a:endParaRPr lang="en-US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BEE4B-F1D2-48D2-B00A-82B666051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79" y="1145731"/>
            <a:ext cx="11946577" cy="163556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+mj-lt"/>
              </a:rPr>
              <a:t>If you have a question about the presentation or study, we’d appreciate hearing from you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+mj-lt"/>
              </a:rPr>
              <a:t>Please use the Q&amp;A feature</a:t>
            </a:r>
            <a:endParaRPr lang="en-US" sz="2400" b="1" i="1" dirty="0">
              <a:latin typeface="+mj-lt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C1C35EC-352E-4373-AC69-B5C6FF0B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" y="3276599"/>
            <a:ext cx="3561232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7D8BE5-B815-44A6-863F-F27437D4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276600"/>
            <a:ext cx="3812344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8728F09-2B7E-4398-89E2-BFFE236C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68" y="2540536"/>
            <a:ext cx="3851711" cy="386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16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484"/>
            <a:ext cx="12191999" cy="1279216"/>
          </a:xfrm>
        </p:spPr>
        <p:txBody>
          <a:bodyPr>
            <a:noAutofit/>
          </a:bodyPr>
          <a:lstStyle/>
          <a:p>
            <a:pPr algn="ctr"/>
            <a: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Information Meeting</a:t>
            </a:r>
            <a:b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BEE4B-F1D2-48D2-B00A-82B666051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79" y="1145731"/>
            <a:ext cx="11946577" cy="5551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Link to meeting materials, concerns, and survey to be at www.dot.nv.gov/us50dayton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b="1" dirty="0"/>
              <a:t>Public comment and survey responses accepted until 11:59 pm June 1</a:t>
            </a:r>
            <a:r>
              <a:rPr lang="en-US" b="1" baseline="30000" dirty="0"/>
              <a:t>st</a:t>
            </a:r>
            <a:r>
              <a:rPr lang="en-US" b="1" dirty="0"/>
              <a:t>, 2021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>
                <a:latin typeface="+mj-lt"/>
              </a:rPr>
              <a:t>Final Report July 2021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Contact Information for the US 50 Operational Study and tonight’s presentation: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+mj-lt"/>
              </a:rPr>
              <a:t>NDOT Public Information 775-888-7000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Email: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NDOTus50dayton@c-agroup.com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or </a:t>
            </a:r>
            <a:r>
              <a:rPr lang="en-US" dirty="0">
                <a:latin typeface="+mj-lt"/>
                <a:hlinkClick r:id="rId4"/>
              </a:rPr>
              <a:t>info@dot.nv.gov</a:t>
            </a:r>
            <a:r>
              <a:rPr lang="en-US" dirty="0">
                <a:latin typeface="+mj-lt"/>
              </a:rPr>
              <a:t> (enter </a:t>
            </a:r>
            <a:r>
              <a:rPr lang="en-US" b="1" i="1" dirty="0">
                <a:latin typeface="+mj-lt"/>
              </a:rPr>
              <a:t>US 50 Operational Study </a:t>
            </a:r>
            <a:r>
              <a:rPr lang="en-US" dirty="0">
                <a:latin typeface="+mj-lt"/>
              </a:rPr>
              <a:t>in the subject line)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Website –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hlinkClick r:id="rId5"/>
              </a:rPr>
              <a:t>www.dot.nv.gov/us50dayton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solidFill>
                  <a:prstClr val="black"/>
                </a:solidFill>
                <a:latin typeface="+mj-lt"/>
              </a:rPr>
              <a:t>Horse Fencing – </a:t>
            </a:r>
            <a:r>
              <a:rPr lang="en-US" dirty="0">
                <a:solidFill>
                  <a:prstClr val="black"/>
                </a:solidFill>
                <a:latin typeface="+mj-lt"/>
                <a:hlinkClick r:id="rId4"/>
              </a:rPr>
              <a:t>info@dot.nv.gov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(enter </a:t>
            </a:r>
            <a:r>
              <a:rPr lang="en-US" b="1" i="1" dirty="0">
                <a:latin typeface="+mj-lt"/>
              </a:rPr>
              <a:t>US 50 Horse Fencing </a:t>
            </a:r>
            <a:r>
              <a:rPr lang="en-US" dirty="0">
                <a:latin typeface="+mj-lt"/>
              </a:rPr>
              <a:t>in the subject line)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Response to tonight’s posted questions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3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484"/>
            <a:ext cx="12191999" cy="1279216"/>
          </a:xfrm>
        </p:spPr>
        <p:txBody>
          <a:bodyPr>
            <a:noAutofit/>
          </a:bodyPr>
          <a:lstStyle/>
          <a:p>
            <a:pPr algn="ctr"/>
            <a: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BEE4B-F1D2-48D2-B00A-82B666051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79" y="1145731"/>
            <a:ext cx="11946577" cy="55519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Welcome and Opening Remarks</a:t>
            </a:r>
          </a:p>
          <a:p>
            <a:r>
              <a:rPr lang="en-US" dirty="0">
                <a:latin typeface="+mj-lt"/>
              </a:rPr>
              <a:t>Horse Fencing Update</a:t>
            </a:r>
          </a:p>
          <a:p>
            <a:r>
              <a:rPr lang="en-US" dirty="0">
                <a:latin typeface="+mj-lt"/>
              </a:rPr>
              <a:t>Study’s Purpose and Goals</a:t>
            </a:r>
          </a:p>
          <a:p>
            <a:r>
              <a:rPr lang="en-US" dirty="0">
                <a:latin typeface="+mj-lt"/>
              </a:rPr>
              <a:t>Existing Conditions</a:t>
            </a:r>
          </a:p>
          <a:p>
            <a:r>
              <a:rPr lang="en-US" dirty="0">
                <a:latin typeface="+mj-lt"/>
              </a:rPr>
              <a:t>Potential Alternative Visions</a:t>
            </a:r>
          </a:p>
          <a:p>
            <a:r>
              <a:rPr lang="en-US" dirty="0">
                <a:latin typeface="+mj-lt"/>
              </a:rPr>
              <a:t>Next Steps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400" b="1" i="1" dirty="0">
                <a:latin typeface="+mj-lt"/>
              </a:rPr>
              <a:t>Please type in questions about the presentation or study in the Q&amp;A box and they will be addressed at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2962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06BC-2F86-4260-9F70-8EC3E44F0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0156"/>
            <a:ext cx="9144000" cy="2387600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8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Horse Fencing Update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EE20723-9B33-45C9-B1CF-70B56C6518F9}"/>
              </a:ext>
            </a:extLst>
          </p:cNvPr>
          <p:cNvSpPr txBox="1">
            <a:spLocks/>
          </p:cNvSpPr>
          <p:nvPr/>
        </p:nvSpPr>
        <p:spPr>
          <a:xfrm>
            <a:off x="154379" y="1145731"/>
            <a:ext cx="11946577" cy="555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19 crashes related to horses from July 2013 – July 2018</a:t>
            </a:r>
          </a:p>
          <a:p>
            <a:r>
              <a:rPr lang="en-US" dirty="0">
                <a:latin typeface="+mj-lt"/>
              </a:rPr>
              <a:t>Limits:</a:t>
            </a:r>
          </a:p>
          <a:p>
            <a:pPr lvl="1"/>
            <a:r>
              <a:rPr lang="en-US" dirty="0">
                <a:latin typeface="+mj-lt"/>
              </a:rPr>
              <a:t>Area 1 – SR 341 to River Street (near “Our Park” in west Dayton)</a:t>
            </a:r>
          </a:p>
          <a:p>
            <a:pPr lvl="1"/>
            <a:r>
              <a:rPr lang="en-US" dirty="0">
                <a:latin typeface="+mj-lt"/>
              </a:rPr>
              <a:t>Area 2 – Fortune Drive to Occidental Drive (West)</a:t>
            </a:r>
          </a:p>
          <a:p>
            <a:pPr lvl="1"/>
            <a:r>
              <a:rPr lang="en-US" dirty="0">
                <a:latin typeface="+mj-lt"/>
              </a:rPr>
              <a:t>Area 3 - Six Mile Canyon Road to Chaves Road (tie into existing)</a:t>
            </a:r>
          </a:p>
          <a:p>
            <a:r>
              <a:rPr lang="en-US" dirty="0">
                <a:latin typeface="+mj-lt"/>
              </a:rPr>
              <a:t>Four strand, four-foot high livestock fencing</a:t>
            </a:r>
          </a:p>
          <a:p>
            <a:r>
              <a:rPr lang="en-US" dirty="0">
                <a:latin typeface="+mj-lt"/>
              </a:rPr>
              <a:t>Advertise for construction in 2021</a:t>
            </a:r>
          </a:p>
          <a:p>
            <a:r>
              <a:rPr lang="en-US" dirty="0">
                <a:latin typeface="+mj-lt"/>
              </a:rPr>
              <a:t>For more information contact:</a:t>
            </a:r>
          </a:p>
          <a:p>
            <a:pPr lvl="1"/>
            <a:r>
              <a:rPr lang="en-US" dirty="0">
                <a:latin typeface="+mj-lt"/>
              </a:rPr>
              <a:t>775-888-7000</a:t>
            </a:r>
          </a:p>
          <a:p>
            <a:pPr lvl="1"/>
            <a:r>
              <a:rPr lang="en-US" dirty="0">
                <a:latin typeface="+mj-lt"/>
                <a:hlinkClick r:id="rId3"/>
              </a:rPr>
              <a:t>info@dot.nv.gov</a:t>
            </a:r>
            <a:r>
              <a:rPr lang="en-US" dirty="0">
                <a:latin typeface="+mj-lt"/>
              </a:rPr>
              <a:t> (enter </a:t>
            </a:r>
            <a:r>
              <a:rPr lang="en-US" b="1" i="1" dirty="0">
                <a:latin typeface="+mj-lt"/>
              </a:rPr>
              <a:t>US 50 Horse Fencing </a:t>
            </a:r>
            <a:r>
              <a:rPr lang="en-US" dirty="0">
                <a:latin typeface="+mj-lt"/>
              </a:rPr>
              <a:t>in the subject line)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866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484"/>
            <a:ext cx="12191999" cy="1279216"/>
          </a:xfrm>
        </p:spPr>
        <p:txBody>
          <a:bodyPr>
            <a:noAutofit/>
          </a:bodyPr>
          <a:lstStyle/>
          <a:p>
            <a:pPr algn="ctr"/>
            <a: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Purpose and Goals</a:t>
            </a:r>
            <a:endParaRPr lang="en-US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BEE4B-F1D2-48D2-B00A-82B666051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79" y="1145731"/>
            <a:ext cx="11946577" cy="55519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Study Limitations – External to NDOT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200" dirty="0">
                <a:latin typeface="+mj-lt"/>
              </a:rPr>
              <a:t>Development approval process (decisions made locally)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endParaRPr lang="en-US" sz="2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b="1" dirty="0"/>
              <a:t>Purpose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200" dirty="0">
                <a:latin typeface="+mj-lt"/>
              </a:rPr>
              <a:t>Collaborate with local partner agencies to define and provide a corridor</a:t>
            </a:r>
            <a:r>
              <a:rPr lang="en-US" sz="2200" u="sng" dirty="0">
                <a:latin typeface="+mj-lt"/>
              </a:rPr>
              <a:t> </a:t>
            </a:r>
            <a:r>
              <a:rPr lang="en-US" sz="2200" b="1" i="1" u="sng" dirty="0">
                <a:latin typeface="+mj-lt"/>
              </a:rPr>
              <a:t>vision for future long-term development and improvements</a:t>
            </a:r>
            <a:r>
              <a:rPr lang="en-US" sz="2200" dirty="0">
                <a:latin typeface="+mj-lt"/>
              </a:rPr>
              <a:t> of the US 50 corridor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200" dirty="0">
                <a:latin typeface="+mj-lt"/>
              </a:rPr>
              <a:t>Corridor plan to be a useful tool for future roadway projects and short-term improvements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200" dirty="0">
                <a:latin typeface="+mj-lt"/>
              </a:rPr>
              <a:t>Study initiated to define vision so any intersection improvements constructed are appropriate and compatible with future vision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b="1" dirty="0"/>
              <a:t>Goals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200" b="1" i="1" dirty="0">
                <a:latin typeface="+mj-lt"/>
              </a:rPr>
              <a:t>Long-term vision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All agencies to include in future development &amp; roadway plans.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200" dirty="0">
                <a:latin typeface="+mj-lt"/>
              </a:rPr>
              <a:t>Corridor Consistency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All future development &amp; roadway improvements follow corridor vision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91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Partners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EE20723-9B33-45C9-B1CF-70B56C6518F9}"/>
              </a:ext>
            </a:extLst>
          </p:cNvPr>
          <p:cNvSpPr txBox="1">
            <a:spLocks/>
          </p:cNvSpPr>
          <p:nvPr/>
        </p:nvSpPr>
        <p:spPr>
          <a:xfrm>
            <a:off x="154379" y="1145731"/>
            <a:ext cx="11946577" cy="55519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Lyon County</a:t>
            </a:r>
          </a:p>
          <a:p>
            <a:r>
              <a:rPr lang="en-US" dirty="0">
                <a:latin typeface="+mj-lt"/>
              </a:rPr>
              <a:t>Storey County</a:t>
            </a:r>
          </a:p>
          <a:p>
            <a:r>
              <a:rPr lang="en-US" dirty="0">
                <a:latin typeface="+mj-lt"/>
              </a:rPr>
              <a:t>CAMPO</a:t>
            </a:r>
          </a:p>
          <a:p>
            <a:r>
              <a:rPr lang="en-US" dirty="0">
                <a:latin typeface="+mj-lt"/>
              </a:rPr>
              <a:t>Carson City</a:t>
            </a:r>
          </a:p>
          <a:p>
            <a:r>
              <a:rPr lang="en-US" dirty="0">
                <a:latin typeface="+mj-lt"/>
              </a:rPr>
              <a:t>General Public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F966F9C-B947-4B45-AE00-85491DFA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24" y="1575238"/>
            <a:ext cx="2150533" cy="179211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E0C97C-EF1B-4F67-91A4-930286758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9" y="4126136"/>
            <a:ext cx="2199132" cy="220353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3DB97F4-0B36-4989-85DE-F2BBEA6826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91" y="4184177"/>
            <a:ext cx="3613000" cy="1792111"/>
          </a:xfrm>
          <a:prstGeom prst="rect">
            <a:avLst/>
          </a:prstGeom>
        </p:spPr>
      </p:pic>
      <p:pic>
        <p:nvPicPr>
          <p:cNvPr id="10" name="Picture 9" descr="A picture containing text, ceramic ware, porcelain&#10;&#10;Description automatically generated">
            <a:extLst>
              <a:ext uri="{FF2B5EF4-FFF2-40B4-BE49-F238E27FC236}">
                <a16:creationId xmlns:a16="http://schemas.microsoft.com/office/drawing/2014/main" id="{B7151585-ACEB-46C8-84D7-6B3C765F2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9" y="1446874"/>
            <a:ext cx="2088241" cy="20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484"/>
            <a:ext cx="12191999" cy="1279216"/>
          </a:xfrm>
        </p:spPr>
        <p:txBody>
          <a:bodyPr>
            <a:noAutofit/>
          </a:bodyPr>
          <a:lstStyle/>
          <a:p>
            <a:pPr algn="ctr"/>
            <a:r>
              <a:rPr lang="en-US" sz="2800" b="1" cap="small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Study Expectations</a:t>
            </a:r>
            <a:endParaRPr lang="en-US" sz="28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BEE4B-F1D2-48D2-B00A-82B666051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79" y="1145732"/>
            <a:ext cx="11894745" cy="2197544"/>
          </a:xfrm>
        </p:spPr>
        <p:txBody>
          <a:bodyPr>
            <a:noAutofit/>
          </a:bodyPr>
          <a:lstStyle/>
          <a:p>
            <a:r>
              <a:rPr lang="en-US" b="1" dirty="0"/>
              <a:t>What does an operational study include?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+mj-lt"/>
              </a:rPr>
              <a:t>Understand existing conditions throughout the corridor: What priorities are we trying to address?</a:t>
            </a:r>
            <a:endParaRPr lang="en-US" b="1" dirty="0">
              <a:latin typeface="+mj-lt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+mj-lt"/>
              </a:rPr>
              <a:t>Establish a vision for the corridor: What do you want to see the corridor look like?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+mj-lt"/>
              </a:rPr>
              <a:t>Develop an action plan for improvements, including interim fixes and longer-term changes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E448AE-E7A8-4F54-B266-6FCB774BC8D5}"/>
              </a:ext>
            </a:extLst>
          </p:cNvPr>
          <p:cNvSpPr/>
          <p:nvPr/>
        </p:nvSpPr>
        <p:spPr>
          <a:xfrm>
            <a:off x="1257300" y="3436785"/>
            <a:ext cx="2206326" cy="2371415"/>
          </a:xfrm>
          <a:prstGeom prst="rect">
            <a:avLst/>
          </a:prstGeom>
          <a:solidFill>
            <a:srgbClr val="008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/>
              <a:t>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Existing conditions/ needs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Community 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Evaluation of alternatives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Action plan/ recommended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72B5E-5602-4F79-AF51-56A05BD64573}"/>
              </a:ext>
            </a:extLst>
          </p:cNvPr>
          <p:cNvSpPr/>
          <p:nvPr/>
        </p:nvSpPr>
        <p:spPr>
          <a:xfrm>
            <a:off x="3571315" y="3436784"/>
            <a:ext cx="2206326" cy="2371415"/>
          </a:xfrm>
          <a:prstGeom prst="rect">
            <a:avLst/>
          </a:prstGeom>
          <a:solidFill>
            <a:srgbClr val="0154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2000" b="1" dirty="0">
                <a:solidFill>
                  <a:prstClr val="white"/>
                </a:solidFill>
              </a:rPr>
              <a:t>Environmental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Environmental study (state or </a:t>
            </a:r>
            <a:r>
              <a:rPr lang="en-US" sz="1600" dirty="0" err="1">
                <a:solidFill>
                  <a:prstClr val="white"/>
                </a:solidFill>
                <a:latin typeface="Calibri Light" panose="020F0302020204030204"/>
              </a:rPr>
              <a:t>NEPA</a:t>
            </a: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 process)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Preliminary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Agency issues decision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811449-F576-4A42-85E8-006E349ACB66}"/>
              </a:ext>
            </a:extLst>
          </p:cNvPr>
          <p:cNvSpPr/>
          <p:nvPr/>
        </p:nvSpPr>
        <p:spPr>
          <a:xfrm>
            <a:off x="5885330" y="3436784"/>
            <a:ext cx="2206326" cy="2371415"/>
          </a:xfrm>
          <a:prstGeom prst="rect">
            <a:avLst/>
          </a:prstGeom>
          <a:solidFill>
            <a:srgbClr val="385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2000" b="1" dirty="0">
                <a:solidFill>
                  <a:prstClr val="white"/>
                </a:solidFill>
              </a:rPr>
              <a:t>Design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Detailed corridor design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Right-of-way, utilities, and other impacts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Construction plans, permits, and funding secured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852D9-7A31-49B2-902F-FA31CA783414}"/>
              </a:ext>
            </a:extLst>
          </p:cNvPr>
          <p:cNvSpPr/>
          <p:nvPr/>
        </p:nvSpPr>
        <p:spPr>
          <a:xfrm>
            <a:off x="8199345" y="3436784"/>
            <a:ext cx="2206326" cy="2371415"/>
          </a:xfrm>
          <a:prstGeom prst="rect">
            <a:avLst/>
          </a:prstGeom>
          <a:solidFill>
            <a:srgbClr val="4A37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2000" b="1" dirty="0">
                <a:solidFill>
                  <a:prstClr val="white"/>
                </a:solidFill>
              </a:rPr>
              <a:t>Construction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alibri Light" panose="020F0302020204030204"/>
              </a:rPr>
              <a:t>Build and deliver</a:t>
            </a:r>
          </a:p>
        </p:txBody>
      </p:sp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AB12233B-0F9C-4CC9-AA3D-6AB96B5D88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772" y="5217962"/>
            <a:ext cx="673543" cy="673543"/>
          </a:xfrm>
          <a:prstGeom prst="rect">
            <a:avLst/>
          </a:prstGeom>
        </p:spPr>
      </p:pic>
      <p:pic>
        <p:nvPicPr>
          <p:cNvPr id="12" name="Graphic 11" descr="Leaf">
            <a:extLst>
              <a:ext uri="{FF2B5EF4-FFF2-40B4-BE49-F238E27FC236}">
                <a16:creationId xmlns:a16="http://schemas.microsoft.com/office/drawing/2014/main" id="{4DBBCEFF-26F7-4EA4-A6E0-EC4760D089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211786" y="5261258"/>
            <a:ext cx="673544" cy="673544"/>
          </a:xfrm>
          <a:prstGeom prst="rect">
            <a:avLst/>
          </a:prstGeom>
        </p:spPr>
      </p:pic>
      <p:pic>
        <p:nvPicPr>
          <p:cNvPr id="14" name="Graphic 13" descr="Drawing compass">
            <a:extLst>
              <a:ext uri="{FF2B5EF4-FFF2-40B4-BE49-F238E27FC236}">
                <a16:creationId xmlns:a16="http://schemas.microsoft.com/office/drawing/2014/main" id="{5D932988-36AE-403E-81DE-015C4C268E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82786">
            <a:off x="7592474" y="5261257"/>
            <a:ext cx="673545" cy="673545"/>
          </a:xfrm>
          <a:prstGeom prst="rect">
            <a:avLst/>
          </a:prstGeom>
        </p:spPr>
      </p:pic>
      <p:pic>
        <p:nvPicPr>
          <p:cNvPr id="18" name="Graphic 17" descr="Excavator">
            <a:extLst>
              <a:ext uri="{FF2B5EF4-FFF2-40B4-BE49-F238E27FC236}">
                <a16:creationId xmlns:a16="http://schemas.microsoft.com/office/drawing/2014/main" id="{20121C7D-742B-4EC9-BFA0-536085DF6C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4838" y="5217961"/>
            <a:ext cx="692593" cy="692593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E3103D-8851-48B9-B7CA-998D048E9295}"/>
              </a:ext>
            </a:extLst>
          </p:cNvPr>
          <p:cNvSpPr/>
          <p:nvPr/>
        </p:nvSpPr>
        <p:spPr>
          <a:xfrm>
            <a:off x="1257300" y="5929605"/>
            <a:ext cx="9334500" cy="4789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Bullseye">
            <a:extLst>
              <a:ext uri="{FF2B5EF4-FFF2-40B4-BE49-F238E27FC236}">
                <a16:creationId xmlns:a16="http://schemas.microsoft.com/office/drawing/2014/main" id="{388135EC-52A0-48BC-9FDC-3E3A910D5B7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9054" y="5832324"/>
            <a:ext cx="673543" cy="67354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4A7885-992F-436C-BED9-6DB5759886B9}"/>
              </a:ext>
            </a:extLst>
          </p:cNvPr>
          <p:cNvSpPr txBox="1"/>
          <p:nvPr/>
        </p:nvSpPr>
        <p:spPr>
          <a:xfrm>
            <a:off x="1815165" y="6026886"/>
            <a:ext cx="160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4230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Schedule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63ABCA-0465-4042-83F8-7426EB868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534802"/>
              </p:ext>
            </p:extLst>
          </p:nvPr>
        </p:nvGraphicFramePr>
        <p:xfrm>
          <a:off x="484049" y="1170046"/>
          <a:ext cx="112239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1FF8E-BC25-4531-AD36-EE3F2372290F}"/>
              </a:ext>
            </a:extLst>
          </p:cNvPr>
          <p:cNvSpPr/>
          <p:nvPr/>
        </p:nvSpPr>
        <p:spPr>
          <a:xfrm>
            <a:off x="484049" y="1590260"/>
            <a:ext cx="10697473" cy="4770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EC96F-B987-4033-B864-89A683AEA58A}"/>
              </a:ext>
            </a:extLst>
          </p:cNvPr>
          <p:cNvSpPr txBox="1"/>
          <p:nvPr/>
        </p:nvSpPr>
        <p:spPr>
          <a:xfrm>
            <a:off x="503583" y="1649894"/>
            <a:ext cx="329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February 2020 – June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BC7CC-2AC5-4083-B9E7-5B0E5E317F0F}"/>
              </a:ext>
            </a:extLst>
          </p:cNvPr>
          <p:cNvSpPr txBox="1"/>
          <p:nvPr/>
        </p:nvSpPr>
        <p:spPr>
          <a:xfrm>
            <a:off x="3157675" y="1653209"/>
            <a:ext cx="509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June 2020 – May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D6991-3368-427D-BAA3-4AD516356AB2}"/>
              </a:ext>
            </a:extLst>
          </p:cNvPr>
          <p:cNvSpPr txBox="1"/>
          <p:nvPr/>
        </p:nvSpPr>
        <p:spPr>
          <a:xfrm>
            <a:off x="8249479" y="1656524"/>
            <a:ext cx="293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May 2021 – July 2021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DE9938B2-A1BD-43DD-BAD8-658AA87C7CD6}"/>
              </a:ext>
            </a:extLst>
          </p:cNvPr>
          <p:cNvSpPr/>
          <p:nvPr/>
        </p:nvSpPr>
        <p:spPr>
          <a:xfrm rot="5400000">
            <a:off x="3624261" y="4901672"/>
            <a:ext cx="1838328" cy="7810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9BF313-684D-48B6-A348-6211B05D6605}"/>
              </a:ext>
            </a:extLst>
          </p:cNvPr>
          <p:cNvSpPr/>
          <p:nvPr/>
        </p:nvSpPr>
        <p:spPr>
          <a:xfrm>
            <a:off x="4933951" y="5728112"/>
            <a:ext cx="1819275" cy="5862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We are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2F2B0-B35F-49C7-ACC6-6DDAF07DAB0B}"/>
              </a:ext>
            </a:extLst>
          </p:cNvPr>
          <p:cNvSpPr txBox="1"/>
          <p:nvPr/>
        </p:nvSpPr>
        <p:spPr>
          <a:xfrm>
            <a:off x="9966669" y="6501088"/>
            <a:ext cx="222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Schedule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66829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Limits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65949-914E-43D2-B2E1-CCA5792E90AA}"/>
              </a:ext>
            </a:extLst>
          </p:cNvPr>
          <p:cNvSpPr txBox="1"/>
          <p:nvPr/>
        </p:nvSpPr>
        <p:spPr>
          <a:xfrm>
            <a:off x="9506712" y="6467889"/>
            <a:ext cx="1512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Lyon County, NV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3A4AE-1E23-45FE-9B8D-4C92D0AD016D}"/>
              </a:ext>
            </a:extLst>
          </p:cNvPr>
          <p:cNvGrpSpPr/>
          <p:nvPr/>
        </p:nvGrpSpPr>
        <p:grpSpPr>
          <a:xfrm>
            <a:off x="2030117" y="1375805"/>
            <a:ext cx="7952083" cy="4886325"/>
            <a:chOff x="2030117" y="1375805"/>
            <a:chExt cx="7952083" cy="48863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E25A70-537C-4017-B7FF-C4CAB69107B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6" b="5359"/>
            <a:stretch/>
          </p:blipFill>
          <p:spPr bwMode="auto">
            <a:xfrm>
              <a:off x="2030117" y="1375805"/>
              <a:ext cx="7952083" cy="488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DD465AC8-278A-4814-8DB1-D3F87F651378}"/>
                </a:ext>
              </a:extLst>
            </p:cNvPr>
            <p:cNvSpPr/>
            <p:nvPr/>
          </p:nvSpPr>
          <p:spPr>
            <a:xfrm>
              <a:off x="3762375" y="2495550"/>
              <a:ext cx="914400" cy="612648"/>
            </a:xfrm>
            <a:prstGeom prst="wedgeRoundRectCallout">
              <a:avLst>
                <a:gd name="adj1" fmla="val 132292"/>
                <a:gd name="adj2" fmla="val 1666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Study Limits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5B6CCCD-8318-449A-A7A8-F7AE82BEC42C}"/>
                </a:ext>
              </a:extLst>
            </p:cNvPr>
            <p:cNvSpPr/>
            <p:nvPr/>
          </p:nvSpPr>
          <p:spPr>
            <a:xfrm>
              <a:off x="2295525" y="3028950"/>
              <a:ext cx="1352550" cy="612648"/>
            </a:xfrm>
            <a:prstGeom prst="wedgeRoundRectCallout">
              <a:avLst>
                <a:gd name="adj1" fmla="val 138630"/>
                <a:gd name="adj2" fmla="val 120026"/>
                <a:gd name="adj3" fmla="val 16667"/>
              </a:avLst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Pine Cone Road</a:t>
              </a: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63942140-201E-4A61-9D16-05F73D7342E5}"/>
                </a:ext>
              </a:extLst>
            </p:cNvPr>
            <p:cNvSpPr/>
            <p:nvPr/>
          </p:nvSpPr>
          <p:spPr>
            <a:xfrm>
              <a:off x="5857047" y="2189226"/>
              <a:ext cx="1352550" cy="612648"/>
            </a:xfrm>
            <a:prstGeom prst="wedgeRoundRectCallout">
              <a:avLst>
                <a:gd name="adj1" fmla="val -43611"/>
                <a:gd name="adj2" fmla="val 175185"/>
                <a:gd name="adj3" fmla="val 16667"/>
              </a:avLst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Neigh Road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00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DB7B79-95ED-4E23-9154-2CC381DF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7998"/>
            <a:ext cx="12192000" cy="3758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5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 Corridor Development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471364-AB88-4EDA-92F3-E8EF5CC486F3}"/>
              </a:ext>
            </a:extLst>
          </p:cNvPr>
          <p:cNvSpPr/>
          <p:nvPr/>
        </p:nvSpPr>
        <p:spPr>
          <a:xfrm>
            <a:off x="10460929" y="3327703"/>
            <a:ext cx="773075" cy="27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Sage Vista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44EAD0-942C-4DBC-A99F-C12E86090461}"/>
              </a:ext>
            </a:extLst>
          </p:cNvPr>
          <p:cNvSpPr/>
          <p:nvPr/>
        </p:nvSpPr>
        <p:spPr>
          <a:xfrm>
            <a:off x="7479338" y="4195937"/>
            <a:ext cx="939078" cy="445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Woodbridge Estates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56C284-A8A0-4D99-9D4C-51E103ABD5FD}"/>
              </a:ext>
            </a:extLst>
          </p:cNvPr>
          <p:cNvSpPr/>
          <p:nvPr/>
        </p:nvSpPr>
        <p:spPr>
          <a:xfrm>
            <a:off x="2879991" y="3164074"/>
            <a:ext cx="1480426" cy="27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Traditions Master Plan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D82791-8D45-42C3-BDE6-ED45A38BD8A3}"/>
              </a:ext>
            </a:extLst>
          </p:cNvPr>
          <p:cNvSpPr/>
          <p:nvPr/>
        </p:nvSpPr>
        <p:spPr>
          <a:xfrm>
            <a:off x="321247" y="2839007"/>
            <a:ext cx="1084130" cy="27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Heritage Ranch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0A9DBC-E592-4209-A1F5-60E1D8F4AF95}"/>
              </a:ext>
            </a:extLst>
          </p:cNvPr>
          <p:cNvSpPr/>
          <p:nvPr/>
        </p:nvSpPr>
        <p:spPr>
          <a:xfrm>
            <a:off x="172689" y="3646949"/>
            <a:ext cx="1098367" cy="27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Dayton Pioneer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B80788-FA38-4F38-AF11-9016483DDA9C}"/>
              </a:ext>
            </a:extLst>
          </p:cNvPr>
          <p:cNvSpPr/>
          <p:nvPr/>
        </p:nvSpPr>
        <p:spPr>
          <a:xfrm>
            <a:off x="1074956" y="3189242"/>
            <a:ext cx="871687" cy="401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Gold Country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Estates</a:t>
            </a:r>
          </a:p>
        </p:txBody>
      </p:sp>
      <p:pic>
        <p:nvPicPr>
          <p:cNvPr id="2057" name="Picture 27">
            <a:extLst>
              <a:ext uri="{FF2B5EF4-FFF2-40B4-BE49-F238E27FC236}">
                <a16:creationId xmlns:a16="http://schemas.microsoft.com/office/drawing/2014/main" id="{9BE45534-9841-49C7-AEFD-619D720F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41" y="3814293"/>
            <a:ext cx="366155" cy="3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E4881FD-849F-4B7F-A47B-54819AB797DC}"/>
              </a:ext>
            </a:extLst>
          </p:cNvPr>
          <p:cNvGrpSpPr/>
          <p:nvPr/>
        </p:nvGrpSpPr>
        <p:grpSpPr>
          <a:xfrm rot="2250631">
            <a:off x="10532994" y="1367347"/>
            <a:ext cx="486940" cy="903557"/>
            <a:chOff x="0" y="0"/>
            <a:chExt cx="273050" cy="646113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82E4E642-6B10-493F-805A-71EFD47EA357}"/>
                </a:ext>
              </a:extLst>
            </p:cNvPr>
            <p:cNvSpPr/>
            <p:nvPr/>
          </p:nvSpPr>
          <p:spPr>
            <a:xfrm rot="16200000">
              <a:off x="-65087" y="130175"/>
              <a:ext cx="412750" cy="1524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1057">
              <a:extLst>
                <a:ext uri="{FF2B5EF4-FFF2-40B4-BE49-F238E27FC236}">
                  <a16:creationId xmlns:a16="http://schemas.microsoft.com/office/drawing/2014/main" id="{252B8527-DA57-412A-83EC-4EFD4F5082E1}"/>
                </a:ext>
              </a:extLst>
            </p:cNvPr>
            <p:cNvSpPr txBox="1"/>
            <p:nvPr/>
          </p:nvSpPr>
          <p:spPr>
            <a:xfrm>
              <a:off x="0" y="354013"/>
              <a:ext cx="273050" cy="2921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ln w="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C5C18565-87B2-4CD3-AC1F-42A02342B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5595" y="2256181"/>
            <a:ext cx="23099559" cy="101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597F64-57B6-4DA8-A2C4-14842BDBDEE0}"/>
              </a:ext>
            </a:extLst>
          </p:cNvPr>
          <p:cNvSpPr/>
          <p:nvPr/>
        </p:nvSpPr>
        <p:spPr>
          <a:xfrm rot="2459993">
            <a:off x="7920878" y="5175376"/>
            <a:ext cx="1105382" cy="282585"/>
          </a:xfrm>
          <a:prstGeom prst="roundRect">
            <a:avLst/>
          </a:prstGeom>
          <a:solidFill>
            <a:srgbClr val="00B05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Ft. Churchill Rd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EC56A8-5BD3-4A87-8E35-D95E1E611899}"/>
              </a:ext>
            </a:extLst>
          </p:cNvPr>
          <p:cNvSpPr/>
          <p:nvPr/>
        </p:nvSpPr>
        <p:spPr>
          <a:xfrm rot="2459993">
            <a:off x="5687604" y="3105460"/>
            <a:ext cx="1292511" cy="282585"/>
          </a:xfrm>
          <a:prstGeom prst="roundRect">
            <a:avLst/>
          </a:prstGeom>
          <a:solidFill>
            <a:srgbClr val="00B05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Six Mile Canyon Rd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59909B-F15B-4684-9770-75F9622ABA27}"/>
              </a:ext>
            </a:extLst>
          </p:cNvPr>
          <p:cNvSpPr/>
          <p:nvPr/>
        </p:nvSpPr>
        <p:spPr>
          <a:xfrm rot="5400000">
            <a:off x="8492190" y="2953080"/>
            <a:ext cx="945101" cy="282585"/>
          </a:xfrm>
          <a:prstGeom prst="roundRect">
            <a:avLst/>
          </a:prstGeom>
          <a:solidFill>
            <a:srgbClr val="00B05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Pinecone Rd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58BBBA-BD63-4167-BCAF-3B1384CD4FC7}"/>
              </a:ext>
            </a:extLst>
          </p:cNvPr>
          <p:cNvSpPr/>
          <p:nvPr/>
        </p:nvSpPr>
        <p:spPr>
          <a:xfrm rot="5400000">
            <a:off x="2792284" y="4440806"/>
            <a:ext cx="729452" cy="282585"/>
          </a:xfrm>
          <a:prstGeom prst="roundRect">
            <a:avLst/>
          </a:prstGeom>
          <a:solidFill>
            <a:srgbClr val="00B05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Segala</a:t>
            </a:r>
            <a:r>
              <a:rPr lang="en-US" sz="1000" b="1" dirty="0"/>
              <a:t> Rd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B4B96B-76BF-4DC3-8E1E-87AB2BC8EE74}"/>
              </a:ext>
            </a:extLst>
          </p:cNvPr>
          <p:cNvSpPr/>
          <p:nvPr/>
        </p:nvSpPr>
        <p:spPr>
          <a:xfrm rot="17680240">
            <a:off x="9232056" y="4584028"/>
            <a:ext cx="780078" cy="282585"/>
          </a:xfrm>
          <a:prstGeom prst="roundRect">
            <a:avLst/>
          </a:prstGeom>
          <a:solidFill>
            <a:srgbClr val="00B05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Chavez Rd</a:t>
            </a:r>
          </a:p>
        </p:txBody>
      </p:sp>
    </p:spTree>
    <p:extLst>
      <p:ext uri="{BB962C8B-B14F-4D97-AF65-F5344CB8AC3E}">
        <p14:creationId xmlns:p14="http://schemas.microsoft.com/office/powerpoint/2010/main" val="49008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4CB39AEDAF948895FEE4FE0C89F85" ma:contentTypeVersion="1" ma:contentTypeDescription="Create a new document." ma:contentTypeScope="" ma:versionID="c51b6d7272b0727fbe289d504a89fb6a">
  <xsd:schema xmlns:xsd="http://www.w3.org/2001/XMLSchema" xmlns:xs="http://www.w3.org/2001/XMLSchema" xmlns:p="http://schemas.microsoft.com/office/2006/metadata/properties" xmlns:ns2="b763c3fb-f98b-4d3e-8c1b-380f90beb4f9" targetNamespace="http://schemas.microsoft.com/office/2006/metadata/properties" ma:root="true" ma:fieldsID="e157e7f56255b5f41eddba51d825dc39" ns2:_="">
    <xsd:import namespace="b763c3fb-f98b-4d3e-8c1b-380f90be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3c3fb-f98b-4d3e-8c1b-380f90beb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6E997-615A-4F71-A47D-FEE830333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3c3fb-f98b-4d3e-8c1b-380f90beb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65B28-025A-4AC8-AEAF-8C2EE2A9802B}">
  <ds:schemaRefs>
    <ds:schemaRef ds:uri="b763c3fb-f98b-4d3e-8c1b-380f90beb4f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C04B64-7691-4140-ADA5-D71A2BB2E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14569</TotalTime>
  <Words>1802</Words>
  <Application>Microsoft Office PowerPoint</Application>
  <PresentationFormat>Widescreen</PresentationFormat>
  <Paragraphs>482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Public Information Meeting US 50 Dayton Operational Study  </vt:lpstr>
      <vt:lpstr>Agenda</vt:lpstr>
      <vt:lpstr>Horse Fencing Update</vt:lpstr>
      <vt:lpstr>Study Purpose and Goals</vt:lpstr>
      <vt:lpstr>Study Partners</vt:lpstr>
      <vt:lpstr>Operational Study Expectations</vt:lpstr>
      <vt:lpstr>Study Schedule</vt:lpstr>
      <vt:lpstr>Project Limits</vt:lpstr>
      <vt:lpstr>Planned Corridor Development</vt:lpstr>
      <vt:lpstr>Corridor Conditions Crash Data – Top Crash Locations</vt:lpstr>
      <vt:lpstr>Corridor Conditions Delay and Congestion</vt:lpstr>
      <vt:lpstr>Corridor Vision &amp; Alternative Concepts</vt:lpstr>
      <vt:lpstr>Corridor Vision &amp; Alternative Concepts</vt:lpstr>
      <vt:lpstr>Corridor Vision &amp; Alternative Concepts 2040 Traffic Operations</vt:lpstr>
      <vt:lpstr>Corridor Vision &amp; Alternative Concepts Traffic Operations</vt:lpstr>
      <vt:lpstr>Corridor Vision &amp; Alternative Concepts Predicted Crashes</vt:lpstr>
      <vt:lpstr>Survey Info</vt:lpstr>
      <vt:lpstr>Do You Have a Question?</vt:lpstr>
      <vt:lpstr>Public Information Meeting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Packer, Adrienne</dc:creator>
  <cp:lastModifiedBy>Chad Anson</cp:lastModifiedBy>
  <cp:revision>424</cp:revision>
  <cp:lastPrinted>2021-05-04T22:53:25Z</cp:lastPrinted>
  <dcterms:created xsi:type="dcterms:W3CDTF">2019-02-12T17:10:30Z</dcterms:created>
  <dcterms:modified xsi:type="dcterms:W3CDTF">2021-05-11T23:35:37Z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0x0101006D44CB39AEDAF948895FEE4FE0C89F85</vt:lpwstr>
  </property>
</Properties>
</file>