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56" r:id="rId5"/>
    <p:sldId id="257" r:id="rId6"/>
    <p:sldId id="258" r:id="rId7"/>
    <p:sldId id="262" r:id="rId8"/>
    <p:sldId id="263" r:id="rId9"/>
    <p:sldId id="267" r:id="rId10"/>
    <p:sldId id="268" r:id="rId11"/>
    <p:sldId id="269" r:id="rId12"/>
    <p:sldId id="270" r:id="rId13"/>
    <p:sldId id="265" r:id="rId14"/>
    <p:sldId id="266" r:id="rId15"/>
    <p:sldId id="259" r:id="rId16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F3FF"/>
    <a:srgbClr val="E66914"/>
    <a:srgbClr val="FF99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3F0CD1-4875-4FDB-A636-58957C1F2A5D}" v="16" dt="2021-11-01T17:17:53.5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3" autoAdjust="0"/>
    <p:restoredTop sz="74582" autoAdjust="0"/>
  </p:normalViewPr>
  <p:slideViewPr>
    <p:cSldViewPr snapToGrid="0">
      <p:cViewPr varScale="1">
        <p:scale>
          <a:sx n="94" d="100"/>
          <a:sy n="94" d="100"/>
        </p:scale>
        <p:origin x="90" y="42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5" d="100"/>
          <a:sy n="105" d="100"/>
        </p:scale>
        <p:origin x="1482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eller, Timothy" userId="2c922540-62f0-4a10-9089-387891cac6b9" providerId="ADAL" clId="{123F0CD1-4875-4FDB-A636-58957C1F2A5D}"/>
    <pc:docChg chg="modSld">
      <pc:chgData name="Mueller, Timothy" userId="2c922540-62f0-4a10-9089-387891cac6b9" providerId="ADAL" clId="{123F0CD1-4875-4FDB-A636-58957C1F2A5D}" dt="2021-11-01T17:19:04.460" v="44" actId="20577"/>
      <pc:docMkLst>
        <pc:docMk/>
      </pc:docMkLst>
      <pc:sldChg chg="modSp">
        <pc:chgData name="Mueller, Timothy" userId="2c922540-62f0-4a10-9089-387891cac6b9" providerId="ADAL" clId="{123F0CD1-4875-4FDB-A636-58957C1F2A5D}" dt="2021-11-01T17:17:53.547" v="15" actId="20577"/>
        <pc:sldMkLst>
          <pc:docMk/>
          <pc:sldMk cId="3350851516" sldId="258"/>
        </pc:sldMkLst>
        <pc:graphicFrameChg chg="mod">
          <ac:chgData name="Mueller, Timothy" userId="2c922540-62f0-4a10-9089-387891cac6b9" providerId="ADAL" clId="{123F0CD1-4875-4FDB-A636-58957C1F2A5D}" dt="2021-11-01T17:17:53.547" v="15" actId="20577"/>
          <ac:graphicFrameMkLst>
            <pc:docMk/>
            <pc:sldMk cId="3350851516" sldId="258"/>
            <ac:graphicFrameMk id="8" creationId="{50AFC89F-3CB1-4313-AA86-3926066C811B}"/>
          </ac:graphicFrameMkLst>
        </pc:graphicFrameChg>
      </pc:sldChg>
      <pc:sldChg chg="modSp mod">
        <pc:chgData name="Mueller, Timothy" userId="2c922540-62f0-4a10-9089-387891cac6b9" providerId="ADAL" clId="{123F0CD1-4875-4FDB-A636-58957C1F2A5D}" dt="2021-11-01T17:18:15.520" v="16" actId="20577"/>
        <pc:sldMkLst>
          <pc:docMk/>
          <pc:sldMk cId="3231957012" sldId="267"/>
        </pc:sldMkLst>
        <pc:spChg chg="mod">
          <ac:chgData name="Mueller, Timothy" userId="2c922540-62f0-4a10-9089-387891cac6b9" providerId="ADAL" clId="{123F0CD1-4875-4FDB-A636-58957C1F2A5D}" dt="2021-11-01T17:18:15.520" v="16" actId="20577"/>
          <ac:spMkLst>
            <pc:docMk/>
            <pc:sldMk cId="3231957012" sldId="267"/>
            <ac:spMk id="6" creationId="{D63BEE4B-F1D2-48D2-B00A-82B666051812}"/>
          </ac:spMkLst>
        </pc:spChg>
      </pc:sldChg>
      <pc:sldChg chg="modSp mod">
        <pc:chgData name="Mueller, Timothy" userId="2c922540-62f0-4a10-9089-387891cac6b9" providerId="ADAL" clId="{123F0CD1-4875-4FDB-A636-58957C1F2A5D}" dt="2021-11-01T17:18:39.118" v="28" actId="20577"/>
        <pc:sldMkLst>
          <pc:docMk/>
          <pc:sldMk cId="1820290829" sldId="268"/>
        </pc:sldMkLst>
        <pc:spChg chg="mod">
          <ac:chgData name="Mueller, Timothy" userId="2c922540-62f0-4a10-9089-387891cac6b9" providerId="ADAL" clId="{123F0CD1-4875-4FDB-A636-58957C1F2A5D}" dt="2021-11-01T17:18:39.118" v="28" actId="20577"/>
          <ac:spMkLst>
            <pc:docMk/>
            <pc:sldMk cId="1820290829" sldId="268"/>
            <ac:spMk id="6" creationId="{D63BEE4B-F1D2-48D2-B00A-82B666051812}"/>
          </ac:spMkLst>
        </pc:spChg>
      </pc:sldChg>
      <pc:sldChg chg="modSp mod">
        <pc:chgData name="Mueller, Timothy" userId="2c922540-62f0-4a10-9089-387891cac6b9" providerId="ADAL" clId="{123F0CD1-4875-4FDB-A636-58957C1F2A5D}" dt="2021-11-01T17:19:04.460" v="44" actId="20577"/>
        <pc:sldMkLst>
          <pc:docMk/>
          <pc:sldMk cId="2199454730" sldId="269"/>
        </pc:sldMkLst>
        <pc:spChg chg="mod">
          <ac:chgData name="Mueller, Timothy" userId="2c922540-62f0-4a10-9089-387891cac6b9" providerId="ADAL" clId="{123F0CD1-4875-4FDB-A636-58957C1F2A5D}" dt="2021-11-01T17:19:04.460" v="44" actId="20577"/>
          <ac:spMkLst>
            <pc:docMk/>
            <pc:sldMk cId="2199454730" sldId="269"/>
            <ac:spMk id="6" creationId="{D63BEE4B-F1D2-48D2-B00A-82B666051812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D4BDF0-4AD6-4E2E-AC23-8A6EAA98EF4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82075FAB-540D-4C07-973A-644E2A7EE6D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Continuous feedback to NDOT regarding freight and goods movement</a:t>
          </a:r>
        </a:p>
      </dgm:t>
    </dgm:pt>
    <dgm:pt modelId="{EE60DCF5-D729-4B0A-9A9E-4997845233B9}" type="parTrans" cxnId="{2A1E2BEA-4124-4A46-9B22-26267823F81B}">
      <dgm:prSet/>
      <dgm:spPr/>
      <dgm:t>
        <a:bodyPr/>
        <a:lstStyle/>
        <a:p>
          <a:endParaRPr lang="en-US"/>
        </a:p>
      </dgm:t>
    </dgm:pt>
    <dgm:pt modelId="{5BC7522C-8484-49F1-B88E-23E63ED78715}" type="sibTrans" cxnId="{2A1E2BEA-4124-4A46-9B22-26267823F81B}">
      <dgm:prSet/>
      <dgm:spPr/>
      <dgm:t>
        <a:bodyPr/>
        <a:lstStyle/>
        <a:p>
          <a:endParaRPr lang="en-US"/>
        </a:p>
      </dgm:t>
    </dgm:pt>
    <dgm:pt modelId="{25F72CD5-CBE3-40CD-936C-3A2122D78CB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Primary conduit to provide stakeholder input into the Nevada State Freight Plan Update</a:t>
          </a:r>
        </a:p>
      </dgm:t>
    </dgm:pt>
    <dgm:pt modelId="{CC719B20-C3B8-4578-BDA6-30AFEDBD3C38}" type="parTrans" cxnId="{4811E668-60A2-4F8E-989E-F3F576F384A7}">
      <dgm:prSet/>
      <dgm:spPr/>
      <dgm:t>
        <a:bodyPr/>
        <a:lstStyle/>
        <a:p>
          <a:endParaRPr lang="en-US"/>
        </a:p>
      </dgm:t>
    </dgm:pt>
    <dgm:pt modelId="{075F49E2-2E0C-41B6-82CB-A376D9683800}" type="sibTrans" cxnId="{4811E668-60A2-4F8E-989E-F3F576F384A7}">
      <dgm:prSet/>
      <dgm:spPr/>
      <dgm:t>
        <a:bodyPr/>
        <a:lstStyle/>
        <a:p>
          <a:endParaRPr lang="en-US"/>
        </a:p>
      </dgm:t>
    </dgm:pt>
    <dgm:pt modelId="{72A01A58-22FA-4EBD-BA97-62CFFDDEF2C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Identify key freight issues and concerns</a:t>
          </a:r>
        </a:p>
      </dgm:t>
    </dgm:pt>
    <dgm:pt modelId="{2CE9A037-849F-4216-88A1-83C5FFA27C89}" type="parTrans" cxnId="{9CCCCBDF-ECB0-4662-8F11-523175DA89AF}">
      <dgm:prSet/>
      <dgm:spPr/>
      <dgm:t>
        <a:bodyPr/>
        <a:lstStyle/>
        <a:p>
          <a:endParaRPr lang="en-US"/>
        </a:p>
      </dgm:t>
    </dgm:pt>
    <dgm:pt modelId="{610163F6-40DE-4C30-9209-A68B53C2FDEC}" type="sibTrans" cxnId="{9CCCCBDF-ECB0-4662-8F11-523175DA89AF}">
      <dgm:prSet/>
      <dgm:spPr/>
      <dgm:t>
        <a:bodyPr/>
        <a:lstStyle/>
        <a:p>
          <a:endParaRPr lang="en-US"/>
        </a:p>
      </dgm:t>
    </dgm:pt>
    <dgm:pt modelId="{85AE5AC2-29EE-4CC9-A148-2ABC8D359AA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Review analysis and potential solutions</a:t>
          </a:r>
        </a:p>
      </dgm:t>
    </dgm:pt>
    <dgm:pt modelId="{8E532513-7E05-4906-B14F-AAD5BAF9365E}" type="parTrans" cxnId="{1C6C2071-9573-436F-8B4E-318DCE08EBCB}">
      <dgm:prSet/>
      <dgm:spPr/>
      <dgm:t>
        <a:bodyPr/>
        <a:lstStyle/>
        <a:p>
          <a:endParaRPr lang="en-US"/>
        </a:p>
      </dgm:t>
    </dgm:pt>
    <dgm:pt modelId="{7C89906C-383C-4889-92E9-16F06F21FC18}" type="sibTrans" cxnId="{1C6C2071-9573-436F-8B4E-318DCE08EBCB}">
      <dgm:prSet/>
      <dgm:spPr/>
      <dgm:t>
        <a:bodyPr/>
        <a:lstStyle/>
        <a:p>
          <a:endParaRPr lang="en-US"/>
        </a:p>
      </dgm:t>
    </dgm:pt>
    <dgm:pt modelId="{E8C1F02C-F171-4975-B061-11427297819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Provide recommendations on options and solutions</a:t>
          </a:r>
        </a:p>
      </dgm:t>
    </dgm:pt>
    <dgm:pt modelId="{CD59E77C-F745-4349-9ACC-CAFD2F28AD76}" type="parTrans" cxnId="{9EEC2D04-FC27-47EA-8A47-C33DECBCFAEB}">
      <dgm:prSet/>
      <dgm:spPr/>
      <dgm:t>
        <a:bodyPr/>
        <a:lstStyle/>
        <a:p>
          <a:endParaRPr lang="en-US"/>
        </a:p>
      </dgm:t>
    </dgm:pt>
    <dgm:pt modelId="{EEED6F34-1214-4575-A8CD-1F874C6A8A0D}" type="sibTrans" cxnId="{9EEC2D04-FC27-47EA-8A47-C33DECBCFAEB}">
      <dgm:prSet/>
      <dgm:spPr/>
      <dgm:t>
        <a:bodyPr/>
        <a:lstStyle/>
        <a:p>
          <a:endParaRPr lang="en-US"/>
        </a:p>
      </dgm:t>
    </dgm:pt>
    <dgm:pt modelId="{E4F56FA8-78B7-4670-89E3-D83B6710B1E8}" type="pres">
      <dgm:prSet presAssocID="{8FD4BDF0-4AD6-4E2E-AC23-8A6EAA98EF46}" presName="root" presStyleCnt="0">
        <dgm:presLayoutVars>
          <dgm:dir/>
          <dgm:resizeHandles val="exact"/>
        </dgm:presLayoutVars>
      </dgm:prSet>
      <dgm:spPr/>
    </dgm:pt>
    <dgm:pt modelId="{E23A2776-FC04-48E3-B78C-ABCED580759E}" type="pres">
      <dgm:prSet presAssocID="{82075FAB-540D-4C07-973A-644E2A7EE6DF}" presName="compNode" presStyleCnt="0"/>
      <dgm:spPr/>
    </dgm:pt>
    <dgm:pt modelId="{62D63AF8-5C4E-4A81-BD0F-7F40A0CAD2EB}" type="pres">
      <dgm:prSet presAssocID="{82075FAB-540D-4C07-973A-644E2A7EE6DF}" presName="bgRect" presStyleLbl="bgShp" presStyleIdx="0" presStyleCnt="5"/>
      <dgm:spPr/>
    </dgm:pt>
    <dgm:pt modelId="{4AF2E952-2A8A-4780-BBA1-2FA8D14AF3D9}" type="pres">
      <dgm:prSet presAssocID="{82075FAB-540D-4C07-973A-644E2A7EE6DF}" presName="iconRect" presStyleLbl="node1" presStyleIdx="0" presStyleCnt="5"/>
      <dgm:spPr>
        <a:ln>
          <a:noFill/>
        </a:ln>
      </dgm:spPr>
    </dgm:pt>
    <dgm:pt modelId="{DA31F169-0130-41AB-8C24-5F8D7275E36A}" type="pres">
      <dgm:prSet presAssocID="{82075FAB-540D-4C07-973A-644E2A7EE6DF}" presName="spaceRect" presStyleCnt="0"/>
      <dgm:spPr/>
    </dgm:pt>
    <dgm:pt modelId="{417821C0-A044-4B08-AD11-A1615B262DE8}" type="pres">
      <dgm:prSet presAssocID="{82075FAB-540D-4C07-973A-644E2A7EE6DF}" presName="parTx" presStyleLbl="revTx" presStyleIdx="0" presStyleCnt="5">
        <dgm:presLayoutVars>
          <dgm:chMax val="0"/>
          <dgm:chPref val="0"/>
        </dgm:presLayoutVars>
      </dgm:prSet>
      <dgm:spPr/>
    </dgm:pt>
    <dgm:pt modelId="{4307E015-117F-4961-A7ED-47292BDA2907}" type="pres">
      <dgm:prSet presAssocID="{5BC7522C-8484-49F1-B88E-23E63ED78715}" presName="sibTrans" presStyleCnt="0"/>
      <dgm:spPr/>
    </dgm:pt>
    <dgm:pt modelId="{96BA8950-4243-4918-BDBD-A5E872FCF17F}" type="pres">
      <dgm:prSet presAssocID="{25F72CD5-CBE3-40CD-936C-3A2122D78CB9}" presName="compNode" presStyleCnt="0"/>
      <dgm:spPr/>
    </dgm:pt>
    <dgm:pt modelId="{EF378ED2-C485-4050-8834-D6A5D6BF41B3}" type="pres">
      <dgm:prSet presAssocID="{25F72CD5-CBE3-40CD-936C-3A2122D78CB9}" presName="bgRect" presStyleLbl="bgShp" presStyleIdx="1" presStyleCnt="5"/>
      <dgm:spPr/>
    </dgm:pt>
    <dgm:pt modelId="{3D464DA1-02CF-479A-99D2-BE493D5F780F}" type="pres">
      <dgm:prSet presAssocID="{25F72CD5-CBE3-40CD-936C-3A2122D78CB9}" presName="iconRect" presStyleLbl="node1" presStyleIdx="1" presStyleCnt="5"/>
      <dgm:spPr>
        <a:ln>
          <a:noFill/>
        </a:ln>
      </dgm:spPr>
    </dgm:pt>
    <dgm:pt modelId="{20728D7E-5B65-49E2-ABCF-5E4CA1D15CA1}" type="pres">
      <dgm:prSet presAssocID="{25F72CD5-CBE3-40CD-936C-3A2122D78CB9}" presName="spaceRect" presStyleCnt="0"/>
      <dgm:spPr/>
    </dgm:pt>
    <dgm:pt modelId="{95BCD3AD-FF90-4897-BA66-8938614820A8}" type="pres">
      <dgm:prSet presAssocID="{25F72CD5-CBE3-40CD-936C-3A2122D78CB9}" presName="parTx" presStyleLbl="revTx" presStyleIdx="1" presStyleCnt="5">
        <dgm:presLayoutVars>
          <dgm:chMax val="0"/>
          <dgm:chPref val="0"/>
        </dgm:presLayoutVars>
      </dgm:prSet>
      <dgm:spPr/>
    </dgm:pt>
    <dgm:pt modelId="{150BBD09-6A57-4370-BCAD-083E7A274589}" type="pres">
      <dgm:prSet presAssocID="{075F49E2-2E0C-41B6-82CB-A376D9683800}" presName="sibTrans" presStyleCnt="0"/>
      <dgm:spPr/>
    </dgm:pt>
    <dgm:pt modelId="{4CE48ADC-C03C-4FE2-91B8-BB3789FE66D0}" type="pres">
      <dgm:prSet presAssocID="{72A01A58-22FA-4EBD-BA97-62CFFDDEF2C7}" presName="compNode" presStyleCnt="0"/>
      <dgm:spPr/>
    </dgm:pt>
    <dgm:pt modelId="{6A8FDA8D-6FCA-431F-9DB7-6CCA0A6156E7}" type="pres">
      <dgm:prSet presAssocID="{72A01A58-22FA-4EBD-BA97-62CFFDDEF2C7}" presName="bgRect" presStyleLbl="bgShp" presStyleIdx="2" presStyleCnt="5"/>
      <dgm:spPr/>
    </dgm:pt>
    <dgm:pt modelId="{D78D0C36-2958-492F-B0C3-B91492EB4A72}" type="pres">
      <dgm:prSet presAssocID="{72A01A58-22FA-4EBD-BA97-62CFFDDEF2C7}" presName="iconRect" presStyleLbl="node1" presStyleIdx="2" presStyleCnt="5"/>
      <dgm:spPr/>
    </dgm:pt>
    <dgm:pt modelId="{7ACDCF32-0E9F-4C9C-B408-D9FBDD2286EC}" type="pres">
      <dgm:prSet presAssocID="{72A01A58-22FA-4EBD-BA97-62CFFDDEF2C7}" presName="spaceRect" presStyleCnt="0"/>
      <dgm:spPr/>
    </dgm:pt>
    <dgm:pt modelId="{A66ACAF9-2C86-47AA-8DC3-491C465E25A2}" type="pres">
      <dgm:prSet presAssocID="{72A01A58-22FA-4EBD-BA97-62CFFDDEF2C7}" presName="parTx" presStyleLbl="revTx" presStyleIdx="2" presStyleCnt="5">
        <dgm:presLayoutVars>
          <dgm:chMax val="0"/>
          <dgm:chPref val="0"/>
        </dgm:presLayoutVars>
      </dgm:prSet>
      <dgm:spPr/>
    </dgm:pt>
    <dgm:pt modelId="{A6CC495E-00ED-4CB9-B1BB-483ED84484E0}" type="pres">
      <dgm:prSet presAssocID="{610163F6-40DE-4C30-9209-A68B53C2FDEC}" presName="sibTrans" presStyleCnt="0"/>
      <dgm:spPr/>
    </dgm:pt>
    <dgm:pt modelId="{6F818C6D-9CBA-4CC3-A374-F251537E78DC}" type="pres">
      <dgm:prSet presAssocID="{85AE5AC2-29EE-4CC9-A148-2ABC8D359AA6}" presName="compNode" presStyleCnt="0"/>
      <dgm:spPr/>
    </dgm:pt>
    <dgm:pt modelId="{DCAB1A74-FE9B-4D18-BFA6-53F105964961}" type="pres">
      <dgm:prSet presAssocID="{85AE5AC2-29EE-4CC9-A148-2ABC8D359AA6}" presName="bgRect" presStyleLbl="bgShp" presStyleIdx="3" presStyleCnt="5"/>
      <dgm:spPr/>
    </dgm:pt>
    <dgm:pt modelId="{DE9BF425-113E-4212-8FDB-95455E2F33EB}" type="pres">
      <dgm:prSet presAssocID="{85AE5AC2-29EE-4CC9-A148-2ABC8D359AA6}" presName="iconRect" presStyleLbl="node1" presStyleIdx="3" presStyleCnt="5"/>
      <dgm:spPr/>
    </dgm:pt>
    <dgm:pt modelId="{2A197DE1-DBD1-465B-9EBF-0DD61DF7C7B7}" type="pres">
      <dgm:prSet presAssocID="{85AE5AC2-29EE-4CC9-A148-2ABC8D359AA6}" presName="spaceRect" presStyleCnt="0"/>
      <dgm:spPr/>
    </dgm:pt>
    <dgm:pt modelId="{4CAD582B-C604-4178-BC39-73FC0EFF7BE3}" type="pres">
      <dgm:prSet presAssocID="{85AE5AC2-29EE-4CC9-A148-2ABC8D359AA6}" presName="parTx" presStyleLbl="revTx" presStyleIdx="3" presStyleCnt="5">
        <dgm:presLayoutVars>
          <dgm:chMax val="0"/>
          <dgm:chPref val="0"/>
        </dgm:presLayoutVars>
      </dgm:prSet>
      <dgm:spPr/>
    </dgm:pt>
    <dgm:pt modelId="{D8BFDA78-ADCF-4D91-A96E-1C7F0282C8A8}" type="pres">
      <dgm:prSet presAssocID="{7C89906C-383C-4889-92E9-16F06F21FC18}" presName="sibTrans" presStyleCnt="0"/>
      <dgm:spPr/>
    </dgm:pt>
    <dgm:pt modelId="{41843E44-C898-4668-B7AD-06E2D4AF1DDB}" type="pres">
      <dgm:prSet presAssocID="{E8C1F02C-F171-4975-B061-11427297819E}" presName="compNode" presStyleCnt="0"/>
      <dgm:spPr/>
    </dgm:pt>
    <dgm:pt modelId="{BF609A2D-2A21-4AF4-80F1-6D667B2C19A4}" type="pres">
      <dgm:prSet presAssocID="{E8C1F02C-F171-4975-B061-11427297819E}" presName="bgRect" presStyleLbl="bgShp" presStyleIdx="4" presStyleCnt="5"/>
      <dgm:spPr/>
    </dgm:pt>
    <dgm:pt modelId="{8DB64D80-CDF6-4A67-A7F2-1BFD8160D2B2}" type="pres">
      <dgm:prSet presAssocID="{E8C1F02C-F171-4975-B061-11427297819E}" presName="iconRect" presStyleLbl="node1" presStyleIdx="4" presStyleCnt="5"/>
      <dgm:spPr/>
    </dgm:pt>
    <dgm:pt modelId="{D4E1231D-52F2-4251-ACA6-C84EF5312630}" type="pres">
      <dgm:prSet presAssocID="{E8C1F02C-F171-4975-B061-11427297819E}" presName="spaceRect" presStyleCnt="0"/>
      <dgm:spPr/>
    </dgm:pt>
    <dgm:pt modelId="{F7F0E7D9-A5B4-4097-A75B-FA4DE7B600EE}" type="pres">
      <dgm:prSet presAssocID="{E8C1F02C-F171-4975-B061-11427297819E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9EEC2D04-FC27-47EA-8A47-C33DECBCFAEB}" srcId="{8FD4BDF0-4AD6-4E2E-AC23-8A6EAA98EF46}" destId="{E8C1F02C-F171-4975-B061-11427297819E}" srcOrd="4" destOrd="0" parTransId="{CD59E77C-F745-4349-9ACC-CAFD2F28AD76}" sibTransId="{EEED6F34-1214-4575-A8CD-1F874C6A8A0D}"/>
    <dgm:cxn modelId="{49CFA023-455C-49F6-A43A-CCFAEAE93829}" type="presOf" srcId="{72A01A58-22FA-4EBD-BA97-62CFFDDEF2C7}" destId="{A66ACAF9-2C86-47AA-8DC3-491C465E25A2}" srcOrd="0" destOrd="0" presId="urn:microsoft.com/office/officeart/2018/2/layout/IconVerticalSolidList"/>
    <dgm:cxn modelId="{ECF1A13A-D8D2-4F36-AAA6-C89AB01FC590}" type="presOf" srcId="{8FD4BDF0-4AD6-4E2E-AC23-8A6EAA98EF46}" destId="{E4F56FA8-78B7-4670-89E3-D83B6710B1E8}" srcOrd="0" destOrd="0" presId="urn:microsoft.com/office/officeart/2018/2/layout/IconVerticalSolidList"/>
    <dgm:cxn modelId="{98DCD33B-6FEC-46D9-93DA-178C1595E802}" type="presOf" srcId="{E8C1F02C-F171-4975-B061-11427297819E}" destId="{F7F0E7D9-A5B4-4097-A75B-FA4DE7B600EE}" srcOrd="0" destOrd="0" presId="urn:microsoft.com/office/officeart/2018/2/layout/IconVerticalSolidList"/>
    <dgm:cxn modelId="{4811E668-60A2-4F8E-989E-F3F576F384A7}" srcId="{8FD4BDF0-4AD6-4E2E-AC23-8A6EAA98EF46}" destId="{25F72CD5-CBE3-40CD-936C-3A2122D78CB9}" srcOrd="1" destOrd="0" parTransId="{CC719B20-C3B8-4578-BDA6-30AFEDBD3C38}" sibTransId="{075F49E2-2E0C-41B6-82CB-A376D9683800}"/>
    <dgm:cxn modelId="{1C6C2071-9573-436F-8B4E-318DCE08EBCB}" srcId="{8FD4BDF0-4AD6-4E2E-AC23-8A6EAA98EF46}" destId="{85AE5AC2-29EE-4CC9-A148-2ABC8D359AA6}" srcOrd="3" destOrd="0" parTransId="{8E532513-7E05-4906-B14F-AAD5BAF9365E}" sibTransId="{7C89906C-383C-4889-92E9-16F06F21FC18}"/>
    <dgm:cxn modelId="{D820AF77-EC4B-47D3-89F2-6B0AFF9E0817}" type="presOf" srcId="{25F72CD5-CBE3-40CD-936C-3A2122D78CB9}" destId="{95BCD3AD-FF90-4897-BA66-8938614820A8}" srcOrd="0" destOrd="0" presId="urn:microsoft.com/office/officeart/2018/2/layout/IconVerticalSolidList"/>
    <dgm:cxn modelId="{9CCCCBDF-ECB0-4662-8F11-523175DA89AF}" srcId="{8FD4BDF0-4AD6-4E2E-AC23-8A6EAA98EF46}" destId="{72A01A58-22FA-4EBD-BA97-62CFFDDEF2C7}" srcOrd="2" destOrd="0" parTransId="{2CE9A037-849F-4216-88A1-83C5FFA27C89}" sibTransId="{610163F6-40DE-4C30-9209-A68B53C2FDEC}"/>
    <dgm:cxn modelId="{2A1E2BEA-4124-4A46-9B22-26267823F81B}" srcId="{8FD4BDF0-4AD6-4E2E-AC23-8A6EAA98EF46}" destId="{82075FAB-540D-4C07-973A-644E2A7EE6DF}" srcOrd="0" destOrd="0" parTransId="{EE60DCF5-D729-4B0A-9A9E-4997845233B9}" sibTransId="{5BC7522C-8484-49F1-B88E-23E63ED78715}"/>
    <dgm:cxn modelId="{CF0E74EC-562A-48A1-9270-BB13AA42D55E}" type="presOf" srcId="{85AE5AC2-29EE-4CC9-A148-2ABC8D359AA6}" destId="{4CAD582B-C604-4178-BC39-73FC0EFF7BE3}" srcOrd="0" destOrd="0" presId="urn:microsoft.com/office/officeart/2018/2/layout/IconVerticalSolidList"/>
    <dgm:cxn modelId="{28E05BF8-9510-48E5-8680-D052191ADDF4}" type="presOf" srcId="{82075FAB-540D-4C07-973A-644E2A7EE6DF}" destId="{417821C0-A044-4B08-AD11-A1615B262DE8}" srcOrd="0" destOrd="0" presId="urn:microsoft.com/office/officeart/2018/2/layout/IconVerticalSolidList"/>
    <dgm:cxn modelId="{DF7B95E5-C5A0-484A-8CA8-8B9E957C431E}" type="presParOf" srcId="{E4F56FA8-78B7-4670-89E3-D83B6710B1E8}" destId="{E23A2776-FC04-48E3-B78C-ABCED580759E}" srcOrd="0" destOrd="0" presId="urn:microsoft.com/office/officeart/2018/2/layout/IconVerticalSolidList"/>
    <dgm:cxn modelId="{EAAD4024-C374-4A78-A180-C116418AA525}" type="presParOf" srcId="{E23A2776-FC04-48E3-B78C-ABCED580759E}" destId="{62D63AF8-5C4E-4A81-BD0F-7F40A0CAD2EB}" srcOrd="0" destOrd="0" presId="urn:microsoft.com/office/officeart/2018/2/layout/IconVerticalSolidList"/>
    <dgm:cxn modelId="{1EC1B482-2BB8-4F74-B7DF-1CF9092BAD9B}" type="presParOf" srcId="{E23A2776-FC04-48E3-B78C-ABCED580759E}" destId="{4AF2E952-2A8A-4780-BBA1-2FA8D14AF3D9}" srcOrd="1" destOrd="0" presId="urn:microsoft.com/office/officeart/2018/2/layout/IconVerticalSolidList"/>
    <dgm:cxn modelId="{8615B518-48DB-4CF4-AD70-6A6C3C7E6038}" type="presParOf" srcId="{E23A2776-FC04-48E3-B78C-ABCED580759E}" destId="{DA31F169-0130-41AB-8C24-5F8D7275E36A}" srcOrd="2" destOrd="0" presId="urn:microsoft.com/office/officeart/2018/2/layout/IconVerticalSolidList"/>
    <dgm:cxn modelId="{5103D26E-9EA0-4E02-854A-96D04C23E629}" type="presParOf" srcId="{E23A2776-FC04-48E3-B78C-ABCED580759E}" destId="{417821C0-A044-4B08-AD11-A1615B262DE8}" srcOrd="3" destOrd="0" presId="urn:microsoft.com/office/officeart/2018/2/layout/IconVerticalSolidList"/>
    <dgm:cxn modelId="{7D509765-D0FB-40D2-98EE-DC9D74F179DB}" type="presParOf" srcId="{E4F56FA8-78B7-4670-89E3-D83B6710B1E8}" destId="{4307E015-117F-4961-A7ED-47292BDA2907}" srcOrd="1" destOrd="0" presId="urn:microsoft.com/office/officeart/2018/2/layout/IconVerticalSolidList"/>
    <dgm:cxn modelId="{807E46C3-E081-4024-8117-12B092E96066}" type="presParOf" srcId="{E4F56FA8-78B7-4670-89E3-D83B6710B1E8}" destId="{96BA8950-4243-4918-BDBD-A5E872FCF17F}" srcOrd="2" destOrd="0" presId="urn:microsoft.com/office/officeart/2018/2/layout/IconVerticalSolidList"/>
    <dgm:cxn modelId="{C85B7610-D1DF-4F42-911B-E8B7E4E45846}" type="presParOf" srcId="{96BA8950-4243-4918-BDBD-A5E872FCF17F}" destId="{EF378ED2-C485-4050-8834-D6A5D6BF41B3}" srcOrd="0" destOrd="0" presId="urn:microsoft.com/office/officeart/2018/2/layout/IconVerticalSolidList"/>
    <dgm:cxn modelId="{696693F1-8A3F-4506-8381-6AB1A6AD79A5}" type="presParOf" srcId="{96BA8950-4243-4918-BDBD-A5E872FCF17F}" destId="{3D464DA1-02CF-479A-99D2-BE493D5F780F}" srcOrd="1" destOrd="0" presId="urn:microsoft.com/office/officeart/2018/2/layout/IconVerticalSolidList"/>
    <dgm:cxn modelId="{9098FD90-4528-4709-88BB-3A1522CA8B26}" type="presParOf" srcId="{96BA8950-4243-4918-BDBD-A5E872FCF17F}" destId="{20728D7E-5B65-49E2-ABCF-5E4CA1D15CA1}" srcOrd="2" destOrd="0" presId="urn:microsoft.com/office/officeart/2018/2/layout/IconVerticalSolidList"/>
    <dgm:cxn modelId="{626D701D-5638-4573-9F0B-138869F0216A}" type="presParOf" srcId="{96BA8950-4243-4918-BDBD-A5E872FCF17F}" destId="{95BCD3AD-FF90-4897-BA66-8938614820A8}" srcOrd="3" destOrd="0" presId="urn:microsoft.com/office/officeart/2018/2/layout/IconVerticalSolidList"/>
    <dgm:cxn modelId="{82FC8DF0-EC64-4D66-83D8-70C3C43419F3}" type="presParOf" srcId="{E4F56FA8-78B7-4670-89E3-D83B6710B1E8}" destId="{150BBD09-6A57-4370-BCAD-083E7A274589}" srcOrd="3" destOrd="0" presId="urn:microsoft.com/office/officeart/2018/2/layout/IconVerticalSolidList"/>
    <dgm:cxn modelId="{FD8E2B8A-E7A1-4969-BF04-2BDCAC3EAE08}" type="presParOf" srcId="{E4F56FA8-78B7-4670-89E3-D83B6710B1E8}" destId="{4CE48ADC-C03C-4FE2-91B8-BB3789FE66D0}" srcOrd="4" destOrd="0" presId="urn:microsoft.com/office/officeart/2018/2/layout/IconVerticalSolidList"/>
    <dgm:cxn modelId="{9C473754-0D3F-4D75-B409-F17897E14CCF}" type="presParOf" srcId="{4CE48ADC-C03C-4FE2-91B8-BB3789FE66D0}" destId="{6A8FDA8D-6FCA-431F-9DB7-6CCA0A6156E7}" srcOrd="0" destOrd="0" presId="urn:microsoft.com/office/officeart/2018/2/layout/IconVerticalSolidList"/>
    <dgm:cxn modelId="{2B9AE1F9-26A8-416F-9609-ADAB6F0969F6}" type="presParOf" srcId="{4CE48ADC-C03C-4FE2-91B8-BB3789FE66D0}" destId="{D78D0C36-2958-492F-B0C3-B91492EB4A72}" srcOrd="1" destOrd="0" presId="urn:microsoft.com/office/officeart/2018/2/layout/IconVerticalSolidList"/>
    <dgm:cxn modelId="{DFDD6506-C8CC-4849-B51D-029F993B2F81}" type="presParOf" srcId="{4CE48ADC-C03C-4FE2-91B8-BB3789FE66D0}" destId="{7ACDCF32-0E9F-4C9C-B408-D9FBDD2286EC}" srcOrd="2" destOrd="0" presId="urn:microsoft.com/office/officeart/2018/2/layout/IconVerticalSolidList"/>
    <dgm:cxn modelId="{11502F4D-478F-4778-91E6-5311DDB5A7EE}" type="presParOf" srcId="{4CE48ADC-C03C-4FE2-91B8-BB3789FE66D0}" destId="{A66ACAF9-2C86-47AA-8DC3-491C465E25A2}" srcOrd="3" destOrd="0" presId="urn:microsoft.com/office/officeart/2018/2/layout/IconVerticalSolidList"/>
    <dgm:cxn modelId="{922436DA-1078-4420-B2E3-EF4666AF368E}" type="presParOf" srcId="{E4F56FA8-78B7-4670-89E3-D83B6710B1E8}" destId="{A6CC495E-00ED-4CB9-B1BB-483ED84484E0}" srcOrd="5" destOrd="0" presId="urn:microsoft.com/office/officeart/2018/2/layout/IconVerticalSolidList"/>
    <dgm:cxn modelId="{622F1516-090D-4EDF-B84A-F3BB8B4485EB}" type="presParOf" srcId="{E4F56FA8-78B7-4670-89E3-D83B6710B1E8}" destId="{6F818C6D-9CBA-4CC3-A374-F251537E78DC}" srcOrd="6" destOrd="0" presId="urn:microsoft.com/office/officeart/2018/2/layout/IconVerticalSolidList"/>
    <dgm:cxn modelId="{4DB65FC8-B432-4FAF-B5B4-583CE38A25DC}" type="presParOf" srcId="{6F818C6D-9CBA-4CC3-A374-F251537E78DC}" destId="{DCAB1A74-FE9B-4D18-BFA6-53F105964961}" srcOrd="0" destOrd="0" presId="urn:microsoft.com/office/officeart/2018/2/layout/IconVerticalSolidList"/>
    <dgm:cxn modelId="{679E1964-20DC-4191-9C32-1CDCC1D9D0DC}" type="presParOf" srcId="{6F818C6D-9CBA-4CC3-A374-F251537E78DC}" destId="{DE9BF425-113E-4212-8FDB-95455E2F33EB}" srcOrd="1" destOrd="0" presId="urn:microsoft.com/office/officeart/2018/2/layout/IconVerticalSolidList"/>
    <dgm:cxn modelId="{F25A9E31-08D6-4910-8550-9175E4736884}" type="presParOf" srcId="{6F818C6D-9CBA-4CC3-A374-F251537E78DC}" destId="{2A197DE1-DBD1-465B-9EBF-0DD61DF7C7B7}" srcOrd="2" destOrd="0" presId="urn:microsoft.com/office/officeart/2018/2/layout/IconVerticalSolidList"/>
    <dgm:cxn modelId="{40394B8C-5657-40B6-9A55-6E6CBEC21F5D}" type="presParOf" srcId="{6F818C6D-9CBA-4CC3-A374-F251537E78DC}" destId="{4CAD582B-C604-4178-BC39-73FC0EFF7BE3}" srcOrd="3" destOrd="0" presId="urn:microsoft.com/office/officeart/2018/2/layout/IconVerticalSolidList"/>
    <dgm:cxn modelId="{7C26B097-0B43-4AF2-82B4-EA6C88A6384A}" type="presParOf" srcId="{E4F56FA8-78B7-4670-89E3-D83B6710B1E8}" destId="{D8BFDA78-ADCF-4D91-A96E-1C7F0282C8A8}" srcOrd="7" destOrd="0" presId="urn:microsoft.com/office/officeart/2018/2/layout/IconVerticalSolidList"/>
    <dgm:cxn modelId="{18CB8095-BBC3-48F9-9629-B0DB38F0FE3B}" type="presParOf" srcId="{E4F56FA8-78B7-4670-89E3-D83B6710B1E8}" destId="{41843E44-C898-4668-B7AD-06E2D4AF1DDB}" srcOrd="8" destOrd="0" presId="urn:microsoft.com/office/officeart/2018/2/layout/IconVerticalSolidList"/>
    <dgm:cxn modelId="{960AA9B8-8E30-4D01-A50E-2FA5FF5314C9}" type="presParOf" srcId="{41843E44-C898-4668-B7AD-06E2D4AF1DDB}" destId="{BF609A2D-2A21-4AF4-80F1-6D667B2C19A4}" srcOrd="0" destOrd="0" presId="urn:microsoft.com/office/officeart/2018/2/layout/IconVerticalSolidList"/>
    <dgm:cxn modelId="{C7FFB3FF-74D2-42EB-9455-5E3856CA0218}" type="presParOf" srcId="{41843E44-C898-4668-B7AD-06E2D4AF1DDB}" destId="{8DB64D80-CDF6-4A67-A7F2-1BFD8160D2B2}" srcOrd="1" destOrd="0" presId="urn:microsoft.com/office/officeart/2018/2/layout/IconVerticalSolidList"/>
    <dgm:cxn modelId="{AF878E8F-CCBB-49DF-A6DF-B67878F5B25A}" type="presParOf" srcId="{41843E44-C898-4668-B7AD-06E2D4AF1DDB}" destId="{D4E1231D-52F2-4251-ACA6-C84EF5312630}" srcOrd="2" destOrd="0" presId="urn:microsoft.com/office/officeart/2018/2/layout/IconVerticalSolidList"/>
    <dgm:cxn modelId="{75AE2C82-6227-4BFD-9F2B-E1E3DA1A35F2}" type="presParOf" srcId="{41843E44-C898-4668-B7AD-06E2D4AF1DDB}" destId="{F7F0E7D9-A5B4-4097-A75B-FA4DE7B600E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5E1CC8-194E-4141-AD47-15BD146F66F0}" type="doc">
      <dgm:prSet loTypeId="urn:microsoft.com/office/officeart/2005/8/layout/lProcess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9549AE35-929D-40DF-B876-92AF2918FD4F}">
      <dgm:prSet phldrT="[Text]"/>
      <dgm:spPr/>
      <dgm:t>
        <a:bodyPr/>
        <a:lstStyle/>
        <a:p>
          <a:r>
            <a:rPr lang="en-US" b="1"/>
            <a:t>1</a:t>
          </a:r>
          <a:endParaRPr lang="en-US" b="1" dirty="0"/>
        </a:p>
      </dgm:t>
    </dgm:pt>
    <dgm:pt modelId="{68F5C47B-F7F7-48F9-B112-4D0F5B9409B2}" type="parTrans" cxnId="{B541173F-51A1-420B-9423-D93D009305D4}">
      <dgm:prSet/>
      <dgm:spPr/>
      <dgm:t>
        <a:bodyPr/>
        <a:lstStyle/>
        <a:p>
          <a:endParaRPr lang="en-US"/>
        </a:p>
      </dgm:t>
    </dgm:pt>
    <dgm:pt modelId="{8F5CEC61-8CDE-4B5F-BE1D-8534007C7795}" type="sibTrans" cxnId="{B541173F-51A1-420B-9423-D93D009305D4}">
      <dgm:prSet/>
      <dgm:spPr/>
      <dgm:t>
        <a:bodyPr/>
        <a:lstStyle/>
        <a:p>
          <a:endParaRPr lang="en-US"/>
        </a:p>
      </dgm:t>
    </dgm:pt>
    <dgm:pt modelId="{CFAF0724-D887-4566-B642-B85B1DACB56B}">
      <dgm:prSet phldrT="[Text]"/>
      <dgm:spPr/>
      <dgm:t>
        <a:bodyPr/>
        <a:lstStyle/>
        <a:p>
          <a:r>
            <a:rPr lang="en-US" dirty="0"/>
            <a:t>Equal allocation across all states (18 miles each)</a:t>
          </a:r>
        </a:p>
      </dgm:t>
    </dgm:pt>
    <dgm:pt modelId="{EFD2F68B-CF79-4725-98CD-CE7797F56F49}" type="parTrans" cxnId="{7027B6DE-1593-4663-8EE2-9DE4A0533F05}">
      <dgm:prSet/>
      <dgm:spPr/>
      <dgm:t>
        <a:bodyPr/>
        <a:lstStyle/>
        <a:p>
          <a:endParaRPr lang="en-US"/>
        </a:p>
      </dgm:t>
    </dgm:pt>
    <dgm:pt modelId="{5E4E6D1E-E13B-4246-8661-B2FEC09CA68B}" type="sibTrans" cxnId="{7027B6DE-1593-4663-8EE2-9DE4A0533F05}">
      <dgm:prSet/>
      <dgm:spPr/>
      <dgm:t>
        <a:bodyPr/>
        <a:lstStyle/>
        <a:p>
          <a:endParaRPr lang="en-US"/>
        </a:p>
      </dgm:t>
    </dgm:pt>
    <dgm:pt modelId="{8F9F0C46-A2AF-476E-9BB1-6B562E1CC6F6}">
      <dgm:prSet phldrT="[Text]"/>
      <dgm:spPr/>
      <dgm:t>
        <a:bodyPr/>
        <a:lstStyle/>
        <a:p>
          <a:r>
            <a:rPr lang="en-US" dirty="0"/>
            <a:t>Provides 18 additional miles of PFHS to NV</a:t>
          </a:r>
        </a:p>
      </dgm:t>
    </dgm:pt>
    <dgm:pt modelId="{3BBC4B2D-449A-4AE3-AA28-C7B8AB806ABF}" type="parTrans" cxnId="{07B6C626-5607-432D-882B-0CDAA913705F}">
      <dgm:prSet/>
      <dgm:spPr/>
      <dgm:t>
        <a:bodyPr/>
        <a:lstStyle/>
        <a:p>
          <a:endParaRPr lang="en-US"/>
        </a:p>
      </dgm:t>
    </dgm:pt>
    <dgm:pt modelId="{1698ADE9-D80B-4153-9891-A5D0CBC2CAB1}" type="sibTrans" cxnId="{07B6C626-5607-432D-882B-0CDAA913705F}">
      <dgm:prSet/>
      <dgm:spPr/>
      <dgm:t>
        <a:bodyPr/>
        <a:lstStyle/>
        <a:p>
          <a:endParaRPr lang="en-US"/>
        </a:p>
      </dgm:t>
    </dgm:pt>
    <dgm:pt modelId="{4349E4D3-39C3-4929-842D-9401C615AB36}">
      <dgm:prSet phldrT="[Text]"/>
      <dgm:spPr/>
      <dgm:t>
        <a:bodyPr/>
        <a:lstStyle/>
        <a:p>
          <a:r>
            <a:rPr lang="en-US" b="1"/>
            <a:t>2</a:t>
          </a:r>
          <a:endParaRPr lang="en-US" b="1" dirty="0"/>
        </a:p>
      </dgm:t>
    </dgm:pt>
    <dgm:pt modelId="{92B10EE3-EC00-4F5A-89AC-28391B4CAFB4}" type="parTrans" cxnId="{F8FFC9A6-2BD4-4AC0-B1A3-0EBEC558605E}">
      <dgm:prSet/>
      <dgm:spPr/>
      <dgm:t>
        <a:bodyPr/>
        <a:lstStyle/>
        <a:p>
          <a:endParaRPr lang="en-US"/>
        </a:p>
      </dgm:t>
    </dgm:pt>
    <dgm:pt modelId="{F10E2B87-760F-4382-8E6C-1392DC1AFC78}" type="sibTrans" cxnId="{F8FFC9A6-2BD4-4AC0-B1A3-0EBEC558605E}">
      <dgm:prSet/>
      <dgm:spPr/>
      <dgm:t>
        <a:bodyPr/>
        <a:lstStyle/>
        <a:p>
          <a:endParaRPr lang="en-US"/>
        </a:p>
      </dgm:t>
    </dgm:pt>
    <dgm:pt modelId="{7322F1D7-ABDE-4FF5-816C-CC0ECF3853F7}">
      <dgm:prSet phldrT="[Text]"/>
      <dgm:spPr/>
      <dgm:t>
        <a:bodyPr/>
        <a:lstStyle/>
        <a:p>
          <a:r>
            <a:rPr lang="en-US" dirty="0"/>
            <a:t>Equal allocation among the 18 states with the most PFHS (53 miles each)</a:t>
          </a:r>
        </a:p>
      </dgm:t>
    </dgm:pt>
    <dgm:pt modelId="{DEBE6281-2112-4094-9DFA-EE1339C2A9D4}" type="parTrans" cxnId="{0BAEDC9E-37C8-4DC1-8C27-3F4C9D86FEFD}">
      <dgm:prSet/>
      <dgm:spPr/>
      <dgm:t>
        <a:bodyPr/>
        <a:lstStyle/>
        <a:p>
          <a:endParaRPr lang="en-US"/>
        </a:p>
      </dgm:t>
    </dgm:pt>
    <dgm:pt modelId="{9F681049-D658-4F51-B88D-40F76D20CA06}" type="sibTrans" cxnId="{0BAEDC9E-37C8-4DC1-8C27-3F4C9D86FEFD}">
      <dgm:prSet/>
      <dgm:spPr/>
      <dgm:t>
        <a:bodyPr/>
        <a:lstStyle/>
        <a:p>
          <a:endParaRPr lang="en-US"/>
        </a:p>
      </dgm:t>
    </dgm:pt>
    <dgm:pt modelId="{509DF244-BA45-4C3A-A12A-00B2A5E49385}">
      <dgm:prSet phldrT="[Text]"/>
      <dgm:spPr/>
      <dgm:t>
        <a:bodyPr/>
        <a:lstStyle/>
        <a:p>
          <a:r>
            <a:rPr lang="en-US" dirty="0"/>
            <a:t>No new PFHS mileage added in NV</a:t>
          </a:r>
        </a:p>
      </dgm:t>
    </dgm:pt>
    <dgm:pt modelId="{A3195BB2-3D2D-4FC9-BF13-040E42FCC633}" type="parTrans" cxnId="{E4FEE8A2-653B-4652-9270-5BE42F5A412F}">
      <dgm:prSet/>
      <dgm:spPr/>
      <dgm:t>
        <a:bodyPr/>
        <a:lstStyle/>
        <a:p>
          <a:endParaRPr lang="en-US"/>
        </a:p>
      </dgm:t>
    </dgm:pt>
    <dgm:pt modelId="{58AD5C15-D957-414A-BABC-DF07C630DDDF}" type="sibTrans" cxnId="{E4FEE8A2-653B-4652-9270-5BE42F5A412F}">
      <dgm:prSet/>
      <dgm:spPr/>
      <dgm:t>
        <a:bodyPr/>
        <a:lstStyle/>
        <a:p>
          <a:endParaRPr lang="en-US"/>
        </a:p>
      </dgm:t>
    </dgm:pt>
    <dgm:pt modelId="{3375E72D-F297-42B2-B6DE-7255A0B30749}">
      <dgm:prSet phldrT="[Text]"/>
      <dgm:spPr/>
      <dgm:t>
        <a:bodyPr/>
        <a:lstStyle/>
        <a:p>
          <a:r>
            <a:rPr lang="en-US" b="1"/>
            <a:t>3</a:t>
          </a:r>
          <a:endParaRPr lang="en-US" b="1" dirty="0"/>
        </a:p>
      </dgm:t>
    </dgm:pt>
    <dgm:pt modelId="{6DB7C696-5389-46C0-BA7A-707F71F421A0}" type="parTrans" cxnId="{89C832E3-CDD2-4FB1-83D8-5494F26E0A6B}">
      <dgm:prSet/>
      <dgm:spPr/>
      <dgm:t>
        <a:bodyPr/>
        <a:lstStyle/>
        <a:p>
          <a:endParaRPr lang="en-US"/>
        </a:p>
      </dgm:t>
    </dgm:pt>
    <dgm:pt modelId="{A8E719F2-113E-4956-8975-7446AD0A3FE4}" type="sibTrans" cxnId="{89C832E3-CDD2-4FB1-83D8-5494F26E0A6B}">
      <dgm:prSet/>
      <dgm:spPr/>
      <dgm:t>
        <a:bodyPr/>
        <a:lstStyle/>
        <a:p>
          <a:endParaRPr lang="en-US"/>
        </a:p>
      </dgm:t>
    </dgm:pt>
    <dgm:pt modelId="{A29560DD-D307-45D8-9AD5-91E7BDE1A6DD}">
      <dgm:prSet phldrT="[Text]"/>
      <dgm:spPr/>
      <dgm:t>
        <a:bodyPr/>
        <a:lstStyle/>
        <a:p>
          <a:r>
            <a:rPr lang="en-US" dirty="0"/>
            <a:t>Add a portion of Interstate Highways built since 2011 to PHFS</a:t>
          </a:r>
        </a:p>
      </dgm:t>
    </dgm:pt>
    <dgm:pt modelId="{B7CB8B45-ABFA-43B1-AE10-82D028FD92E0}" type="parTrans" cxnId="{1D43C2EA-7FAF-4F56-AAD2-EF5A04E7FA3E}">
      <dgm:prSet/>
      <dgm:spPr/>
      <dgm:t>
        <a:bodyPr/>
        <a:lstStyle/>
        <a:p>
          <a:endParaRPr lang="en-US"/>
        </a:p>
      </dgm:t>
    </dgm:pt>
    <dgm:pt modelId="{967896F1-A3CB-42EB-B9A5-0C1B0B6888CA}" type="sibTrans" cxnId="{1D43C2EA-7FAF-4F56-AAD2-EF5A04E7FA3E}">
      <dgm:prSet/>
      <dgm:spPr/>
      <dgm:t>
        <a:bodyPr/>
        <a:lstStyle/>
        <a:p>
          <a:endParaRPr lang="en-US"/>
        </a:p>
      </dgm:t>
    </dgm:pt>
    <dgm:pt modelId="{B80EE7C7-2F1C-4730-95B9-A6F453BB7366}">
      <dgm:prSet phldrT="[Text]"/>
      <dgm:spPr/>
      <dgm:t>
        <a:bodyPr/>
        <a:lstStyle/>
        <a:p>
          <a:r>
            <a:rPr lang="en-US" dirty="0"/>
            <a:t>Potential to add new segments of I-11 to PFHS in NV </a:t>
          </a:r>
        </a:p>
      </dgm:t>
    </dgm:pt>
    <dgm:pt modelId="{842DA409-7E9F-4A65-A5CE-32CF6E2553FB}" type="parTrans" cxnId="{B92B611C-46E8-4F59-94A8-17A7E22E7BA1}">
      <dgm:prSet/>
      <dgm:spPr/>
      <dgm:t>
        <a:bodyPr/>
        <a:lstStyle/>
        <a:p>
          <a:endParaRPr lang="en-US"/>
        </a:p>
      </dgm:t>
    </dgm:pt>
    <dgm:pt modelId="{838699ED-B8DB-4078-AAEF-EF88DED2C04F}" type="sibTrans" cxnId="{B92B611C-46E8-4F59-94A8-17A7E22E7BA1}">
      <dgm:prSet/>
      <dgm:spPr/>
      <dgm:t>
        <a:bodyPr/>
        <a:lstStyle/>
        <a:p>
          <a:endParaRPr lang="en-US"/>
        </a:p>
      </dgm:t>
    </dgm:pt>
    <dgm:pt modelId="{CDFB41CD-39A0-466E-8183-0F48D8CBDC99}" type="pres">
      <dgm:prSet presAssocID="{B05E1CC8-194E-4141-AD47-15BD146F66F0}" presName="theList" presStyleCnt="0">
        <dgm:presLayoutVars>
          <dgm:dir/>
          <dgm:animLvl val="lvl"/>
          <dgm:resizeHandles val="exact"/>
        </dgm:presLayoutVars>
      </dgm:prSet>
      <dgm:spPr/>
    </dgm:pt>
    <dgm:pt modelId="{BCFD6C8D-34E2-42ED-8788-50CDE7DBDA9F}" type="pres">
      <dgm:prSet presAssocID="{9549AE35-929D-40DF-B876-92AF2918FD4F}" presName="compNode" presStyleCnt="0"/>
      <dgm:spPr/>
    </dgm:pt>
    <dgm:pt modelId="{31638432-B622-46E0-987E-49EB0C38803D}" type="pres">
      <dgm:prSet presAssocID="{9549AE35-929D-40DF-B876-92AF2918FD4F}" presName="aNode" presStyleLbl="bgShp" presStyleIdx="0" presStyleCnt="3"/>
      <dgm:spPr/>
    </dgm:pt>
    <dgm:pt modelId="{0C5E46EA-B135-4FDB-BD11-7F9A8AE0CD6B}" type="pres">
      <dgm:prSet presAssocID="{9549AE35-929D-40DF-B876-92AF2918FD4F}" presName="textNode" presStyleLbl="bgShp" presStyleIdx="0" presStyleCnt="3"/>
      <dgm:spPr/>
    </dgm:pt>
    <dgm:pt modelId="{EB88C982-FA4C-495B-B9BB-D302C5577849}" type="pres">
      <dgm:prSet presAssocID="{9549AE35-929D-40DF-B876-92AF2918FD4F}" presName="compChildNode" presStyleCnt="0"/>
      <dgm:spPr/>
    </dgm:pt>
    <dgm:pt modelId="{82D65804-E6E9-46D1-883B-3099F66B4A99}" type="pres">
      <dgm:prSet presAssocID="{9549AE35-929D-40DF-B876-92AF2918FD4F}" presName="theInnerList" presStyleCnt="0"/>
      <dgm:spPr/>
    </dgm:pt>
    <dgm:pt modelId="{80C1186F-1A45-45D2-918A-E5A97DF405B9}" type="pres">
      <dgm:prSet presAssocID="{CFAF0724-D887-4566-B642-B85B1DACB56B}" presName="childNode" presStyleLbl="node1" presStyleIdx="0" presStyleCnt="6">
        <dgm:presLayoutVars>
          <dgm:bulletEnabled val="1"/>
        </dgm:presLayoutVars>
      </dgm:prSet>
      <dgm:spPr/>
    </dgm:pt>
    <dgm:pt modelId="{899DE2BD-DF08-43E0-8859-9DC4C53A4AB0}" type="pres">
      <dgm:prSet presAssocID="{CFAF0724-D887-4566-B642-B85B1DACB56B}" presName="aSpace2" presStyleCnt="0"/>
      <dgm:spPr/>
    </dgm:pt>
    <dgm:pt modelId="{23B0C2BF-DE0C-4745-B772-1F0412F6CB64}" type="pres">
      <dgm:prSet presAssocID="{8F9F0C46-A2AF-476E-9BB1-6B562E1CC6F6}" presName="childNode" presStyleLbl="node1" presStyleIdx="1" presStyleCnt="6">
        <dgm:presLayoutVars>
          <dgm:bulletEnabled val="1"/>
        </dgm:presLayoutVars>
      </dgm:prSet>
      <dgm:spPr/>
    </dgm:pt>
    <dgm:pt modelId="{0A69DBC6-9370-4E9D-98BB-7EE3666C0C02}" type="pres">
      <dgm:prSet presAssocID="{9549AE35-929D-40DF-B876-92AF2918FD4F}" presName="aSpace" presStyleCnt="0"/>
      <dgm:spPr/>
    </dgm:pt>
    <dgm:pt modelId="{618F5A09-CB68-4A95-99C4-A8C97FF440BE}" type="pres">
      <dgm:prSet presAssocID="{4349E4D3-39C3-4929-842D-9401C615AB36}" presName="compNode" presStyleCnt="0"/>
      <dgm:spPr/>
    </dgm:pt>
    <dgm:pt modelId="{7A37C66D-7885-4EE5-AD9D-8F2A4CAE434E}" type="pres">
      <dgm:prSet presAssocID="{4349E4D3-39C3-4929-842D-9401C615AB36}" presName="aNode" presStyleLbl="bgShp" presStyleIdx="1" presStyleCnt="3"/>
      <dgm:spPr/>
    </dgm:pt>
    <dgm:pt modelId="{5B013230-3AA3-4AC4-8C6D-75AC78C7AD16}" type="pres">
      <dgm:prSet presAssocID="{4349E4D3-39C3-4929-842D-9401C615AB36}" presName="textNode" presStyleLbl="bgShp" presStyleIdx="1" presStyleCnt="3"/>
      <dgm:spPr/>
    </dgm:pt>
    <dgm:pt modelId="{1766A984-7C8C-4CF7-B99B-5D64FFFFC078}" type="pres">
      <dgm:prSet presAssocID="{4349E4D3-39C3-4929-842D-9401C615AB36}" presName="compChildNode" presStyleCnt="0"/>
      <dgm:spPr/>
    </dgm:pt>
    <dgm:pt modelId="{4C3237FE-C8F6-4D39-A816-1D76F17FB870}" type="pres">
      <dgm:prSet presAssocID="{4349E4D3-39C3-4929-842D-9401C615AB36}" presName="theInnerList" presStyleCnt="0"/>
      <dgm:spPr/>
    </dgm:pt>
    <dgm:pt modelId="{85410F77-F509-4150-8CF9-06B63A55A269}" type="pres">
      <dgm:prSet presAssocID="{7322F1D7-ABDE-4FF5-816C-CC0ECF3853F7}" presName="childNode" presStyleLbl="node1" presStyleIdx="2" presStyleCnt="6">
        <dgm:presLayoutVars>
          <dgm:bulletEnabled val="1"/>
        </dgm:presLayoutVars>
      </dgm:prSet>
      <dgm:spPr/>
    </dgm:pt>
    <dgm:pt modelId="{D4FF0949-7E8E-4A63-B014-74E1BB427B6C}" type="pres">
      <dgm:prSet presAssocID="{7322F1D7-ABDE-4FF5-816C-CC0ECF3853F7}" presName="aSpace2" presStyleCnt="0"/>
      <dgm:spPr/>
    </dgm:pt>
    <dgm:pt modelId="{F1249AAE-02C2-4D33-BBB2-D72A482CD5CA}" type="pres">
      <dgm:prSet presAssocID="{509DF244-BA45-4C3A-A12A-00B2A5E49385}" presName="childNode" presStyleLbl="node1" presStyleIdx="3" presStyleCnt="6">
        <dgm:presLayoutVars>
          <dgm:bulletEnabled val="1"/>
        </dgm:presLayoutVars>
      </dgm:prSet>
      <dgm:spPr/>
    </dgm:pt>
    <dgm:pt modelId="{2D3F97A2-D19E-4D19-94A8-2CD2A12C00A3}" type="pres">
      <dgm:prSet presAssocID="{4349E4D3-39C3-4929-842D-9401C615AB36}" presName="aSpace" presStyleCnt="0"/>
      <dgm:spPr/>
    </dgm:pt>
    <dgm:pt modelId="{48DB7061-F892-4CA4-A3F3-1265533EE920}" type="pres">
      <dgm:prSet presAssocID="{3375E72D-F297-42B2-B6DE-7255A0B30749}" presName="compNode" presStyleCnt="0"/>
      <dgm:spPr/>
    </dgm:pt>
    <dgm:pt modelId="{1F7F71D6-36A4-484B-9611-073CAFA5D55C}" type="pres">
      <dgm:prSet presAssocID="{3375E72D-F297-42B2-B6DE-7255A0B30749}" presName="aNode" presStyleLbl="bgShp" presStyleIdx="2" presStyleCnt="3"/>
      <dgm:spPr/>
    </dgm:pt>
    <dgm:pt modelId="{5E7867F7-2D81-4CA2-BC6E-FD1F17830747}" type="pres">
      <dgm:prSet presAssocID="{3375E72D-F297-42B2-B6DE-7255A0B30749}" presName="textNode" presStyleLbl="bgShp" presStyleIdx="2" presStyleCnt="3"/>
      <dgm:spPr/>
    </dgm:pt>
    <dgm:pt modelId="{6D235986-2794-4AEA-826D-C2A49696E8EE}" type="pres">
      <dgm:prSet presAssocID="{3375E72D-F297-42B2-B6DE-7255A0B30749}" presName="compChildNode" presStyleCnt="0"/>
      <dgm:spPr/>
    </dgm:pt>
    <dgm:pt modelId="{C054B8C0-0A68-439A-98C0-4589DEA80D02}" type="pres">
      <dgm:prSet presAssocID="{3375E72D-F297-42B2-B6DE-7255A0B30749}" presName="theInnerList" presStyleCnt="0"/>
      <dgm:spPr/>
    </dgm:pt>
    <dgm:pt modelId="{9BC2BB49-7992-499E-A68D-A6EA7EEEE9FF}" type="pres">
      <dgm:prSet presAssocID="{A29560DD-D307-45D8-9AD5-91E7BDE1A6DD}" presName="childNode" presStyleLbl="node1" presStyleIdx="4" presStyleCnt="6">
        <dgm:presLayoutVars>
          <dgm:bulletEnabled val="1"/>
        </dgm:presLayoutVars>
      </dgm:prSet>
      <dgm:spPr/>
    </dgm:pt>
    <dgm:pt modelId="{D55D46CC-C50C-4B62-9604-5E6444342B2D}" type="pres">
      <dgm:prSet presAssocID="{A29560DD-D307-45D8-9AD5-91E7BDE1A6DD}" presName="aSpace2" presStyleCnt="0"/>
      <dgm:spPr/>
    </dgm:pt>
    <dgm:pt modelId="{06004619-7C8E-4B58-8EC0-CEEBEA95CA08}" type="pres">
      <dgm:prSet presAssocID="{B80EE7C7-2F1C-4730-95B9-A6F453BB7366}" presName="childNode" presStyleLbl="node1" presStyleIdx="5" presStyleCnt="6">
        <dgm:presLayoutVars>
          <dgm:bulletEnabled val="1"/>
        </dgm:presLayoutVars>
      </dgm:prSet>
      <dgm:spPr/>
    </dgm:pt>
  </dgm:ptLst>
  <dgm:cxnLst>
    <dgm:cxn modelId="{78AAA00B-16AE-4C67-8BE8-5EF573B9E406}" type="presOf" srcId="{8F9F0C46-A2AF-476E-9BB1-6B562E1CC6F6}" destId="{23B0C2BF-DE0C-4745-B772-1F0412F6CB64}" srcOrd="0" destOrd="0" presId="urn:microsoft.com/office/officeart/2005/8/layout/lProcess2"/>
    <dgm:cxn modelId="{B92B611C-46E8-4F59-94A8-17A7E22E7BA1}" srcId="{3375E72D-F297-42B2-B6DE-7255A0B30749}" destId="{B80EE7C7-2F1C-4730-95B9-A6F453BB7366}" srcOrd="1" destOrd="0" parTransId="{842DA409-7E9F-4A65-A5CE-32CF6E2553FB}" sibTransId="{838699ED-B8DB-4078-AAEF-EF88DED2C04F}"/>
    <dgm:cxn modelId="{907D1025-D58B-4B52-95A0-37498C22B623}" type="presOf" srcId="{B05E1CC8-194E-4141-AD47-15BD146F66F0}" destId="{CDFB41CD-39A0-466E-8183-0F48D8CBDC99}" srcOrd="0" destOrd="0" presId="urn:microsoft.com/office/officeart/2005/8/layout/lProcess2"/>
    <dgm:cxn modelId="{07B6C626-5607-432D-882B-0CDAA913705F}" srcId="{9549AE35-929D-40DF-B876-92AF2918FD4F}" destId="{8F9F0C46-A2AF-476E-9BB1-6B562E1CC6F6}" srcOrd="1" destOrd="0" parTransId="{3BBC4B2D-449A-4AE3-AA28-C7B8AB806ABF}" sibTransId="{1698ADE9-D80B-4153-9891-A5D0CBC2CAB1}"/>
    <dgm:cxn modelId="{B541173F-51A1-420B-9423-D93D009305D4}" srcId="{B05E1CC8-194E-4141-AD47-15BD146F66F0}" destId="{9549AE35-929D-40DF-B876-92AF2918FD4F}" srcOrd="0" destOrd="0" parTransId="{68F5C47B-F7F7-48F9-B112-4D0F5B9409B2}" sibTransId="{8F5CEC61-8CDE-4B5F-BE1D-8534007C7795}"/>
    <dgm:cxn modelId="{C92B0A5E-CCA1-427D-B9D9-D70DC1209990}" type="presOf" srcId="{4349E4D3-39C3-4929-842D-9401C615AB36}" destId="{7A37C66D-7885-4EE5-AD9D-8F2A4CAE434E}" srcOrd="0" destOrd="0" presId="urn:microsoft.com/office/officeart/2005/8/layout/lProcess2"/>
    <dgm:cxn modelId="{CCF3D443-42D0-4059-B971-041DCA59B286}" type="presOf" srcId="{9549AE35-929D-40DF-B876-92AF2918FD4F}" destId="{31638432-B622-46E0-987E-49EB0C38803D}" srcOrd="0" destOrd="0" presId="urn:microsoft.com/office/officeart/2005/8/layout/lProcess2"/>
    <dgm:cxn modelId="{5FD58F77-0A27-489A-B422-F7B6CE917B1B}" type="presOf" srcId="{3375E72D-F297-42B2-B6DE-7255A0B30749}" destId="{1F7F71D6-36A4-484B-9611-073CAFA5D55C}" srcOrd="0" destOrd="0" presId="urn:microsoft.com/office/officeart/2005/8/layout/lProcess2"/>
    <dgm:cxn modelId="{1618E577-A961-4A36-B7CA-DF17E167BCF9}" type="presOf" srcId="{4349E4D3-39C3-4929-842D-9401C615AB36}" destId="{5B013230-3AA3-4AC4-8C6D-75AC78C7AD16}" srcOrd="1" destOrd="0" presId="urn:microsoft.com/office/officeart/2005/8/layout/lProcess2"/>
    <dgm:cxn modelId="{3339DD59-DB7C-4398-A718-D70B09BFA11A}" type="presOf" srcId="{B80EE7C7-2F1C-4730-95B9-A6F453BB7366}" destId="{06004619-7C8E-4B58-8EC0-CEEBEA95CA08}" srcOrd="0" destOrd="0" presId="urn:microsoft.com/office/officeart/2005/8/layout/lProcess2"/>
    <dgm:cxn modelId="{79EF5D7C-66B9-45E9-8FAF-F0CDFBDD5406}" type="presOf" srcId="{509DF244-BA45-4C3A-A12A-00B2A5E49385}" destId="{F1249AAE-02C2-4D33-BBB2-D72A482CD5CA}" srcOrd="0" destOrd="0" presId="urn:microsoft.com/office/officeart/2005/8/layout/lProcess2"/>
    <dgm:cxn modelId="{3F3BAF85-BB2A-42EA-94B9-3CF9A627C980}" type="presOf" srcId="{7322F1D7-ABDE-4FF5-816C-CC0ECF3853F7}" destId="{85410F77-F509-4150-8CF9-06B63A55A269}" srcOrd="0" destOrd="0" presId="urn:microsoft.com/office/officeart/2005/8/layout/lProcess2"/>
    <dgm:cxn modelId="{5844DF88-F24B-4CF8-A336-746A8AD62EED}" type="presOf" srcId="{3375E72D-F297-42B2-B6DE-7255A0B30749}" destId="{5E7867F7-2D81-4CA2-BC6E-FD1F17830747}" srcOrd="1" destOrd="0" presId="urn:microsoft.com/office/officeart/2005/8/layout/lProcess2"/>
    <dgm:cxn modelId="{0BAEDC9E-37C8-4DC1-8C27-3F4C9D86FEFD}" srcId="{4349E4D3-39C3-4929-842D-9401C615AB36}" destId="{7322F1D7-ABDE-4FF5-816C-CC0ECF3853F7}" srcOrd="0" destOrd="0" parTransId="{DEBE6281-2112-4094-9DFA-EE1339C2A9D4}" sibTransId="{9F681049-D658-4F51-B88D-40F76D20CA06}"/>
    <dgm:cxn modelId="{E4FEE8A2-653B-4652-9270-5BE42F5A412F}" srcId="{4349E4D3-39C3-4929-842D-9401C615AB36}" destId="{509DF244-BA45-4C3A-A12A-00B2A5E49385}" srcOrd="1" destOrd="0" parTransId="{A3195BB2-3D2D-4FC9-BF13-040E42FCC633}" sibTransId="{58AD5C15-D957-414A-BABC-DF07C630DDDF}"/>
    <dgm:cxn modelId="{F8FFC9A6-2BD4-4AC0-B1A3-0EBEC558605E}" srcId="{B05E1CC8-194E-4141-AD47-15BD146F66F0}" destId="{4349E4D3-39C3-4929-842D-9401C615AB36}" srcOrd="1" destOrd="0" parTransId="{92B10EE3-EC00-4F5A-89AC-28391B4CAFB4}" sibTransId="{F10E2B87-760F-4382-8E6C-1392DC1AFC78}"/>
    <dgm:cxn modelId="{C04740B1-08F8-44BF-BE3B-88A78260B5C8}" type="presOf" srcId="{A29560DD-D307-45D8-9AD5-91E7BDE1A6DD}" destId="{9BC2BB49-7992-499E-A68D-A6EA7EEEE9FF}" srcOrd="0" destOrd="0" presId="urn:microsoft.com/office/officeart/2005/8/layout/lProcess2"/>
    <dgm:cxn modelId="{C467B7B5-7B44-4072-A3DE-43B81AC11A4F}" type="presOf" srcId="{CFAF0724-D887-4566-B642-B85B1DACB56B}" destId="{80C1186F-1A45-45D2-918A-E5A97DF405B9}" srcOrd="0" destOrd="0" presId="urn:microsoft.com/office/officeart/2005/8/layout/lProcess2"/>
    <dgm:cxn modelId="{726620CB-8C31-4F9C-95D9-D55694444C80}" type="presOf" srcId="{9549AE35-929D-40DF-B876-92AF2918FD4F}" destId="{0C5E46EA-B135-4FDB-BD11-7F9A8AE0CD6B}" srcOrd="1" destOrd="0" presId="urn:microsoft.com/office/officeart/2005/8/layout/lProcess2"/>
    <dgm:cxn modelId="{7027B6DE-1593-4663-8EE2-9DE4A0533F05}" srcId="{9549AE35-929D-40DF-B876-92AF2918FD4F}" destId="{CFAF0724-D887-4566-B642-B85B1DACB56B}" srcOrd="0" destOrd="0" parTransId="{EFD2F68B-CF79-4725-98CD-CE7797F56F49}" sibTransId="{5E4E6D1E-E13B-4246-8661-B2FEC09CA68B}"/>
    <dgm:cxn modelId="{89C832E3-CDD2-4FB1-83D8-5494F26E0A6B}" srcId="{B05E1CC8-194E-4141-AD47-15BD146F66F0}" destId="{3375E72D-F297-42B2-B6DE-7255A0B30749}" srcOrd="2" destOrd="0" parTransId="{6DB7C696-5389-46C0-BA7A-707F71F421A0}" sibTransId="{A8E719F2-113E-4956-8975-7446AD0A3FE4}"/>
    <dgm:cxn modelId="{1D43C2EA-7FAF-4F56-AAD2-EF5A04E7FA3E}" srcId="{3375E72D-F297-42B2-B6DE-7255A0B30749}" destId="{A29560DD-D307-45D8-9AD5-91E7BDE1A6DD}" srcOrd="0" destOrd="0" parTransId="{B7CB8B45-ABFA-43B1-AE10-82D028FD92E0}" sibTransId="{967896F1-A3CB-42EB-B9A5-0C1B0B6888CA}"/>
    <dgm:cxn modelId="{EA54A460-0C3C-48C7-8F44-E15E9CF968FE}" type="presParOf" srcId="{CDFB41CD-39A0-466E-8183-0F48D8CBDC99}" destId="{BCFD6C8D-34E2-42ED-8788-50CDE7DBDA9F}" srcOrd="0" destOrd="0" presId="urn:microsoft.com/office/officeart/2005/8/layout/lProcess2"/>
    <dgm:cxn modelId="{DF22EBEF-470A-4830-8192-B595469533B5}" type="presParOf" srcId="{BCFD6C8D-34E2-42ED-8788-50CDE7DBDA9F}" destId="{31638432-B622-46E0-987E-49EB0C38803D}" srcOrd="0" destOrd="0" presId="urn:microsoft.com/office/officeart/2005/8/layout/lProcess2"/>
    <dgm:cxn modelId="{B8CEAF09-D96A-4A15-ACCE-242E197158FD}" type="presParOf" srcId="{BCFD6C8D-34E2-42ED-8788-50CDE7DBDA9F}" destId="{0C5E46EA-B135-4FDB-BD11-7F9A8AE0CD6B}" srcOrd="1" destOrd="0" presId="urn:microsoft.com/office/officeart/2005/8/layout/lProcess2"/>
    <dgm:cxn modelId="{9294FB73-F72E-41F9-9297-5CC04D8677C2}" type="presParOf" srcId="{BCFD6C8D-34E2-42ED-8788-50CDE7DBDA9F}" destId="{EB88C982-FA4C-495B-B9BB-D302C5577849}" srcOrd="2" destOrd="0" presId="urn:microsoft.com/office/officeart/2005/8/layout/lProcess2"/>
    <dgm:cxn modelId="{0F9ACA99-89A8-4F32-B52F-A8E0DEC4A73F}" type="presParOf" srcId="{EB88C982-FA4C-495B-B9BB-D302C5577849}" destId="{82D65804-E6E9-46D1-883B-3099F66B4A99}" srcOrd="0" destOrd="0" presId="urn:microsoft.com/office/officeart/2005/8/layout/lProcess2"/>
    <dgm:cxn modelId="{8FC13C67-6F4A-4902-8008-78E66DE7C6FB}" type="presParOf" srcId="{82D65804-E6E9-46D1-883B-3099F66B4A99}" destId="{80C1186F-1A45-45D2-918A-E5A97DF405B9}" srcOrd="0" destOrd="0" presId="urn:microsoft.com/office/officeart/2005/8/layout/lProcess2"/>
    <dgm:cxn modelId="{691E89DD-9ECE-4CD7-AC30-69A840DBC82A}" type="presParOf" srcId="{82D65804-E6E9-46D1-883B-3099F66B4A99}" destId="{899DE2BD-DF08-43E0-8859-9DC4C53A4AB0}" srcOrd="1" destOrd="0" presId="urn:microsoft.com/office/officeart/2005/8/layout/lProcess2"/>
    <dgm:cxn modelId="{A9C63691-B562-4667-995F-628868DA1147}" type="presParOf" srcId="{82D65804-E6E9-46D1-883B-3099F66B4A99}" destId="{23B0C2BF-DE0C-4745-B772-1F0412F6CB64}" srcOrd="2" destOrd="0" presId="urn:microsoft.com/office/officeart/2005/8/layout/lProcess2"/>
    <dgm:cxn modelId="{6F25A92B-7DFA-4ADA-96A2-EB4038CA7766}" type="presParOf" srcId="{CDFB41CD-39A0-466E-8183-0F48D8CBDC99}" destId="{0A69DBC6-9370-4E9D-98BB-7EE3666C0C02}" srcOrd="1" destOrd="0" presId="urn:microsoft.com/office/officeart/2005/8/layout/lProcess2"/>
    <dgm:cxn modelId="{C2737BA7-4056-49A7-808F-D29EBB2A6255}" type="presParOf" srcId="{CDFB41CD-39A0-466E-8183-0F48D8CBDC99}" destId="{618F5A09-CB68-4A95-99C4-A8C97FF440BE}" srcOrd="2" destOrd="0" presId="urn:microsoft.com/office/officeart/2005/8/layout/lProcess2"/>
    <dgm:cxn modelId="{71DA89CD-A832-4C8C-B04D-16D58CA6953A}" type="presParOf" srcId="{618F5A09-CB68-4A95-99C4-A8C97FF440BE}" destId="{7A37C66D-7885-4EE5-AD9D-8F2A4CAE434E}" srcOrd="0" destOrd="0" presId="urn:microsoft.com/office/officeart/2005/8/layout/lProcess2"/>
    <dgm:cxn modelId="{8C10FBC5-635D-480D-83DB-D12D92D0E7C4}" type="presParOf" srcId="{618F5A09-CB68-4A95-99C4-A8C97FF440BE}" destId="{5B013230-3AA3-4AC4-8C6D-75AC78C7AD16}" srcOrd="1" destOrd="0" presId="urn:microsoft.com/office/officeart/2005/8/layout/lProcess2"/>
    <dgm:cxn modelId="{62419100-DF68-4CA0-98AF-C6E7100FA023}" type="presParOf" srcId="{618F5A09-CB68-4A95-99C4-A8C97FF440BE}" destId="{1766A984-7C8C-4CF7-B99B-5D64FFFFC078}" srcOrd="2" destOrd="0" presId="urn:microsoft.com/office/officeart/2005/8/layout/lProcess2"/>
    <dgm:cxn modelId="{6F60FDD7-4B83-42BC-AA7A-6F4DD7F5677A}" type="presParOf" srcId="{1766A984-7C8C-4CF7-B99B-5D64FFFFC078}" destId="{4C3237FE-C8F6-4D39-A816-1D76F17FB870}" srcOrd="0" destOrd="0" presId="urn:microsoft.com/office/officeart/2005/8/layout/lProcess2"/>
    <dgm:cxn modelId="{405B758B-7CC3-44EA-AA14-7D50203B929D}" type="presParOf" srcId="{4C3237FE-C8F6-4D39-A816-1D76F17FB870}" destId="{85410F77-F509-4150-8CF9-06B63A55A269}" srcOrd="0" destOrd="0" presId="urn:microsoft.com/office/officeart/2005/8/layout/lProcess2"/>
    <dgm:cxn modelId="{796C5C7A-BAC9-469E-9F6B-DBAF25232CE6}" type="presParOf" srcId="{4C3237FE-C8F6-4D39-A816-1D76F17FB870}" destId="{D4FF0949-7E8E-4A63-B014-74E1BB427B6C}" srcOrd="1" destOrd="0" presId="urn:microsoft.com/office/officeart/2005/8/layout/lProcess2"/>
    <dgm:cxn modelId="{E8A08EB6-2FC1-4A13-AE66-ADBC2F94261B}" type="presParOf" srcId="{4C3237FE-C8F6-4D39-A816-1D76F17FB870}" destId="{F1249AAE-02C2-4D33-BBB2-D72A482CD5CA}" srcOrd="2" destOrd="0" presId="urn:microsoft.com/office/officeart/2005/8/layout/lProcess2"/>
    <dgm:cxn modelId="{24C4C1E4-9CED-4809-95D1-568DAF210DB4}" type="presParOf" srcId="{CDFB41CD-39A0-466E-8183-0F48D8CBDC99}" destId="{2D3F97A2-D19E-4D19-94A8-2CD2A12C00A3}" srcOrd="3" destOrd="0" presId="urn:microsoft.com/office/officeart/2005/8/layout/lProcess2"/>
    <dgm:cxn modelId="{542F9FE2-B811-45E3-A65C-DA73E16A04AD}" type="presParOf" srcId="{CDFB41CD-39A0-466E-8183-0F48D8CBDC99}" destId="{48DB7061-F892-4CA4-A3F3-1265533EE920}" srcOrd="4" destOrd="0" presId="urn:microsoft.com/office/officeart/2005/8/layout/lProcess2"/>
    <dgm:cxn modelId="{6FDC3913-4487-45E6-84F0-EB67CAE598F0}" type="presParOf" srcId="{48DB7061-F892-4CA4-A3F3-1265533EE920}" destId="{1F7F71D6-36A4-484B-9611-073CAFA5D55C}" srcOrd="0" destOrd="0" presId="urn:microsoft.com/office/officeart/2005/8/layout/lProcess2"/>
    <dgm:cxn modelId="{A2A44FA0-D90E-41E7-B01D-1B5806FDBB87}" type="presParOf" srcId="{48DB7061-F892-4CA4-A3F3-1265533EE920}" destId="{5E7867F7-2D81-4CA2-BC6E-FD1F17830747}" srcOrd="1" destOrd="0" presId="urn:microsoft.com/office/officeart/2005/8/layout/lProcess2"/>
    <dgm:cxn modelId="{709FFDDC-3AEF-41C0-8DE2-F7A0DBA03039}" type="presParOf" srcId="{48DB7061-F892-4CA4-A3F3-1265533EE920}" destId="{6D235986-2794-4AEA-826D-C2A49696E8EE}" srcOrd="2" destOrd="0" presId="urn:microsoft.com/office/officeart/2005/8/layout/lProcess2"/>
    <dgm:cxn modelId="{9588F544-8E27-456B-8CB3-0C7A369E0F9E}" type="presParOf" srcId="{6D235986-2794-4AEA-826D-C2A49696E8EE}" destId="{C054B8C0-0A68-439A-98C0-4589DEA80D02}" srcOrd="0" destOrd="0" presId="urn:microsoft.com/office/officeart/2005/8/layout/lProcess2"/>
    <dgm:cxn modelId="{08AD8C06-071C-4728-8E70-CC168585BA77}" type="presParOf" srcId="{C054B8C0-0A68-439A-98C0-4589DEA80D02}" destId="{9BC2BB49-7992-499E-A68D-A6EA7EEEE9FF}" srcOrd="0" destOrd="0" presId="urn:microsoft.com/office/officeart/2005/8/layout/lProcess2"/>
    <dgm:cxn modelId="{A49A3394-A857-4633-B1CC-DCD45A560B26}" type="presParOf" srcId="{C054B8C0-0A68-439A-98C0-4589DEA80D02}" destId="{D55D46CC-C50C-4B62-9604-5E6444342B2D}" srcOrd="1" destOrd="0" presId="urn:microsoft.com/office/officeart/2005/8/layout/lProcess2"/>
    <dgm:cxn modelId="{7DC2FCDF-1F47-407F-94D7-EFBE06FC80FF}" type="presParOf" srcId="{C054B8C0-0A68-439A-98C0-4589DEA80D02}" destId="{06004619-7C8E-4B58-8EC0-CEEBEA95CA08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D63AF8-5C4E-4A81-BD0F-7F40A0CAD2EB}">
      <dsp:nvSpPr>
        <dsp:cNvPr id="0" name=""/>
        <dsp:cNvSpPr/>
      </dsp:nvSpPr>
      <dsp:spPr>
        <a:xfrm>
          <a:off x="0" y="4300"/>
          <a:ext cx="6263640" cy="91601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F2E952-2A8A-4780-BBA1-2FA8D14AF3D9}">
      <dsp:nvSpPr>
        <dsp:cNvPr id="0" name=""/>
        <dsp:cNvSpPr/>
      </dsp:nvSpPr>
      <dsp:spPr>
        <a:xfrm>
          <a:off x="277094" y="210403"/>
          <a:ext cx="503807" cy="503807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7821C0-A044-4B08-AD11-A1615B262DE8}">
      <dsp:nvSpPr>
        <dsp:cNvPr id="0" name=""/>
        <dsp:cNvSpPr/>
      </dsp:nvSpPr>
      <dsp:spPr>
        <a:xfrm>
          <a:off x="1057996" y="4300"/>
          <a:ext cx="5205643" cy="91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45" tIns="96945" rIns="96945" bIns="9694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Continuous feedback to NDOT regarding freight and goods movement</a:t>
          </a:r>
        </a:p>
      </dsp:txBody>
      <dsp:txXfrm>
        <a:off x="1057996" y="4300"/>
        <a:ext cx="5205643" cy="916014"/>
      </dsp:txXfrm>
    </dsp:sp>
    <dsp:sp modelId="{EF378ED2-C485-4050-8834-D6A5D6BF41B3}">
      <dsp:nvSpPr>
        <dsp:cNvPr id="0" name=""/>
        <dsp:cNvSpPr/>
      </dsp:nvSpPr>
      <dsp:spPr>
        <a:xfrm>
          <a:off x="0" y="1149318"/>
          <a:ext cx="6263640" cy="91601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464DA1-02CF-479A-99D2-BE493D5F780F}">
      <dsp:nvSpPr>
        <dsp:cNvPr id="0" name=""/>
        <dsp:cNvSpPr/>
      </dsp:nvSpPr>
      <dsp:spPr>
        <a:xfrm>
          <a:off x="277094" y="1355421"/>
          <a:ext cx="503807" cy="503807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BCD3AD-FF90-4897-BA66-8938614820A8}">
      <dsp:nvSpPr>
        <dsp:cNvPr id="0" name=""/>
        <dsp:cNvSpPr/>
      </dsp:nvSpPr>
      <dsp:spPr>
        <a:xfrm>
          <a:off x="1057996" y="1149318"/>
          <a:ext cx="5205643" cy="91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45" tIns="96945" rIns="96945" bIns="9694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Primary conduit to provide stakeholder input into the Nevada State Freight Plan Update</a:t>
          </a:r>
        </a:p>
      </dsp:txBody>
      <dsp:txXfrm>
        <a:off x="1057996" y="1149318"/>
        <a:ext cx="5205643" cy="916014"/>
      </dsp:txXfrm>
    </dsp:sp>
    <dsp:sp modelId="{6A8FDA8D-6FCA-431F-9DB7-6CCA0A6156E7}">
      <dsp:nvSpPr>
        <dsp:cNvPr id="0" name=""/>
        <dsp:cNvSpPr/>
      </dsp:nvSpPr>
      <dsp:spPr>
        <a:xfrm>
          <a:off x="0" y="2294336"/>
          <a:ext cx="6263640" cy="91601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8D0C36-2958-492F-B0C3-B91492EB4A72}">
      <dsp:nvSpPr>
        <dsp:cNvPr id="0" name=""/>
        <dsp:cNvSpPr/>
      </dsp:nvSpPr>
      <dsp:spPr>
        <a:xfrm>
          <a:off x="277094" y="2500440"/>
          <a:ext cx="503807" cy="503807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6ACAF9-2C86-47AA-8DC3-491C465E25A2}">
      <dsp:nvSpPr>
        <dsp:cNvPr id="0" name=""/>
        <dsp:cNvSpPr/>
      </dsp:nvSpPr>
      <dsp:spPr>
        <a:xfrm>
          <a:off x="1057996" y="2294336"/>
          <a:ext cx="5205643" cy="91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45" tIns="96945" rIns="96945" bIns="9694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Identify key freight issues and concerns</a:t>
          </a:r>
        </a:p>
      </dsp:txBody>
      <dsp:txXfrm>
        <a:off x="1057996" y="2294336"/>
        <a:ext cx="5205643" cy="916014"/>
      </dsp:txXfrm>
    </dsp:sp>
    <dsp:sp modelId="{DCAB1A74-FE9B-4D18-BFA6-53F105964961}">
      <dsp:nvSpPr>
        <dsp:cNvPr id="0" name=""/>
        <dsp:cNvSpPr/>
      </dsp:nvSpPr>
      <dsp:spPr>
        <a:xfrm>
          <a:off x="0" y="3439354"/>
          <a:ext cx="6263640" cy="91601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9BF425-113E-4212-8FDB-95455E2F33EB}">
      <dsp:nvSpPr>
        <dsp:cNvPr id="0" name=""/>
        <dsp:cNvSpPr/>
      </dsp:nvSpPr>
      <dsp:spPr>
        <a:xfrm>
          <a:off x="277094" y="3645458"/>
          <a:ext cx="503807" cy="503807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AD582B-C604-4178-BC39-73FC0EFF7BE3}">
      <dsp:nvSpPr>
        <dsp:cNvPr id="0" name=""/>
        <dsp:cNvSpPr/>
      </dsp:nvSpPr>
      <dsp:spPr>
        <a:xfrm>
          <a:off x="1057996" y="3439354"/>
          <a:ext cx="5205643" cy="91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45" tIns="96945" rIns="96945" bIns="9694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Review analysis and potential solutions</a:t>
          </a:r>
        </a:p>
      </dsp:txBody>
      <dsp:txXfrm>
        <a:off x="1057996" y="3439354"/>
        <a:ext cx="5205643" cy="916014"/>
      </dsp:txXfrm>
    </dsp:sp>
    <dsp:sp modelId="{BF609A2D-2A21-4AF4-80F1-6D667B2C19A4}">
      <dsp:nvSpPr>
        <dsp:cNvPr id="0" name=""/>
        <dsp:cNvSpPr/>
      </dsp:nvSpPr>
      <dsp:spPr>
        <a:xfrm>
          <a:off x="0" y="4584372"/>
          <a:ext cx="6263640" cy="91601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B64D80-CDF6-4A67-A7F2-1BFD8160D2B2}">
      <dsp:nvSpPr>
        <dsp:cNvPr id="0" name=""/>
        <dsp:cNvSpPr/>
      </dsp:nvSpPr>
      <dsp:spPr>
        <a:xfrm>
          <a:off x="277094" y="4790476"/>
          <a:ext cx="503807" cy="503807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F0E7D9-A5B4-4097-A75B-FA4DE7B600EE}">
      <dsp:nvSpPr>
        <dsp:cNvPr id="0" name=""/>
        <dsp:cNvSpPr/>
      </dsp:nvSpPr>
      <dsp:spPr>
        <a:xfrm>
          <a:off x="1057996" y="4584372"/>
          <a:ext cx="5205643" cy="91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45" tIns="96945" rIns="96945" bIns="9694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Provide recommendations on options and solutions</a:t>
          </a:r>
        </a:p>
      </dsp:txBody>
      <dsp:txXfrm>
        <a:off x="1057996" y="4584372"/>
        <a:ext cx="5205643" cy="9160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638432-B622-46E0-987E-49EB0C38803D}">
      <dsp:nvSpPr>
        <dsp:cNvPr id="0" name=""/>
        <dsp:cNvSpPr/>
      </dsp:nvSpPr>
      <dsp:spPr>
        <a:xfrm>
          <a:off x="1431" y="0"/>
          <a:ext cx="3721282" cy="5438825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1" kern="1200"/>
            <a:t>1</a:t>
          </a:r>
          <a:endParaRPr lang="en-US" sz="6500" b="1" kern="1200" dirty="0"/>
        </a:p>
      </dsp:txBody>
      <dsp:txXfrm>
        <a:off x="1431" y="0"/>
        <a:ext cx="3721282" cy="1631647"/>
      </dsp:txXfrm>
    </dsp:sp>
    <dsp:sp modelId="{80C1186F-1A45-45D2-918A-E5A97DF405B9}">
      <dsp:nvSpPr>
        <dsp:cNvPr id="0" name=""/>
        <dsp:cNvSpPr/>
      </dsp:nvSpPr>
      <dsp:spPr>
        <a:xfrm>
          <a:off x="373559" y="1633240"/>
          <a:ext cx="2977026" cy="163988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Equal allocation across all states (18 miles each)</a:t>
          </a:r>
        </a:p>
      </dsp:txBody>
      <dsp:txXfrm>
        <a:off x="421589" y="1681270"/>
        <a:ext cx="2880966" cy="1543820"/>
      </dsp:txXfrm>
    </dsp:sp>
    <dsp:sp modelId="{23B0C2BF-DE0C-4745-B772-1F0412F6CB64}">
      <dsp:nvSpPr>
        <dsp:cNvPr id="0" name=""/>
        <dsp:cNvSpPr/>
      </dsp:nvSpPr>
      <dsp:spPr>
        <a:xfrm>
          <a:off x="373559" y="3525410"/>
          <a:ext cx="2977026" cy="1639880"/>
        </a:xfrm>
        <a:prstGeom prst="roundRect">
          <a:avLst>
            <a:gd name="adj" fmla="val 10000"/>
          </a:avLst>
        </a:prstGeom>
        <a:solidFill>
          <a:schemeClr val="accent3">
            <a:hueOff val="542120"/>
            <a:satOff val="20000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Provides 18 additional miles of PFHS to NV</a:t>
          </a:r>
        </a:p>
      </dsp:txBody>
      <dsp:txXfrm>
        <a:off x="421589" y="3573440"/>
        <a:ext cx="2880966" cy="1543820"/>
      </dsp:txXfrm>
    </dsp:sp>
    <dsp:sp modelId="{7A37C66D-7885-4EE5-AD9D-8F2A4CAE434E}">
      <dsp:nvSpPr>
        <dsp:cNvPr id="0" name=""/>
        <dsp:cNvSpPr/>
      </dsp:nvSpPr>
      <dsp:spPr>
        <a:xfrm>
          <a:off x="4001810" y="0"/>
          <a:ext cx="3721282" cy="5438825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1" kern="1200"/>
            <a:t>2</a:t>
          </a:r>
          <a:endParaRPr lang="en-US" sz="6500" b="1" kern="1200" dirty="0"/>
        </a:p>
      </dsp:txBody>
      <dsp:txXfrm>
        <a:off x="4001810" y="0"/>
        <a:ext cx="3721282" cy="1631647"/>
      </dsp:txXfrm>
    </dsp:sp>
    <dsp:sp modelId="{85410F77-F509-4150-8CF9-06B63A55A269}">
      <dsp:nvSpPr>
        <dsp:cNvPr id="0" name=""/>
        <dsp:cNvSpPr/>
      </dsp:nvSpPr>
      <dsp:spPr>
        <a:xfrm>
          <a:off x="4373938" y="1633240"/>
          <a:ext cx="2977026" cy="1639880"/>
        </a:xfrm>
        <a:prstGeom prst="roundRect">
          <a:avLst>
            <a:gd name="adj" fmla="val 10000"/>
          </a:avLst>
        </a:prstGeom>
        <a:solidFill>
          <a:schemeClr val="accent3">
            <a:hueOff val="1084240"/>
            <a:satOff val="40000"/>
            <a:lumOff val="-5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Equal allocation among the 18 states with the most PFHS (53 miles each)</a:t>
          </a:r>
        </a:p>
      </dsp:txBody>
      <dsp:txXfrm>
        <a:off x="4421968" y="1681270"/>
        <a:ext cx="2880966" cy="1543820"/>
      </dsp:txXfrm>
    </dsp:sp>
    <dsp:sp modelId="{F1249AAE-02C2-4D33-BBB2-D72A482CD5CA}">
      <dsp:nvSpPr>
        <dsp:cNvPr id="0" name=""/>
        <dsp:cNvSpPr/>
      </dsp:nvSpPr>
      <dsp:spPr>
        <a:xfrm>
          <a:off x="4373938" y="3525410"/>
          <a:ext cx="2977026" cy="1639880"/>
        </a:xfrm>
        <a:prstGeom prst="roundRect">
          <a:avLst>
            <a:gd name="adj" fmla="val 10000"/>
          </a:avLst>
        </a:prstGeom>
        <a:solidFill>
          <a:schemeClr val="accent3">
            <a:hueOff val="1626359"/>
            <a:satOff val="60000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No new PFHS mileage added in NV</a:t>
          </a:r>
        </a:p>
      </dsp:txBody>
      <dsp:txXfrm>
        <a:off x="4421968" y="3573440"/>
        <a:ext cx="2880966" cy="1543820"/>
      </dsp:txXfrm>
    </dsp:sp>
    <dsp:sp modelId="{1F7F71D6-36A4-484B-9611-073CAFA5D55C}">
      <dsp:nvSpPr>
        <dsp:cNvPr id="0" name=""/>
        <dsp:cNvSpPr/>
      </dsp:nvSpPr>
      <dsp:spPr>
        <a:xfrm>
          <a:off x="8002189" y="0"/>
          <a:ext cx="3721282" cy="5438825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1" kern="1200"/>
            <a:t>3</a:t>
          </a:r>
          <a:endParaRPr lang="en-US" sz="6500" b="1" kern="1200" dirty="0"/>
        </a:p>
      </dsp:txBody>
      <dsp:txXfrm>
        <a:off x="8002189" y="0"/>
        <a:ext cx="3721282" cy="1631647"/>
      </dsp:txXfrm>
    </dsp:sp>
    <dsp:sp modelId="{9BC2BB49-7992-499E-A68D-A6EA7EEEE9FF}">
      <dsp:nvSpPr>
        <dsp:cNvPr id="0" name=""/>
        <dsp:cNvSpPr/>
      </dsp:nvSpPr>
      <dsp:spPr>
        <a:xfrm>
          <a:off x="8374317" y="1633240"/>
          <a:ext cx="2977026" cy="1639880"/>
        </a:xfrm>
        <a:prstGeom prst="roundRect">
          <a:avLst>
            <a:gd name="adj" fmla="val 10000"/>
          </a:avLst>
        </a:prstGeom>
        <a:solidFill>
          <a:schemeClr val="accent3">
            <a:hueOff val="2168479"/>
            <a:satOff val="80000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Add a portion of Interstate Highways built since 2011 to PHFS</a:t>
          </a:r>
        </a:p>
      </dsp:txBody>
      <dsp:txXfrm>
        <a:off x="8422347" y="1681270"/>
        <a:ext cx="2880966" cy="1543820"/>
      </dsp:txXfrm>
    </dsp:sp>
    <dsp:sp modelId="{06004619-7C8E-4B58-8EC0-CEEBEA95CA08}">
      <dsp:nvSpPr>
        <dsp:cNvPr id="0" name=""/>
        <dsp:cNvSpPr/>
      </dsp:nvSpPr>
      <dsp:spPr>
        <a:xfrm>
          <a:off x="8374317" y="3525410"/>
          <a:ext cx="2977026" cy="1639880"/>
        </a:xfrm>
        <a:prstGeom prst="roundRect">
          <a:avLst>
            <a:gd name="adj" fmla="val 1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Potential to add new segments of I-11 to PFHS in NV </a:t>
          </a:r>
        </a:p>
      </dsp:txBody>
      <dsp:txXfrm>
        <a:off x="8422347" y="3573440"/>
        <a:ext cx="2880966" cy="15438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1"/>
          </a:xfrm>
          <a:prstGeom prst="rect">
            <a:avLst/>
          </a:prstGeom>
        </p:spPr>
        <p:txBody>
          <a:bodyPr vert="horz" lIns="92903" tIns="46452" rIns="92903" bIns="4645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1"/>
          </a:xfrm>
          <a:prstGeom prst="rect">
            <a:avLst/>
          </a:prstGeom>
        </p:spPr>
        <p:txBody>
          <a:bodyPr vert="horz" lIns="92903" tIns="46452" rIns="92903" bIns="46452" rtlCol="0"/>
          <a:lstStyle>
            <a:lvl1pPr algn="r">
              <a:defRPr sz="1200"/>
            </a:lvl1pPr>
          </a:lstStyle>
          <a:p>
            <a:fld id="{B11C5680-ADC9-4300-9383-D956AD8FE030}" type="datetimeFigureOut">
              <a:rPr lang="en-US" smtClean="0"/>
              <a:t>11/1/2021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03" tIns="46452" rIns="92903" bIns="4645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6"/>
            <a:ext cx="5618480" cy="3665458"/>
          </a:xfrm>
          <a:prstGeom prst="rect">
            <a:avLst/>
          </a:prstGeom>
        </p:spPr>
        <p:txBody>
          <a:bodyPr vert="horz" lIns="92903" tIns="46452" rIns="92903" bIns="4645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1"/>
            <a:ext cx="3043343" cy="467070"/>
          </a:xfrm>
          <a:prstGeom prst="rect">
            <a:avLst/>
          </a:prstGeom>
        </p:spPr>
        <p:txBody>
          <a:bodyPr vert="horz" lIns="92903" tIns="46452" rIns="92903" bIns="4645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1"/>
            <a:ext cx="3043343" cy="467070"/>
          </a:xfrm>
          <a:prstGeom prst="rect">
            <a:avLst/>
          </a:prstGeom>
        </p:spPr>
        <p:txBody>
          <a:bodyPr vert="horz" lIns="92903" tIns="46452" rIns="92903" bIns="46452" rtlCol="0" anchor="b"/>
          <a:lstStyle>
            <a:lvl1pPr algn="r">
              <a:defRPr sz="1200"/>
            </a:lvl1pPr>
          </a:lstStyle>
          <a:p>
            <a:fld id="{0E98FEEB-C1D4-4C55-A006-6DD2F97F68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586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8FEEB-C1D4-4C55-A006-6DD2F97F687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9290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8FEEB-C1D4-4C55-A006-6DD2F97F687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3073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8FEEB-C1D4-4C55-A006-6DD2F97F687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473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8FEEB-C1D4-4C55-A006-6DD2F97F687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820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8FEEB-C1D4-4C55-A006-6DD2F97F687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311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8FEEB-C1D4-4C55-A006-6DD2F97F687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331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8FEEB-C1D4-4C55-A006-6DD2F97F687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458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8FEEB-C1D4-4C55-A006-6DD2F97F687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132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8FEEB-C1D4-4C55-A006-6DD2F97F687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115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8FEEB-C1D4-4C55-A006-6DD2F97F687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6188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8FEEB-C1D4-4C55-A006-6DD2F97F687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940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825A7-4445-4C19-8F2E-585ABE765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5DCD19-A544-4D1D-A428-2376F4616F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AD53D-C8AE-48E8-B1BC-F5CC723B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B9E35-D25D-477C-9077-56AAD6ECE991}" type="datetimeFigureOut">
              <a:rPr lang="en-US" smtClean="0"/>
              <a:t>11/1/2021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23BAD8-A338-407F-ADCE-8A444DB0A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ACC06-FFBF-40B7-B9AC-97274C8DE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4D7C-0509-41AF-8274-8B76687E09C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04EFDC-1CDC-4792-A8E0-938C56F4CB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2663933" y="-2651234"/>
            <a:ext cx="6858000" cy="1216046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57150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284FBD-FAAA-4C31-A4EB-C8DE6D8754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59022" y="790370"/>
            <a:ext cx="4273955" cy="275293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BAE6FE6-C9B8-4431-A7AA-A7FC09B29070}"/>
              </a:ext>
            </a:extLst>
          </p:cNvPr>
          <p:cNvCxnSpPr/>
          <p:nvPr userDrawn="1"/>
        </p:nvCxnSpPr>
        <p:spPr>
          <a:xfrm>
            <a:off x="304800" y="215900"/>
            <a:ext cx="0" cy="650240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5D21FB1-C85E-47C1-96EE-017CAA33430F}"/>
              </a:ext>
            </a:extLst>
          </p:cNvPr>
          <p:cNvCxnSpPr/>
          <p:nvPr userDrawn="1"/>
        </p:nvCxnSpPr>
        <p:spPr>
          <a:xfrm>
            <a:off x="11938000" y="177800"/>
            <a:ext cx="0" cy="650240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6579F4-42D8-40E5-86A6-2161A66951A5}"/>
              </a:ext>
            </a:extLst>
          </p:cNvPr>
          <p:cNvCxnSpPr>
            <a:cxnSpLocks/>
          </p:cNvCxnSpPr>
          <p:nvPr userDrawn="1"/>
        </p:nvCxnSpPr>
        <p:spPr>
          <a:xfrm flipH="1">
            <a:off x="304799" y="6667500"/>
            <a:ext cx="11633201" cy="3810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9400A5-9BEA-47B4-8584-3BF86B8896AF}"/>
              </a:ext>
            </a:extLst>
          </p:cNvPr>
          <p:cNvCxnSpPr>
            <a:cxnSpLocks/>
          </p:cNvCxnSpPr>
          <p:nvPr userDrawn="1"/>
        </p:nvCxnSpPr>
        <p:spPr>
          <a:xfrm flipH="1">
            <a:off x="292099" y="190500"/>
            <a:ext cx="11633201" cy="3810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1458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7DB80-3818-4752-93C1-D87C7403A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B86704-DDA0-43E0-8721-95BE21161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201B7-C29D-4844-BE1E-B52B32610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B9E35-D25D-477C-9077-56AAD6ECE991}" type="datetimeFigureOut">
              <a:rPr lang="en-US" smtClean="0"/>
              <a:t>11/1/2021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1973C8-B980-4F65-A567-4E6A997FA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CE08A-CC70-48DC-B9EE-47EA9A253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4D7C-0509-41AF-8274-8B76687E09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048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6DF0E6-EE05-40BB-975F-760300E5F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161533"/>
            <a:ext cx="2628900" cy="50154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E23B99-FC99-4D8A-84A0-7A22725CD0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161535"/>
            <a:ext cx="7772400" cy="5015428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02557-4866-46EC-9A0D-21B9B0351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B9E35-D25D-477C-9077-56AAD6ECE991}" type="datetimeFigureOut">
              <a:rPr lang="en-US" smtClean="0"/>
              <a:t>11/1/2021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9F8F9-97D6-4A7F-95C0-22EF84FA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A30F7F-608D-4130-AB91-D9EB87416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4D7C-0509-41AF-8274-8B76687E09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350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37C53-ECE8-4F82-BC6F-4314FFD78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635C6-866A-4375-9391-8F801356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BE6B0-865E-45D3-B778-CD6B49AE9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B9E35-D25D-477C-9077-56AAD6ECE991}" type="datetimeFigureOut">
              <a:rPr lang="en-US" smtClean="0"/>
              <a:t>11/1/2021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3DB03-4089-4234-9BAB-0760027C9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BDBF8-813B-4307-885A-16C0D5498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4D7C-0509-41AF-8274-8B76687E09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47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FFBAE-AFC0-490B-84E5-992445662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CD91DD-4D78-4B52-8A28-E62181524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54CD4C-DFCC-4E14-8F6A-FCD4CA588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B9E35-D25D-477C-9077-56AAD6ECE991}" type="datetimeFigureOut">
              <a:rPr lang="en-US" smtClean="0"/>
              <a:t>11/1/2021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7328A0-0BD9-4969-9E3F-A7EFAF8A2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52735E-2E37-4AE6-8228-529E226C1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4D7C-0509-41AF-8274-8B76687E09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659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A2873-C9D6-426A-9C9D-C9D2820F8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BB827-2D36-4DC4-B9A4-049E93AB5D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20094"/>
            <a:ext cx="5181600" cy="35568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00B14E-A336-48BA-823E-FA5FEB9238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620093"/>
            <a:ext cx="5257800" cy="355686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16227B-9BB5-4570-8D04-6443D38B0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B9E35-D25D-477C-9077-56AAD6ECE991}" type="datetimeFigureOut">
              <a:rPr lang="en-US" smtClean="0"/>
              <a:t>11/1/2021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904482-E721-4D53-BD3E-B6E75B735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BA6DB0-4A6D-4D60-B20C-518350063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4D7C-0509-41AF-8274-8B76687E09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350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D305C-67DE-4CAB-9E75-5DA990882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014" y="104584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47C710-6EAB-4228-ADAB-3F73F394C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9955" y="2488245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87AE45-5C6C-4FCD-A473-8712E26FFD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4387" y="3428999"/>
            <a:ext cx="5205413" cy="27606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746A10-1100-40D7-BEAB-66169ED0ED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488245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B38276-DF89-4B89-BE55-277A0FFB7B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428999"/>
            <a:ext cx="5183188" cy="27606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217825-E464-490C-8BC5-44E9B3EA0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B9E35-D25D-477C-9077-56AAD6ECE991}" type="datetimeFigureOut">
              <a:rPr lang="en-US" smtClean="0"/>
              <a:t>11/1/2021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D8DE4C-9107-4EAB-9B49-62F1BAA68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9CE957-C245-43CC-861C-3632E972A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4D7C-0509-41AF-8274-8B76687E09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023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6F02E-F71D-4F39-9C06-4D436A0C2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0E5CD1-B01D-4CC2-A43E-A084D8BC0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B9E35-D25D-477C-9077-56AAD6ECE991}" type="datetimeFigureOut">
              <a:rPr lang="en-US" smtClean="0"/>
              <a:t>11/1/2021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02D35E-2F84-4ABA-AA8D-5A51F6542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C66D2A-26DD-48CE-8155-96700190E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4D7C-0509-41AF-8274-8B76687E09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484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4CE7F9-CFF8-4D3C-B22F-BCD1E394F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B9E35-D25D-477C-9077-56AAD6ECE991}" type="datetimeFigureOut">
              <a:rPr lang="en-US" smtClean="0"/>
              <a:t>11/1/2021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3A07EB-0273-4B91-9B88-FF7887316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0BEDE-FC6B-4429-83D3-88B244C92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4D7C-0509-41AF-8274-8B76687E09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79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C89EA-DE88-4E10-8923-6BD29E324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16227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5164E4-5B81-4C60-B54E-473BB4F67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9838" y="1116227"/>
            <a:ext cx="6165550" cy="47448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69E27D-511D-4FAD-8766-66845D4C8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2833816"/>
            <a:ext cx="3932237" cy="30351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D7013F-20C1-426E-9C37-612D19C7B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B9E35-D25D-477C-9077-56AAD6ECE991}" type="datetimeFigureOut">
              <a:rPr lang="en-US" smtClean="0"/>
              <a:t>11/1/2021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371C72-5B99-44B8-9C57-AE92DBAC4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CB8E0-CBF2-4D61-AD24-637FF23E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4D7C-0509-41AF-8274-8B76687E09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336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90B4E-12EC-4A0F-900B-76FACAEF8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167" y="111695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FDB7CD-333C-45D6-AB7E-F9F1C2CE6C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600" y="1116955"/>
            <a:ext cx="6173788" cy="47440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F51ADA-74DF-49B3-A0DF-DA6C21F418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07958"/>
            <a:ext cx="3939616" cy="296103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C05AAF-369E-4028-B5E3-B5A34B266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B9E35-D25D-477C-9077-56AAD6ECE991}" type="datetimeFigureOut">
              <a:rPr lang="en-US" smtClean="0"/>
              <a:t>11/1/2021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61D862-61A8-4AEC-8603-26D4ADA3A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EA0E9-3F8F-47AA-83F5-8E2F92748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4D7C-0509-41AF-8274-8B76687E09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791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FCBAAB-FBAA-4A96-99EA-22D941A5C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1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2CCADB-4085-4FCA-AEFD-936581494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548851"/>
            <a:ext cx="10515600" cy="36281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92437-EF64-4A74-9FFD-7010084957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B9E35-D25D-477C-9077-56AAD6ECE991}" type="datetimeFigureOut">
              <a:rPr lang="en-US" smtClean="0"/>
              <a:t>11/1/2021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7D5FA-EDB7-4B5D-BEE5-F1A97FCC43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225E6-EB3B-452A-B517-EED9B22EBA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84D7C-0509-41AF-8274-8B76687E09C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621D03-1F80-4487-B506-37D176445B0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34376"/>
            <a:ext cx="12192000" cy="10413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AF6B77-CCC0-45E0-AFFE-DB92A1B678C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-142521"/>
            <a:ext cx="2072820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45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7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1.jpg"/><Relationship Id="rId10" Type="http://schemas.openxmlformats.org/officeDocument/2006/relationships/image" Target="../media/image6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Relationship Id="rId1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0F922-61BB-4B52-A65A-F4550093B4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1120" y="3580514"/>
            <a:ext cx="9509760" cy="154012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Nevada Freight Advisory Committee </a:t>
            </a:r>
            <a:br>
              <a:rPr lang="en-US" sz="4000" b="1" dirty="0">
                <a:solidFill>
                  <a:schemeClr val="bg1"/>
                </a:solidFill>
              </a:rPr>
            </a:br>
            <a:endParaRPr lang="en-US" sz="40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1D1CB6-8402-4309-BE1C-A51E7E2009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7904" y="5120639"/>
            <a:ext cx="9144000" cy="1504247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Tim Mueller, NDOT Freight Program Manager</a:t>
            </a:r>
          </a:p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November 2, 2021</a:t>
            </a:r>
          </a:p>
        </p:txBody>
      </p:sp>
    </p:spTree>
    <p:extLst>
      <p:ext uri="{BB962C8B-B14F-4D97-AF65-F5344CB8AC3E}">
        <p14:creationId xmlns:p14="http://schemas.microsoft.com/office/powerpoint/2010/main" val="3672699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FD1472-D28B-4CD5-BF89-88C482132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1" y="0"/>
            <a:ext cx="9345881" cy="1279216"/>
          </a:xfrm>
        </p:spPr>
        <p:txBody>
          <a:bodyPr>
            <a:noAutofit/>
          </a:bodyPr>
          <a:lstStyle/>
          <a:p>
            <a:r>
              <a:rPr lang="en-US" sz="2800" b="1" cap="smal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cap="small" spc="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RTC of Southern Nevada Freight Plan</a:t>
            </a:r>
            <a:br>
              <a:rPr lang="en-US" sz="2800" b="1" cap="small" spc="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3BEE4B-F1D2-48D2-B00A-82B6660518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1822" y="1713931"/>
            <a:ext cx="7350177" cy="4620452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Plan update currently under development </a:t>
            </a:r>
          </a:p>
          <a:p>
            <a:pPr lvl="1"/>
            <a:r>
              <a:rPr lang="en-US" dirty="0">
                <a:latin typeface="+mj-lt"/>
              </a:rPr>
              <a:t>Initiated December 2020</a:t>
            </a:r>
          </a:p>
          <a:p>
            <a:r>
              <a:rPr lang="en-US" dirty="0">
                <a:latin typeface="+mj-lt"/>
              </a:rPr>
              <a:t>Purpose of plan:</a:t>
            </a:r>
          </a:p>
          <a:p>
            <a:pPr lvl="1"/>
            <a:r>
              <a:rPr lang="en-US" dirty="0">
                <a:latin typeface="+mj-lt"/>
                <a:ea typeface="Calibri" panose="020F0502020204030204" pitchFamily="34" charset="0"/>
              </a:rPr>
              <a:t>Develop transformational policies and infrastructure improvements needed to integrate SNV into global supply chains and strengthen the economy</a:t>
            </a:r>
            <a:endParaRPr lang="en-US" dirty="0">
              <a:latin typeface="+mj-lt"/>
            </a:endParaRPr>
          </a:p>
          <a:p>
            <a:pPr lvl="1"/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AE2F13-AB51-4E1C-A040-16076BBDC8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99" t="13989" r="33238" b="5960"/>
          <a:stretch/>
        </p:blipFill>
        <p:spPr>
          <a:xfrm>
            <a:off x="230798" y="1279216"/>
            <a:ext cx="4287187" cy="548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91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91F0F-4DAF-49DB-8132-EBE2A2BA5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55517"/>
            <a:ext cx="10871860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    O</a:t>
            </a:r>
            <a:r>
              <a:rPr lang="en-US" sz="2800" b="1" cap="small" spc="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 Discussion/Other Items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2808C90E-258E-470C-BE47-DA5DBFAE2284}"/>
              </a:ext>
            </a:extLst>
          </p:cNvPr>
          <p:cNvSpPr txBox="1">
            <a:spLocks/>
          </p:cNvSpPr>
          <p:nvPr/>
        </p:nvSpPr>
        <p:spPr>
          <a:xfrm>
            <a:off x="2388635" y="2237548"/>
            <a:ext cx="10114382" cy="46204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j-lt"/>
              </a:rPr>
              <a:t>Discussion among FAC members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DCEA8E-3094-466E-80AD-968925FAB2E7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6"/>
          <a:stretch/>
        </p:blipFill>
        <p:spPr>
          <a:xfrm>
            <a:off x="0" y="4236098"/>
            <a:ext cx="12200881" cy="262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49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906BC-2F86-4260-9F70-8EC3E44F08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20156"/>
            <a:ext cx="9144000" cy="23876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Tim Mueller, Freight Program Manager</a:t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tmueller@dot.nv.gov</a:t>
            </a:r>
            <a:r>
              <a:rPr lang="en-US" sz="4000" b="1" dirty="0">
                <a:solidFill>
                  <a:schemeClr val="bg1"/>
                </a:solidFill>
              </a:rPr>
              <a:t> | </a:t>
            </a:r>
            <a:r>
              <a:rPr lang="en-US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775-888-7351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589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91F0F-4DAF-49DB-8132-EBE2A2BA5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55517"/>
            <a:ext cx="10871860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    </a:t>
            </a:r>
            <a:r>
              <a:rPr lang="en-US" sz="2800" b="1" cap="smal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Nevada Freight Advisory Committee</a:t>
            </a:r>
            <a:br>
              <a:rPr lang="en-US" sz="2800" b="1" cap="smal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cap="smal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</a:t>
            </a:r>
            <a:r>
              <a:rPr lang="en-US" sz="2800" b="1" cap="small" spc="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Meeting Agenda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2808C90E-258E-470C-BE47-DA5DBFAE2284}"/>
              </a:ext>
            </a:extLst>
          </p:cNvPr>
          <p:cNvSpPr txBox="1">
            <a:spLocks/>
          </p:cNvSpPr>
          <p:nvPr/>
        </p:nvSpPr>
        <p:spPr>
          <a:xfrm>
            <a:off x="2407297" y="1118774"/>
            <a:ext cx="10114382" cy="46204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j-lt"/>
              </a:rPr>
              <a:t>Welcome and Introductions</a:t>
            </a:r>
          </a:p>
          <a:p>
            <a:r>
              <a:rPr lang="en-US" dirty="0">
                <a:latin typeface="+mj-lt"/>
              </a:rPr>
              <a:t>Role of Freight Advisory Committee</a:t>
            </a:r>
          </a:p>
          <a:p>
            <a:r>
              <a:rPr lang="en-US" dirty="0">
                <a:latin typeface="+mj-lt"/>
              </a:rPr>
              <a:t>Re-Designation of the Primary Highway Freight System (PHFS)</a:t>
            </a:r>
          </a:p>
          <a:p>
            <a:r>
              <a:rPr lang="en-US" dirty="0">
                <a:latin typeface="+mj-lt"/>
              </a:rPr>
              <a:t>Nevada State Freight Plan Update</a:t>
            </a:r>
          </a:p>
          <a:p>
            <a:r>
              <a:rPr lang="en-US" dirty="0">
                <a:latin typeface="+mj-lt"/>
              </a:rPr>
              <a:t>RTC of Southern Nevada Freight Plan Overview</a:t>
            </a:r>
          </a:p>
          <a:p>
            <a:r>
              <a:rPr lang="en-US" dirty="0">
                <a:latin typeface="+mj-lt"/>
              </a:rPr>
              <a:t>Open Discussion/Other Items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DCEA8E-3094-466E-80AD-968925FAB2E7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6"/>
          <a:stretch/>
        </p:blipFill>
        <p:spPr>
          <a:xfrm>
            <a:off x="0" y="4236098"/>
            <a:ext cx="12200881" cy="262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002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8FD1472-D28B-4CD5-BF89-88C482132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b="1" kern="1200" cap="small" spc="3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Role of FAC</a:t>
            </a:r>
            <a:endParaRPr lang="en-US" sz="6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50AFC89F-3CB1-4313-AA86-3926066C811B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3921916"/>
              </p:ext>
            </p:extLst>
          </p:nvPr>
        </p:nvGraphicFramePr>
        <p:xfrm>
          <a:off x="5446420" y="1180838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317B4B2B-37BE-4F94-9875-4DFBFEA497D9}"/>
              </a:ext>
            </a:extLst>
          </p:cNvPr>
          <p:cNvSpPr txBox="1">
            <a:spLocks/>
          </p:cNvSpPr>
          <p:nvPr/>
        </p:nvSpPr>
        <p:spPr>
          <a:xfrm>
            <a:off x="5093208" y="-155517"/>
            <a:ext cx="66168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cap="smal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Role of Freight Advisory Committee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7DF40E-5779-497A-9879-25BE9314317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083" t="20375" r="74917" b="71375"/>
          <a:stretch/>
        </p:blipFill>
        <p:spPr>
          <a:xfrm>
            <a:off x="14472" y="-25084"/>
            <a:ext cx="4326896" cy="10817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CE046F-F0CD-47D4-868F-7F86825FAB0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263" t="20375" r="74917" b="71375"/>
          <a:stretch/>
        </p:blipFill>
        <p:spPr>
          <a:xfrm>
            <a:off x="2804160" y="0"/>
            <a:ext cx="2289048" cy="105664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1855483-821F-4BF6-A8AF-13DAC9FAABEF}"/>
              </a:ext>
            </a:extLst>
          </p:cNvPr>
          <p:cNvSpPr/>
          <p:nvPr/>
        </p:nvSpPr>
        <p:spPr>
          <a:xfrm>
            <a:off x="5446420" y="1190998"/>
            <a:ext cx="984860" cy="916014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/>
        </p:style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E301F746-386C-4B03-8D72-3B9E9D6C67E8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60" y="1294228"/>
            <a:ext cx="845940" cy="709554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9AC7D21-CAAB-400F-9ABA-9DF033BDB846}"/>
              </a:ext>
            </a:extLst>
          </p:cNvPr>
          <p:cNvSpPr/>
          <p:nvPr/>
        </p:nvSpPr>
        <p:spPr>
          <a:xfrm>
            <a:off x="5446421" y="2330913"/>
            <a:ext cx="1106780" cy="916014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AE24715-E5E2-4DF5-9E35-8BBD6A5AE79C}"/>
              </a:ext>
            </a:extLst>
          </p:cNvPr>
          <p:cNvSpPr/>
          <p:nvPr/>
        </p:nvSpPr>
        <p:spPr>
          <a:xfrm>
            <a:off x="5463540" y="3475527"/>
            <a:ext cx="988060" cy="916014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CF1309E-3CA8-4CA1-9D02-42AF81D5BC19}"/>
              </a:ext>
            </a:extLst>
          </p:cNvPr>
          <p:cNvSpPr/>
          <p:nvPr/>
        </p:nvSpPr>
        <p:spPr>
          <a:xfrm>
            <a:off x="5446419" y="4622519"/>
            <a:ext cx="1109980" cy="916014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9E24B82-D6B7-4738-BDA0-555DF418CA75}"/>
              </a:ext>
            </a:extLst>
          </p:cNvPr>
          <p:cNvSpPr/>
          <p:nvPr/>
        </p:nvSpPr>
        <p:spPr>
          <a:xfrm>
            <a:off x="5468560" y="5762434"/>
            <a:ext cx="1120140" cy="916014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/>
        </p:style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FAB8F22E-96A7-4E11-9606-E07006DB02F1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477" y="2409758"/>
            <a:ext cx="848123" cy="768196"/>
          </a:xfrm>
          <a:prstGeom prst="rect">
            <a:avLst/>
          </a:prstGeom>
        </p:spPr>
      </p:pic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8D54E1C5-92A1-4750-872A-4EB45FE38B65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158" y="3561343"/>
            <a:ext cx="746760" cy="746760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C41415FE-3082-44E0-9105-1E63D9F26699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66" y="4588339"/>
            <a:ext cx="971535" cy="971146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4C402097-59CC-49B3-8835-2EA5E9167B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729540" y="5852458"/>
            <a:ext cx="732920" cy="7329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CBA4DC9-419D-4EE0-8274-D669E7485A0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9" y="5185348"/>
            <a:ext cx="5093208" cy="169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51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FD1472-D28B-4CD5-BF89-88C482132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1" y="0"/>
            <a:ext cx="9345881" cy="1279216"/>
          </a:xfrm>
        </p:spPr>
        <p:txBody>
          <a:bodyPr>
            <a:noAutofit/>
          </a:bodyPr>
          <a:lstStyle/>
          <a:p>
            <a:r>
              <a:rPr lang="en-US" sz="2800" b="1" cap="smal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cap="small" spc="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Re-Designation of Primary Highway Freight System</a:t>
            </a:r>
            <a:br>
              <a:rPr lang="en-US" sz="2800" b="1" cap="small" spc="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4BAE45-E306-4BD4-A5C4-675BD47146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18" t="13037" r="64821" b="5267"/>
          <a:stretch/>
        </p:blipFill>
        <p:spPr>
          <a:xfrm>
            <a:off x="7666716" y="1034321"/>
            <a:ext cx="4525284" cy="5823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E20DDA-9299-4635-9081-6BCC3F3E1B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750" r="79286" b="29643"/>
          <a:stretch/>
        </p:blipFill>
        <p:spPr>
          <a:xfrm>
            <a:off x="2888170" y="3197508"/>
            <a:ext cx="4709775" cy="3532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786309F2-3C1D-4365-9125-FD1E5B1093CA}"/>
              </a:ext>
            </a:extLst>
          </p:cNvPr>
          <p:cNvSpPr txBox="1">
            <a:spLocks/>
          </p:cNvSpPr>
          <p:nvPr/>
        </p:nvSpPr>
        <p:spPr>
          <a:xfrm>
            <a:off x="395690" y="1159471"/>
            <a:ext cx="7271025" cy="22477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j-lt"/>
              </a:rPr>
              <a:t>FAST Act requires FHWA to update PHFS every 5 years</a:t>
            </a:r>
          </a:p>
          <a:p>
            <a:pPr lvl="1"/>
            <a:r>
              <a:rPr lang="en-US" dirty="0">
                <a:latin typeface="+mj-lt"/>
              </a:rPr>
              <a:t>May increase PHFS mileage by 3% nation-wide (960 miles can be added)</a:t>
            </a:r>
          </a:p>
          <a:p>
            <a:r>
              <a:rPr lang="en-US" dirty="0">
                <a:latin typeface="+mj-lt"/>
              </a:rPr>
              <a:t>FHWA currently requesting comment on 3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AA2145A4-AFF5-4125-B97E-9D4DAFD193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5971" y="3167743"/>
            <a:ext cx="2264230" cy="16582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+mj-lt"/>
              </a:rPr>
              <a:t>proposed     alternatives for PFHS changes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94DAC8-407A-4D00-9B8E-390A732BD00E}"/>
              </a:ext>
            </a:extLst>
          </p:cNvPr>
          <p:cNvSpPr txBox="1"/>
          <p:nvPr/>
        </p:nvSpPr>
        <p:spPr>
          <a:xfrm>
            <a:off x="366215" y="4900650"/>
            <a:ext cx="2521955" cy="1658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latin typeface="+mj-lt"/>
              </a:defRPr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+mj-lt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Comments due December 15, 2021</a:t>
            </a:r>
          </a:p>
        </p:txBody>
      </p:sp>
    </p:spTree>
    <p:extLst>
      <p:ext uri="{BB962C8B-B14F-4D97-AF65-F5344CB8AC3E}">
        <p14:creationId xmlns:p14="http://schemas.microsoft.com/office/powerpoint/2010/main" val="2734348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FD1472-D28B-4CD5-BF89-88C482132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1" y="0"/>
            <a:ext cx="9345881" cy="1279216"/>
          </a:xfrm>
        </p:spPr>
        <p:txBody>
          <a:bodyPr>
            <a:noAutofit/>
          </a:bodyPr>
          <a:lstStyle/>
          <a:p>
            <a:pPr algn="ctr"/>
            <a:r>
              <a:rPr lang="en-US" sz="2800" b="1" cap="smal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cap="small" spc="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Re-Designation of Primary Highway Freight System</a:t>
            </a:r>
            <a:br>
              <a:rPr lang="en-US" sz="2800" b="1" cap="small" spc="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cap="small" spc="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Alternative Approaches </a:t>
            </a:r>
            <a:br>
              <a:rPr lang="en-US" sz="2800" b="1" cap="small" spc="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C8F9D86-41AA-44B3-8241-11A1F44EB8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5302843"/>
              </p:ext>
            </p:extLst>
          </p:nvPr>
        </p:nvGraphicFramePr>
        <p:xfrm>
          <a:off x="233548" y="1279216"/>
          <a:ext cx="11724903" cy="5438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Oval 1">
            <a:extLst>
              <a:ext uri="{FF2B5EF4-FFF2-40B4-BE49-F238E27FC236}">
                <a16:creationId xmlns:a16="http://schemas.microsoft.com/office/drawing/2014/main" id="{5AEC510C-73A0-4D5D-83B3-8E05EBD17064}"/>
              </a:ext>
            </a:extLst>
          </p:cNvPr>
          <p:cNvSpPr/>
          <p:nvPr/>
        </p:nvSpPr>
        <p:spPr>
          <a:xfrm>
            <a:off x="1513840" y="1554480"/>
            <a:ext cx="1107440" cy="1168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844E7CA-2F70-4D5D-9C44-ED3FC3D8AB0E}"/>
              </a:ext>
            </a:extLst>
          </p:cNvPr>
          <p:cNvSpPr/>
          <p:nvPr/>
        </p:nvSpPr>
        <p:spPr>
          <a:xfrm>
            <a:off x="5542279" y="1554480"/>
            <a:ext cx="1107440" cy="1168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8E94841-E40F-4162-8140-2340B43E9393}"/>
              </a:ext>
            </a:extLst>
          </p:cNvPr>
          <p:cNvSpPr/>
          <p:nvPr/>
        </p:nvSpPr>
        <p:spPr>
          <a:xfrm>
            <a:off x="9540238" y="1554480"/>
            <a:ext cx="1107440" cy="1168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3B7490-8006-4FE9-BCC0-55D057B5D248}"/>
              </a:ext>
            </a:extLst>
          </p:cNvPr>
          <p:cNvSpPr txBox="1"/>
          <p:nvPr/>
        </p:nvSpPr>
        <p:spPr>
          <a:xfrm>
            <a:off x="1604644" y="1232182"/>
            <a:ext cx="945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OPTION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7BADE6-D8EF-4478-B88B-87A4442EB633}"/>
              </a:ext>
            </a:extLst>
          </p:cNvPr>
          <p:cNvSpPr txBox="1"/>
          <p:nvPr/>
        </p:nvSpPr>
        <p:spPr>
          <a:xfrm>
            <a:off x="5623305" y="1232182"/>
            <a:ext cx="945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OPTION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331031-52AA-4C5C-BEDD-07D63B656E89}"/>
              </a:ext>
            </a:extLst>
          </p:cNvPr>
          <p:cNvSpPr txBox="1"/>
          <p:nvPr/>
        </p:nvSpPr>
        <p:spPr>
          <a:xfrm>
            <a:off x="9651744" y="1232182"/>
            <a:ext cx="945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OPTION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6ABE1BF-C048-4DE0-A798-08784BFAA96F}"/>
              </a:ext>
            </a:extLst>
          </p:cNvPr>
          <p:cNvGrpSpPr/>
          <p:nvPr/>
        </p:nvGrpSpPr>
        <p:grpSpPr>
          <a:xfrm>
            <a:off x="396240" y="673671"/>
            <a:ext cx="11795760" cy="6211613"/>
            <a:chOff x="396240" y="673671"/>
            <a:chExt cx="11795760" cy="621161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387706B-F6E4-4A70-B558-F81A9C4EE20E}"/>
                </a:ext>
              </a:extLst>
            </p:cNvPr>
            <p:cNvGrpSpPr/>
            <p:nvPr/>
          </p:nvGrpSpPr>
          <p:grpSpPr>
            <a:xfrm>
              <a:off x="6495393" y="673671"/>
              <a:ext cx="5696607" cy="6211613"/>
              <a:chOff x="8040414" y="1261037"/>
              <a:chExt cx="4151586" cy="49929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D37144A6-F883-4326-98AB-FCA1DA4EDE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045" t="15670" b="15739"/>
              <a:stretch/>
            </p:blipFill>
            <p:spPr>
              <a:xfrm>
                <a:off x="8040414" y="1261037"/>
                <a:ext cx="4151586" cy="4992906"/>
              </a:xfrm>
              <a:prstGeom prst="rect">
                <a:avLst/>
              </a:prstGeom>
            </p:spPr>
          </p:pic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B53971D9-7000-4B59-BB05-B08DD4C1ED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107689" y="2232921"/>
                <a:ext cx="2866221" cy="340791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20000"/>
              </a:bodyPr>
              <a:lstStyle>
                <a:lvl1pPr marL="228600" indent="-36576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v"/>
                  <a:defRPr lang="en-US" sz="2800" kern="1200">
                    <a:solidFill>
                      <a:schemeClr val="tx1"/>
                    </a:solidFill>
                    <a:latin typeface="Roboto Condensed" pitchFamily="2" charset="0"/>
                    <a:ea typeface="Roboto Condensed" pitchFamily="2" charset="0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Roboto Condensed" pitchFamily="2" charset="0"/>
                    <a:ea typeface="Roboto Condensed" pitchFamily="2" charset="0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Roboto Condensed" pitchFamily="2" charset="0"/>
                    <a:ea typeface="Roboto Condensed" pitchFamily="2" charset="0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Roboto Condensed" pitchFamily="2" charset="0"/>
                    <a:ea typeface="Roboto Condensed" pitchFamily="2" charset="0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Roboto Condensed" pitchFamily="2" charset="0"/>
                    <a:ea typeface="Roboto Condensed" pitchFamily="2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0"/>
                  </a:spcBef>
                  <a:spcAft>
                    <a:spcPts val="1200"/>
                  </a:spcAft>
                  <a:buNone/>
                  <a:defRPr/>
                </a:pPr>
                <a:r>
                  <a:rPr kumimoji="0" lang="en-US" sz="2400" b="1" i="0" u="none" strike="noStrike" kern="1200" cap="none" spc="-70" normalizeH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+mn-lt"/>
                    <a:ea typeface="Roboto Condensed" pitchFamily="2" charset="0"/>
                    <a:cs typeface="+mn-cs"/>
                  </a:rPr>
                  <a:t>NDOT Team’s Preliminary Recommendation: </a:t>
                </a:r>
              </a:p>
              <a:p>
                <a:pPr marL="342900" indent="-342900">
                  <a:spcBef>
                    <a:spcPts val="0"/>
                  </a:spcBef>
                  <a:spcAft>
                    <a:spcPts val="1200"/>
                  </a:spcAft>
                  <a:defRPr/>
                </a:pPr>
                <a:r>
                  <a:rPr kumimoji="0" lang="en-US" sz="2400" i="0" u="none" strike="noStrike" kern="1200" cap="none" spc="-70" normalizeH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+mn-lt"/>
                    <a:ea typeface="Roboto Condensed" pitchFamily="2" charset="0"/>
                    <a:cs typeface="+mn-cs"/>
                  </a:rPr>
                  <a:t>The best option for NDOT is probably </a:t>
                </a:r>
                <a:r>
                  <a:rPr kumimoji="0" lang="en-US" sz="2400" b="1" i="0" u="none" strike="noStrike" kern="1200" cap="none" spc="-70" normalizeH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+mn-lt"/>
                    <a:ea typeface="Roboto Condensed" pitchFamily="2" charset="0"/>
                    <a:cs typeface="+mn-cs"/>
                  </a:rPr>
                  <a:t>Option 1</a:t>
                </a:r>
                <a:r>
                  <a:rPr kumimoji="0" lang="en-US" sz="2400" i="0" u="none" strike="noStrike" kern="1200" cap="none" spc="-70" normalizeH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+mn-lt"/>
                    <a:ea typeface="Roboto Condensed" pitchFamily="2" charset="0"/>
                    <a:cs typeface="+mn-cs"/>
                  </a:rPr>
                  <a:t> because it guarantees each state additional mileage. </a:t>
                </a:r>
              </a:p>
              <a:p>
                <a:pPr marL="342900" indent="-342900">
                  <a:spcBef>
                    <a:spcPts val="0"/>
                  </a:spcBef>
                  <a:spcAft>
                    <a:spcPts val="1200"/>
                  </a:spcAft>
                  <a:defRPr/>
                </a:pPr>
                <a:r>
                  <a:rPr kumimoji="0" lang="en-US" sz="2400" b="1" i="0" u="none" strike="noStrike" kern="1200" cap="none" spc="-70" normalizeH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+mn-lt"/>
                    <a:ea typeface="Roboto Condensed" pitchFamily="2" charset="0"/>
                    <a:cs typeface="+mn-cs"/>
                  </a:rPr>
                  <a:t>Option 3 </a:t>
                </a:r>
                <a:r>
                  <a:rPr kumimoji="0" lang="en-US" sz="2400" i="0" u="none" strike="noStrike" kern="1200" cap="none" spc="-70" normalizeH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+mn-lt"/>
                    <a:ea typeface="Roboto Condensed" pitchFamily="2" charset="0"/>
                    <a:cs typeface="+mn-cs"/>
                  </a:rPr>
                  <a:t>would be the second-best option because NDOT has new Interstate on I-11 to add, but this option lacks certainty since it will compete with 1,500 other miles of new Interstate across the U.S. </a:t>
                </a:r>
              </a:p>
              <a:p>
                <a:pPr marL="342900" indent="-342900">
                  <a:spcBef>
                    <a:spcPts val="0"/>
                  </a:spcBef>
                  <a:spcAft>
                    <a:spcPts val="1200"/>
                  </a:spcAft>
                  <a:defRPr/>
                </a:pPr>
                <a:r>
                  <a:rPr kumimoji="0" lang="en-US" sz="2400" b="1" i="0" u="none" strike="noStrike" kern="1200" cap="none" spc="-70" normalizeH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+mn-lt"/>
                    <a:ea typeface="Roboto Condensed" pitchFamily="2" charset="0"/>
                    <a:cs typeface="+mn-cs"/>
                  </a:rPr>
                  <a:t>Option 2 </a:t>
                </a:r>
                <a:r>
                  <a:rPr kumimoji="0" lang="en-US" sz="2400" i="0" u="none" strike="noStrike" kern="1200" cap="none" spc="-70" normalizeH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+mn-lt"/>
                    <a:ea typeface="Roboto Condensed" pitchFamily="2" charset="0"/>
                    <a:cs typeface="+mn-cs"/>
                  </a:rPr>
                  <a:t>is the worst option since Nevada would not receive any additional milage. </a:t>
                </a:r>
              </a:p>
              <a:p>
                <a:pPr marL="342900" indent="-342900">
                  <a:spcBef>
                    <a:spcPts val="0"/>
                  </a:spcBef>
                  <a:spcAft>
                    <a:spcPts val="1200"/>
                  </a:spcAft>
                  <a:defRPr/>
                </a:pPr>
                <a:endParaRPr kumimoji="0" lang="en-US" sz="2400" b="1" i="0" u="none" strike="noStrike" kern="1200" cap="none" spc="-7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n-lt"/>
                  <a:ea typeface="Roboto Condensed" pitchFamily="2" charset="0"/>
                  <a:cs typeface="+mn-cs"/>
                </a:endParaRPr>
              </a:p>
            </p:txBody>
          </p:sp>
        </p:grpSp>
        <p:sp>
          <p:nvSpPr>
            <p:cNvPr id="15" name="Star: 5 Points 14">
              <a:extLst>
                <a:ext uri="{FF2B5EF4-FFF2-40B4-BE49-F238E27FC236}">
                  <a16:creationId xmlns:a16="http://schemas.microsoft.com/office/drawing/2014/main" id="{22C47D80-B135-4F31-88A6-B55881B6ECFE}"/>
                </a:ext>
              </a:extLst>
            </p:cNvPr>
            <p:cNvSpPr/>
            <p:nvPr/>
          </p:nvSpPr>
          <p:spPr>
            <a:xfrm>
              <a:off x="396240" y="1416848"/>
              <a:ext cx="1036573" cy="960592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1486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FD1472-D28B-4CD5-BF89-88C482132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1377" y="0"/>
            <a:ext cx="9345881" cy="1279216"/>
          </a:xfrm>
        </p:spPr>
        <p:txBody>
          <a:bodyPr>
            <a:noAutofit/>
          </a:bodyPr>
          <a:lstStyle/>
          <a:p>
            <a:pPr algn="ctr"/>
            <a:r>
              <a:rPr lang="en-US" sz="2800" b="1" cap="smal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cap="small" spc="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Nevada State Freight Plan Update Objectives</a:t>
            </a:r>
            <a:br>
              <a:rPr lang="en-US" sz="2800" b="1" cap="small" spc="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cap="small" spc="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Update the Freight Plan?</a:t>
            </a:r>
            <a:br>
              <a:rPr lang="en-US" sz="2800" b="1" cap="small" spc="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3BEE4B-F1D2-48D2-B00A-82B6660518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8343" y="1758382"/>
            <a:ext cx="4717095" cy="4620452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Meet FAST Act requirements</a:t>
            </a:r>
          </a:p>
          <a:p>
            <a:r>
              <a:rPr lang="en-US" dirty="0">
                <a:latin typeface="+mj-lt"/>
              </a:rPr>
              <a:t>Support eligibility for federal funding</a:t>
            </a:r>
          </a:p>
          <a:p>
            <a:r>
              <a:rPr lang="en-US" dirty="0">
                <a:latin typeface="+mj-lt"/>
              </a:rPr>
              <a:t>Identify key freight infrastructure investments</a:t>
            </a:r>
          </a:p>
          <a:p>
            <a:r>
              <a:rPr lang="en-US" dirty="0">
                <a:latin typeface="+mj-lt"/>
              </a:rPr>
              <a:t>Reflect recent improvements</a:t>
            </a:r>
          </a:p>
          <a:p>
            <a:pPr lvl="1"/>
            <a:r>
              <a:rPr lang="en-US" dirty="0">
                <a:latin typeface="+mj-lt"/>
              </a:rPr>
              <a:t>Completion of Project Neon</a:t>
            </a:r>
          </a:p>
          <a:p>
            <a:pPr lvl="1"/>
            <a:r>
              <a:rPr lang="en-US" dirty="0">
                <a:latin typeface="+mj-lt"/>
              </a:rPr>
              <a:t>Initiation of Reno Spaghetti Bowl Xpress</a:t>
            </a:r>
          </a:p>
          <a:p>
            <a:pPr lvl="1"/>
            <a:r>
              <a:rPr lang="en-US" dirty="0">
                <a:latin typeface="+mj-lt"/>
              </a:rPr>
              <a:t>Other key projects/actions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2" name="Picture 2" descr="Image">
            <a:extLst>
              <a:ext uri="{FF2B5EF4-FFF2-40B4-BE49-F238E27FC236}">
                <a16:creationId xmlns:a16="http://schemas.microsoft.com/office/drawing/2014/main" id="{B51BA4EB-E91E-4B2F-AC3E-2406861C7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571" y="1023256"/>
            <a:ext cx="7285282" cy="583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957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FD1472-D28B-4CD5-BF89-88C482132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1377" y="0"/>
            <a:ext cx="9345881" cy="1279216"/>
          </a:xfrm>
        </p:spPr>
        <p:txBody>
          <a:bodyPr>
            <a:noAutofit/>
          </a:bodyPr>
          <a:lstStyle/>
          <a:p>
            <a:pPr algn="ctr"/>
            <a:r>
              <a:rPr lang="en-US" sz="2800" b="1" cap="smal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cap="small" spc="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Nevada State Freight Plan Update</a:t>
            </a:r>
            <a:br>
              <a:rPr lang="en-US" sz="2800" b="1" cap="small" spc="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cap="small" spc="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Update the Freight Plan?</a:t>
            </a:r>
            <a:br>
              <a:rPr lang="en-US" sz="2800" b="1" cap="small" spc="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3BEE4B-F1D2-48D2-B00A-82B6660518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665027"/>
            <a:ext cx="7643880" cy="4620452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Address changing needs</a:t>
            </a:r>
          </a:p>
          <a:p>
            <a:pPr lvl="1"/>
            <a:r>
              <a:rPr lang="en-US" dirty="0">
                <a:latin typeface="+mj-lt"/>
              </a:rPr>
              <a:t>Diversification of economy to expand manufacturing, logistics and distribution sectors</a:t>
            </a:r>
          </a:p>
          <a:p>
            <a:pPr lvl="1"/>
            <a:r>
              <a:rPr lang="en-US" dirty="0">
                <a:latin typeface="+mj-lt"/>
              </a:rPr>
              <a:t>Impacts of COVID-19</a:t>
            </a:r>
          </a:p>
          <a:p>
            <a:pPr lvl="2"/>
            <a:r>
              <a:rPr lang="en-US" dirty="0">
                <a:latin typeface="+mj-lt"/>
              </a:rPr>
              <a:t>Increasing e-commerce and shipping needs</a:t>
            </a:r>
          </a:p>
          <a:p>
            <a:pPr lvl="2"/>
            <a:r>
              <a:rPr lang="en-US" dirty="0">
                <a:latin typeface="+mj-lt"/>
              </a:rPr>
              <a:t>Impacts to supply chain</a:t>
            </a:r>
          </a:p>
          <a:p>
            <a:pPr lvl="1"/>
            <a:r>
              <a:rPr lang="en-US" dirty="0">
                <a:latin typeface="+mj-lt"/>
              </a:rPr>
              <a:t>National focus moving freight out of CA ports</a:t>
            </a:r>
          </a:p>
          <a:p>
            <a:pPr lvl="1"/>
            <a:r>
              <a:rPr lang="en-US" dirty="0">
                <a:latin typeface="+mj-lt"/>
              </a:rPr>
              <a:t>Focus on sustainability &amp; climate action</a:t>
            </a:r>
          </a:p>
          <a:p>
            <a:pPr lvl="2"/>
            <a:r>
              <a:rPr lang="en-US" dirty="0">
                <a:latin typeface="+mj-lt"/>
              </a:rPr>
              <a:t>Reducing GHG and emerging vehicle technologies</a:t>
            </a:r>
          </a:p>
          <a:p>
            <a:pPr lvl="2"/>
            <a:r>
              <a:rPr lang="en-US" dirty="0">
                <a:latin typeface="+mj-lt"/>
              </a:rPr>
              <a:t>Supporting State climate goals</a:t>
            </a:r>
          </a:p>
          <a:p>
            <a:pPr lvl="1"/>
            <a:r>
              <a:rPr lang="en-US" dirty="0">
                <a:latin typeface="+mj-lt"/>
              </a:rPr>
              <a:t>Others for discussion?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2050" name="Picture 2" descr="Victory Logistics District">
            <a:extLst>
              <a:ext uri="{FF2B5EF4-FFF2-40B4-BE49-F238E27FC236}">
                <a16:creationId xmlns:a16="http://schemas.microsoft.com/office/drawing/2014/main" id="{CF16DA40-D3C4-4257-B756-E332EFD64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485" y="1079745"/>
            <a:ext cx="1704276" cy="140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93A7884-036E-4D59-B6BD-ED3B7B5E9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377" y="2518834"/>
            <a:ext cx="3187129" cy="21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7AE54353-108C-45A6-A807-61597FE64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423" y="4671453"/>
            <a:ext cx="3200669" cy="210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7EC0B3-E358-4C46-A884-455A13D7D391}"/>
              </a:ext>
            </a:extLst>
          </p:cNvPr>
          <p:cNvSpPr txBox="1"/>
          <p:nvPr/>
        </p:nvSpPr>
        <p:spPr>
          <a:xfrm>
            <a:off x="8499423" y="4625950"/>
            <a:ext cx="2641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Reno-Stead Airport</a:t>
            </a:r>
          </a:p>
        </p:txBody>
      </p:sp>
    </p:spTree>
    <p:extLst>
      <p:ext uri="{BB962C8B-B14F-4D97-AF65-F5344CB8AC3E}">
        <p14:creationId xmlns:p14="http://schemas.microsoft.com/office/powerpoint/2010/main" val="1820290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FD1472-D28B-4CD5-BF89-88C482132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1377" y="0"/>
            <a:ext cx="9345881" cy="1279216"/>
          </a:xfrm>
        </p:spPr>
        <p:txBody>
          <a:bodyPr>
            <a:noAutofit/>
          </a:bodyPr>
          <a:lstStyle/>
          <a:p>
            <a:pPr algn="ctr"/>
            <a:r>
              <a:rPr lang="en-US" sz="2800" b="1" cap="smal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cap="small" spc="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Nevada State Freight Plan Update</a:t>
            </a:r>
            <a:br>
              <a:rPr lang="en-US" sz="2800" b="1" cap="small" spc="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cap="small" spc="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Tasks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3BEE4B-F1D2-48D2-B00A-82B6660518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5466" y="1417530"/>
            <a:ext cx="7359078" cy="5077652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Stakeholder Outreach</a:t>
            </a:r>
          </a:p>
          <a:p>
            <a:r>
              <a:rPr lang="en-US" dirty="0">
                <a:latin typeface="+mj-lt"/>
              </a:rPr>
              <a:t>Freight Supply Chain </a:t>
            </a:r>
          </a:p>
          <a:p>
            <a:pPr lvl="1"/>
            <a:r>
              <a:rPr lang="en-US" dirty="0">
                <a:latin typeface="+mj-lt"/>
              </a:rPr>
              <a:t>Key location, infrastructure and trends</a:t>
            </a:r>
          </a:p>
          <a:p>
            <a:r>
              <a:rPr lang="en-US" dirty="0">
                <a:latin typeface="+mj-lt"/>
              </a:rPr>
              <a:t>Sustainable Freight Transportation</a:t>
            </a:r>
          </a:p>
          <a:p>
            <a:r>
              <a:rPr lang="en-US" dirty="0">
                <a:latin typeface="+mj-lt"/>
              </a:rPr>
              <a:t>Freight Performance Reporting and Needs Assessment</a:t>
            </a:r>
          </a:p>
          <a:p>
            <a:r>
              <a:rPr lang="en-US" dirty="0">
                <a:latin typeface="+mj-lt"/>
              </a:rPr>
              <a:t>Risk-Based Management</a:t>
            </a:r>
          </a:p>
          <a:p>
            <a:pPr lvl="1"/>
            <a:r>
              <a:rPr lang="en-US" dirty="0">
                <a:latin typeface="+mj-lt"/>
              </a:rPr>
              <a:t>Scenario analysis to study supply chain impacts, vehicle mode and route, and truck parking plan implementation</a:t>
            </a:r>
          </a:p>
          <a:p>
            <a:r>
              <a:rPr lang="en-US" dirty="0">
                <a:latin typeface="+mj-lt"/>
              </a:rPr>
              <a:t>Freight Plan </a:t>
            </a:r>
            <a:r>
              <a:rPr lang="en-US">
                <a:latin typeface="+mj-lt"/>
              </a:rPr>
              <a:t>Strategies and </a:t>
            </a:r>
            <a:r>
              <a:rPr lang="en-US" dirty="0">
                <a:latin typeface="+mj-lt"/>
              </a:rPr>
              <a:t>Investment Plan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DD119D-AE41-4542-AAAB-0668D89541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75" t="13333" r="32992" b="5960"/>
          <a:stretch/>
        </p:blipFill>
        <p:spPr>
          <a:xfrm>
            <a:off x="7754544" y="1098645"/>
            <a:ext cx="4332157" cy="55348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99454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FD1472-D28B-4CD5-BF89-88C482132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1377" y="0"/>
            <a:ext cx="9345881" cy="1279216"/>
          </a:xfrm>
        </p:spPr>
        <p:txBody>
          <a:bodyPr>
            <a:noAutofit/>
          </a:bodyPr>
          <a:lstStyle/>
          <a:p>
            <a:pPr algn="ctr"/>
            <a:r>
              <a:rPr lang="en-US" sz="2800" b="1" cap="smal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cap="small" spc="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Nevada State Freight Plan Update</a:t>
            </a:r>
            <a:br>
              <a:rPr lang="en-US" sz="2800" b="1" cap="small" spc="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cap="small" spc="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Schedule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D53800-42A2-4878-9125-A786A29F5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64" y="1661159"/>
            <a:ext cx="12020136" cy="41100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67552B-D8A4-465B-B65B-DBEABC3A59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927" t="69763" r="38942" b="9048"/>
          <a:stretch/>
        </p:blipFill>
        <p:spPr>
          <a:xfrm>
            <a:off x="3363686" y="4859206"/>
            <a:ext cx="1578429" cy="8708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A313D47-A585-4868-9559-53B6B6CF14AE}"/>
              </a:ext>
            </a:extLst>
          </p:cNvPr>
          <p:cNvSpPr/>
          <p:nvPr/>
        </p:nvSpPr>
        <p:spPr>
          <a:xfrm>
            <a:off x="5747657" y="4517571"/>
            <a:ext cx="2111829" cy="8708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CE4B1F76-0AAF-4B59-8319-A835AD1CE04A}"/>
              </a:ext>
            </a:extLst>
          </p:cNvPr>
          <p:cNvSpPr/>
          <p:nvPr/>
        </p:nvSpPr>
        <p:spPr>
          <a:xfrm rot="16200000">
            <a:off x="5945051" y="4893561"/>
            <a:ext cx="1717040" cy="751346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WE ARE HERE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2EB6BDF1-BDFC-4B77-BD61-F31295F1B3C0}"/>
              </a:ext>
            </a:extLst>
          </p:cNvPr>
          <p:cNvSpPr/>
          <p:nvPr/>
        </p:nvSpPr>
        <p:spPr>
          <a:xfrm rot="16200000">
            <a:off x="10409669" y="4894074"/>
            <a:ext cx="1717040" cy="751346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MUST FINISH</a:t>
            </a:r>
          </a:p>
        </p:txBody>
      </p:sp>
    </p:spTree>
    <p:extLst>
      <p:ext uri="{BB962C8B-B14F-4D97-AF65-F5344CB8AC3E}">
        <p14:creationId xmlns:p14="http://schemas.microsoft.com/office/powerpoint/2010/main" val="352718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44CB39AEDAF948895FEE4FE0C89F85" ma:contentTypeVersion="1" ma:contentTypeDescription="Create a new document." ma:contentTypeScope="" ma:versionID="c51b6d7272b0727fbe289d504a89fb6a">
  <xsd:schema xmlns:xsd="http://www.w3.org/2001/XMLSchema" xmlns:xs="http://www.w3.org/2001/XMLSchema" xmlns:p="http://schemas.microsoft.com/office/2006/metadata/properties" xmlns:ns2="b763c3fb-f98b-4d3e-8c1b-380f90beb4f9" targetNamespace="http://schemas.microsoft.com/office/2006/metadata/properties" ma:root="true" ma:fieldsID="e157e7f56255b5f41eddba51d825dc39" ns2:_="">
    <xsd:import namespace="b763c3fb-f98b-4d3e-8c1b-380f90beb4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63c3fb-f98b-4d3e-8c1b-380f90beb4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2165B28-025A-4AC8-AEAF-8C2EE2A9802B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99c18686-5c4a-44f2-afd3-ae3d6cf9fbb9"/>
    <ds:schemaRef ds:uri="2f147131-e907-457a-a09a-0b040b411b41"/>
    <ds:schemaRef ds:uri="http://purl.org/dc/dcmitype/"/>
    <ds:schemaRef ds:uri="http://schemas.microsoft.com/office/infopath/2007/PartnerControls"/>
    <ds:schemaRef ds:uri="http://purl.org/dc/terms/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9C04B64-7691-4140-ADA5-D71A2BB2E2E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E6E997-615A-4F71-A47D-FEE8303337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63c3fb-f98b-4d3e-8c1b-380f90beb4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16232</TotalTime>
  <Words>572</Words>
  <Application>Microsoft Office PowerPoint</Application>
  <PresentationFormat>Widescreen</PresentationFormat>
  <Paragraphs>91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Century Gothic</vt:lpstr>
      <vt:lpstr>Wingdings</vt:lpstr>
      <vt:lpstr>Office Theme</vt:lpstr>
      <vt:lpstr>Nevada Freight Advisory Committee  </vt:lpstr>
      <vt:lpstr>                Nevada Freight Advisory Committee             Meeting Agenda</vt:lpstr>
      <vt:lpstr>Role of FAC</vt:lpstr>
      <vt:lpstr> Re-Designation of Primary Highway Freight System </vt:lpstr>
      <vt:lpstr> Re-Designation of Primary Highway Freight System Alternative Approaches  </vt:lpstr>
      <vt:lpstr> Nevada State Freight Plan Update Objectives Why Update the Freight Plan? </vt:lpstr>
      <vt:lpstr> Nevada State Freight Plan Update Why Update the Freight Plan? </vt:lpstr>
      <vt:lpstr> Nevada State Freight Plan Update Key Tasks</vt:lpstr>
      <vt:lpstr> Nevada State Freight Plan Update Schedule</vt:lpstr>
      <vt:lpstr> RTC of Southern Nevada Freight Plan </vt:lpstr>
      <vt:lpstr>                Open Discussion/Other Items</vt:lpstr>
      <vt:lpstr>Tim Mueller, Freight Program Manager tmueller@dot.nv.gov | 775-888-7351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Packer, Adrienne</dc:creator>
  <cp:lastModifiedBy>Mueller, Timothy</cp:lastModifiedBy>
  <cp:revision>270</cp:revision>
  <cp:lastPrinted>2019-10-21T19:41:23Z</cp:lastPrinted>
  <dcterms:created xsi:type="dcterms:W3CDTF">2019-02-12T17:10:30Z</dcterms:created>
  <dcterms:modified xsi:type="dcterms:W3CDTF">2021-11-01T17:19:12Z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0x0101006D44CB39AEDAF948895FEE4FE0C89F85</vt:lpwstr>
  </property>
</Properties>
</file>