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0" r:id="rId4"/>
  </p:sldMasterIdLst>
  <p:notesMasterIdLst>
    <p:notesMasterId r:id="rId12"/>
  </p:notesMasterIdLst>
  <p:handoutMasterIdLst>
    <p:handoutMasterId r:id="rId13"/>
  </p:handoutMasterIdLst>
  <p:sldIdLst>
    <p:sldId id="362" r:id="rId5"/>
    <p:sldId id="410" r:id="rId6"/>
    <p:sldId id="397" r:id="rId7"/>
    <p:sldId id="415" r:id="rId8"/>
    <p:sldId id="413" r:id="rId9"/>
    <p:sldId id="405" r:id="rId10"/>
    <p:sldId id="406" r:id="rId11"/>
  </p:sldIdLst>
  <p:sldSz cx="12192000" cy="6858000"/>
  <p:notesSz cx="7315200" cy="96012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672976-CA92-BC03-3EF9-599F384A53EE}" name="Hunt, Christine" initials="HC" userId="S::CHUNT@hdrinc.com::bd9c72f9-8a8c-49bd-a355-ceb0691025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dovsky, Melissa" initials="BM" lastIdx="1" clrIdx="0">
    <p:extLst>
      <p:ext uri="{19B8F6BF-5375-455C-9EA6-DF929625EA0E}">
        <p15:presenceInfo xmlns:p15="http://schemas.microsoft.com/office/powerpoint/2012/main" userId="S::MBORDOVSKY@hdrinc.com::5be3fe5f-b68a-4cc2-b62f-2a5938c1bb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FFFF"/>
    <a:srgbClr val="008000"/>
    <a:srgbClr val="0D74A6"/>
    <a:srgbClr val="C88E00"/>
    <a:srgbClr val="FFA086"/>
    <a:srgbClr val="F5D3CF"/>
    <a:srgbClr val="EBEBEB"/>
    <a:srgbClr val="0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844" autoAdjust="0"/>
  </p:normalViewPr>
  <p:slideViewPr>
    <p:cSldViewPr snapToGrid="0">
      <p:cViewPr varScale="1">
        <p:scale>
          <a:sx n="77" d="100"/>
          <a:sy n="77" d="100"/>
        </p:scale>
        <p:origin x="792" y="6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40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6821C8-422F-4CA2-85E1-19A6D027F030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704683-B56F-4408-8720-603ECE57E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D86595-6E20-4226-9E0D-B3822373F9D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4CA3CC-E040-426A-BD9D-8E6CA1306B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57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229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801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737360" indent="-171450" algn="l" defTabSz="914354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Safety – The corridor averages over 100 crashes per year and 85% of the 13-mile corridor exceeds statewide average crash rates for similar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Multimodal - </a:t>
            </a:r>
            <a:r>
              <a:rPr lang="en-US" sz="1400" b="0" dirty="0">
                <a:solidFill>
                  <a:srgbClr val="000000"/>
                </a:solidFill>
              </a:rPr>
              <a:t>Only </a:t>
            </a:r>
            <a:r>
              <a:rPr lang="en-US" sz="1400" dirty="0">
                <a:solidFill>
                  <a:srgbClr val="0054A4"/>
                </a:solidFill>
              </a:rPr>
              <a:t>8%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0" dirty="0">
                <a:solidFill>
                  <a:srgbClr val="000000"/>
                </a:solidFill>
              </a:rPr>
              <a:t>of the corridor contains sidewalks or is served by transit, only </a:t>
            </a:r>
            <a:r>
              <a:rPr lang="en-US" sz="1400" dirty="0">
                <a:solidFill>
                  <a:srgbClr val="0054A4"/>
                </a:solidFill>
              </a:rPr>
              <a:t>19%</a:t>
            </a:r>
            <a:r>
              <a:rPr lang="en-US" sz="1400" b="0" dirty="0">
                <a:solidFill>
                  <a:srgbClr val="000000"/>
                </a:solidFill>
              </a:rPr>
              <a:t> has bike facilities</a:t>
            </a:r>
            <a:endParaRPr lang="en-US" sz="1050" b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rgbClr val="000000"/>
                </a:solidFill>
              </a:rPr>
              <a:t>Recreation - </a:t>
            </a:r>
            <a:r>
              <a:rPr lang="en-US" sz="1400" b="0" dirty="0">
                <a:solidFill>
                  <a:srgbClr val="000000"/>
                </a:solidFill>
              </a:rPr>
              <a:t>Demand for recreation access and parking far exceeds capacity during peak periods and management strategies are critical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dirty="0">
                <a:solidFill>
                  <a:srgbClr val="000000"/>
                </a:solidFill>
              </a:rPr>
              <a:t>Environment - Heavy visitation negatively impacts the environment and degrades water quality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dirty="0">
                <a:solidFill>
                  <a:srgbClr val="000000"/>
                </a:solidFill>
              </a:rPr>
              <a:t>Technology - </a:t>
            </a:r>
            <a:r>
              <a:rPr lang="en-US" sz="2000" b="0" dirty="0">
                <a:solidFill>
                  <a:srgbClr val="000000"/>
                </a:solidFill>
              </a:rPr>
              <a:t>There are significant communication gaps and lack of traveler information such as dynamic parking information</a:t>
            </a:r>
          </a:p>
          <a:p>
            <a:pPr marL="171450" marR="0" lvl="0" indent="-1714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1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numbers to #6 by board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1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CMP identifies 10 early action safety improvements. These are easily advanced or implemented over the next 2-3 years to start making a difference quickly. These include…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Another 16 safety improvements are identified for critical safety areas or those portions of the corridor that have the most safety and operational challenges. Examples include…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CMP also identifies a range of supporting recommendations and strategies to improve safety, operations, mobility, and achieve the CMP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0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1552F-0557-42C7-8AF7-43E20CC43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44" y="5162550"/>
            <a:ext cx="2381539" cy="12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86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4958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1054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41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00" y="3886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41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00" y="44958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0"/>
            <a:ext cx="6057568" cy="25146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7573" y="0"/>
            <a:ext cx="6064427" cy="25146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1341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743700" y="51054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40398" y="328199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FB4A01-E336-4DEC-8071-EA5C7BA90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3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37088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746688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7088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6688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7088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6688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pic>
        <p:nvPicPr>
          <p:cNvPr id="24" name="Picture 23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E657DE12-A093-421F-8C42-B9BE42BEA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031" y="1206243"/>
            <a:ext cx="8991599" cy="1994994"/>
          </a:xfrm>
          <a:prstGeom prst="rect">
            <a:avLst/>
          </a:prstGeom>
        </p:spPr>
      </p:pic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40398" y="417607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69D4098-E66E-4195-AA9B-C21C4EA72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447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1447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057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2057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667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2667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3276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133600" y="32766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133600" y="38862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133600" y="4495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33600" y="5105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524000" y="5715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133600" y="5715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34478" y="82327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40EC7B-2BA7-4276-85AA-9D4C2B98A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9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4648200"/>
            <a:ext cx="89154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6" name="Picture 5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30A4235A-DFC1-4C60-A599-594F3A82F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19D58-C610-463E-B873-50EE49D5C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34885" y="4648200"/>
            <a:ext cx="912223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7" name="Picture 6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95364CC1-C0EA-4497-A628-F6596FDAF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3EC8E-A944-4BBC-A0ED-A1BDFF5D5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2289177"/>
            <a:ext cx="10058400" cy="1819275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8" name="Picture 7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94134E1F-7997-4A57-AEC2-03E5123D9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4869162"/>
            <a:ext cx="7595937" cy="1685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94D0C-D6CF-4831-8BFF-7EC84248FE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4648200"/>
            <a:ext cx="89154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rgbClr val="0054A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7" name="Picture 6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5BE9999E-12DD-4C57-96CE-385EFBE1C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1714500"/>
            <a:ext cx="7595937" cy="1685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663B9-A32E-46A8-ABAB-2931EACBD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6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67200" y="2362200"/>
            <a:ext cx="7924800" cy="4495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89178"/>
            <a:ext cx="3200400" cy="615387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1" spc="0">
                <a:solidFill>
                  <a:srgbClr val="0054A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06271"/>
            <a:ext cx="3209365" cy="3218329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39B26-78F2-4F87-86B2-D7A6BC127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0" spc="0">
                <a:solidFill>
                  <a:schemeClr val="accent4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12742" y="2362202"/>
            <a:ext cx="5483258" cy="396239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26306" y="2308632"/>
            <a:ext cx="5063059" cy="413684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 b="1" spc="0">
                <a:solidFill>
                  <a:srgbClr val="0054A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26306" y="3396342"/>
            <a:ext cx="5065776" cy="2928258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26306" y="2856704"/>
            <a:ext cx="5065776" cy="3208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999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77457-2B7C-473C-890D-D46B0D1A4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72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3434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42660" y="5006340"/>
            <a:ext cx="2819400" cy="142494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93382" y="5181602"/>
            <a:ext cx="3589018" cy="108966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 b="1" spc="0">
                <a:solidFill>
                  <a:srgbClr val="0054A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6" name="Picture 5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BC423126-45E3-44D0-BCC4-037BB5283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2450815"/>
            <a:ext cx="7595937" cy="1685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E118F-6A94-418A-BA9F-DBFFE3889C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40D7F-0479-4782-AAD1-D8D47B773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3" y="5200650"/>
            <a:ext cx="2308266" cy="1200150"/>
          </a:xfrm>
          <a:prstGeom prst="rect">
            <a:avLst/>
          </a:prstGeom>
        </p:spPr>
      </p:pic>
      <p:pic>
        <p:nvPicPr>
          <p:cNvPr id="11" name="Picture 10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B3FA9B20-770D-484E-AAFE-1460D9305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473" y="776825"/>
            <a:ext cx="9699577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157317"/>
            <a:ext cx="10988040" cy="67056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400" b="1" spc="0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7244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28360"/>
            <a:ext cx="10972800" cy="39624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6" name="Picture 5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4AB485E5-6E35-4EBE-A609-8E77BE04F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2842275"/>
            <a:ext cx="7595937" cy="1685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DAD59-BAB9-4578-AFBB-24CEF471B7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vider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1981200"/>
            <a:ext cx="2362200" cy="2590800"/>
          </a:xfrm>
          <a:noFill/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600" b="1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2362200"/>
            <a:ext cx="7086600" cy="18288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51720E-9894-4B6E-8EF7-41C5E20E7398}"/>
              </a:ext>
            </a:extLst>
          </p:cNvPr>
          <p:cNvCxnSpPr/>
          <p:nvPr userDrawn="1"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23BE769-5DAC-4206-899C-35EB9D925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2" y="1828800"/>
            <a:ext cx="9143996" cy="16002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6" name="Picture 5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CCBE9F37-8AD0-4057-B629-A82BD7E04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515FF7-4030-4C79-8FD9-9D9299834C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2882" y="2048256"/>
            <a:ext cx="3780558" cy="942156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10738" y="3442003"/>
            <a:ext cx="6165566" cy="288259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67156" y="598932"/>
            <a:ext cx="2819400" cy="1284732"/>
          </a:xfrm>
          <a:noFill/>
        </p:spPr>
        <p:txBody>
          <a:bodyPr>
            <a:noAutofit/>
          </a:bodyPr>
          <a:lstStyle>
            <a:lvl1pPr marL="0" indent="0"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3419856"/>
            <a:ext cx="4343400" cy="3438144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Color block or insert picture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28E79D-3188-45B4-BE21-8AA116F7AB70}"/>
              </a:ext>
            </a:extLst>
          </p:cNvPr>
          <p:cNvSpPr/>
          <p:nvPr userDrawn="1"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52D716-A64A-4080-A78C-48D6FB284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39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118" y="685800"/>
            <a:ext cx="5948082" cy="5486400"/>
          </a:xfrm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“Tap to add quote text”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520190"/>
            <a:ext cx="3693459" cy="3817620"/>
          </a:xfrm>
          <a:gradFill flip="none" rotWithShape="1">
            <a:gsLst>
              <a:gs pos="0">
                <a:srgbClr val="0054A4"/>
              </a:gs>
              <a:gs pos="100000">
                <a:srgbClr val="009999"/>
              </a:gs>
            </a:gsLst>
            <a:lin ang="4620000" scaled="0"/>
            <a:tileRect/>
          </a:gra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B5279-FB27-439C-B52C-993E65AED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3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118" y="685800"/>
            <a:ext cx="5948082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“Tap to add quote text”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520190"/>
            <a:ext cx="3693459" cy="3817620"/>
          </a:xfrm>
          <a:gradFill>
            <a:gsLst>
              <a:gs pos="0">
                <a:srgbClr val="0054A4"/>
              </a:gs>
              <a:gs pos="100000">
                <a:srgbClr val="009999"/>
              </a:gs>
            </a:gsLst>
            <a:lin ang="4620000" scaled="0"/>
          </a:gra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4453D-18B3-4CF6-8E35-3378C383E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8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bg>
      <p:bgPr>
        <a:gradFill>
          <a:gsLst>
            <a:gs pos="0">
              <a:srgbClr val="0054A4"/>
            </a:gs>
            <a:gs pos="100000">
              <a:srgbClr val="009999"/>
            </a:gs>
          </a:gsLst>
          <a:lin ang="46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“Tap to add quote text”</a:t>
            </a:r>
          </a:p>
        </p:txBody>
      </p:sp>
      <p:pic>
        <p:nvPicPr>
          <p:cNvPr id="3" name="Picture 2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B07BBFA1-B012-4437-B6CF-7D7A3F13F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4C48A8-56A0-43BA-B458-AE1589CFF6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“Tap to add quote text”</a:t>
            </a:r>
          </a:p>
        </p:txBody>
      </p:sp>
      <p:pic>
        <p:nvPicPr>
          <p:cNvPr id="3" name="Picture 2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385E4E95-413A-46A5-8CAE-E4BAA1801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298BF-BCE5-4946-B6DE-CEB688912A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5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12424-9E28-4089-8374-3ACC7D9AC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886" y="5391410"/>
            <a:ext cx="7257303" cy="156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67FA74-8E81-4283-AC23-57A04FA8FE5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8337FC1-E8B6-4E25-9CC6-D777E9113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0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A94714-39F2-4042-9B92-92E74ED16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886" y="4811121"/>
            <a:ext cx="7257303" cy="156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009999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649520-A5D6-41F1-A158-DADD35D8E99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1A0B3C7-C56D-45B9-A966-09E04FBC4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rgbClr val="009999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photo. When placing a full bleed photo, please bring the logo to the front (right click &gt; Bring to Front)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2EB9E-2CBB-4C46-915B-098939957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3" y="5200650"/>
            <a:ext cx="2308266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47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89F98D-939B-4761-AB32-A263697B3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886" y="4811121"/>
            <a:ext cx="7257303" cy="156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 baseline="0"/>
            </a:lvl1pPr>
          </a:lstStyle>
          <a:p>
            <a:pPr lvl="0"/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lvl="0"/>
            <a:r>
              <a:rPr lang="en-US" dirty="0"/>
              <a:t>Tap to add text col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1E0EA5-AA70-4DED-946B-9FE0FD83678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4B067B9-39B8-4CF9-AFBD-75DFF59D4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52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8600FA-2667-46FB-B251-15AB4DDFDC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886" y="4811121"/>
            <a:ext cx="7257303" cy="156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5257800" cy="8382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aseline="0"/>
            </a:lvl1pPr>
          </a:lstStyle>
          <a:p>
            <a:pPr lvl="0"/>
            <a:r>
              <a:rPr lang="en-US" dirty="0"/>
              <a:t>Tap to add title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23433" y="381000"/>
            <a:ext cx="5257800" cy="841248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54A4"/>
                </a:solidFill>
              </a:defRPr>
            </a:lvl1pPr>
            <a:lvl2pPr marL="457189" indent="0">
              <a:buNone/>
              <a:defRPr sz="3200" b="1"/>
            </a:lvl2pPr>
            <a:lvl3pPr marL="960067" indent="0">
              <a:buNone/>
              <a:defRPr sz="3200" b="1"/>
            </a:lvl3pPr>
            <a:lvl4pPr marL="1417245" indent="0">
              <a:buNone/>
              <a:defRPr sz="3200" b="1"/>
            </a:lvl4pPr>
            <a:lvl5pPr marL="1874423" indent="0">
              <a:buNone/>
              <a:defRPr sz="3200" b="1"/>
            </a:lvl5pPr>
          </a:lstStyle>
          <a:p>
            <a:pPr lvl="0"/>
            <a:r>
              <a:rPr lang="en-US" dirty="0"/>
              <a:t>Tap to add title 2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 baseline="0"/>
            </a:lvl1pPr>
          </a:lstStyle>
          <a:p>
            <a:pPr lvl="0"/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lvl="0"/>
            <a:r>
              <a:rPr lang="en-US" dirty="0"/>
              <a:t>Tap to add text col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79371-E87C-41D3-AF50-47BAFF0DA7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1450848"/>
            <a:ext cx="4876800" cy="4873752"/>
          </a:xfrm>
        </p:spPr>
        <p:txBody>
          <a:bodyPr>
            <a:noAutofit/>
          </a:bodyPr>
          <a:lstStyle>
            <a:lvl1pPr marL="233357" marR="0" indent="-233357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33357" marR="0" lvl="0" indent="-233357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0" y="381000"/>
            <a:ext cx="4876800" cy="838200"/>
          </a:xfrm>
        </p:spPr>
        <p:txBody>
          <a:bodyPr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Tap to add title 2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89904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50848"/>
            <a:ext cx="4873752" cy="4873752"/>
          </a:xfrm>
        </p:spPr>
        <p:txBody>
          <a:bodyPr/>
          <a:lstStyle>
            <a:lvl1pPr marL="233357" marR="0" indent="-233357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233357" marR="0" lvl="0" indent="-233357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19432" y="381000"/>
            <a:ext cx="4873752" cy="8412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457189" indent="0">
              <a:buNone/>
              <a:defRPr sz="3200" b="1"/>
            </a:lvl2pPr>
            <a:lvl3pPr marL="960067" indent="0">
              <a:buNone/>
              <a:defRPr sz="3200" b="1"/>
            </a:lvl3pPr>
            <a:lvl4pPr marL="1417245" indent="0">
              <a:buNone/>
              <a:defRPr sz="3200" b="1"/>
            </a:lvl4pPr>
            <a:lvl5pPr marL="1874423" indent="0">
              <a:buNone/>
              <a:defRPr sz="3200" b="1"/>
            </a:lvl5pPr>
          </a:lstStyle>
          <a:p>
            <a:pPr lvl="0"/>
            <a:r>
              <a:rPr lang="en-US" dirty="0"/>
              <a:t>Tap to add title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DE58E-5034-46E8-B352-6B3E075A4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76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009999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96D59F-69E8-4897-9160-6D05115A967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F45E3D-E7BA-4CC7-A8D9-F5C0D7880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86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3291841" cy="4876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3291841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282440" y="0"/>
            <a:ext cx="790956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60DB6-4745-491C-ACAE-38C6A551C75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BF63C6E-8A11-4258-9FCA-36B47543C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9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0766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1673"/>
            <a:ext cx="5715000" cy="33863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009999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0A341-3788-49F3-8FF7-3CF98042CB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05BF0BE-2D79-40BA-BB07-53D4D1583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1376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7768"/>
            <a:ext cx="2398982" cy="338023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939990" y="3477768"/>
            <a:ext cx="3252011" cy="3383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009999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99C92B-6AF3-4C77-AEAC-EF835A82130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41F953-1709-470C-AE0A-FD3A3ABC5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3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7354062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9805416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7354062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9805416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7354062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9805416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6341459" cy="4876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6341459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E84073-5A03-4E1F-8670-39545099E29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C04A9F7-704E-4B76-B3B7-BEFDD97C5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7354062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9805416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7354062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9805416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7354062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9805416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3912109" cy="4876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3912109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0" name="Picture Placeholder 58"/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58"/>
          <p:cNvSpPr>
            <a:spLocks noGrp="1"/>
          </p:cNvSpPr>
          <p:nvPr>
            <p:ph type="pic" sz="quarter" idx="18" hasCustomPrompt="1"/>
          </p:nvPr>
        </p:nvSpPr>
        <p:spPr>
          <a:xfrm>
            <a:off x="4902708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2" name="Picture Placeholder 58"/>
          <p:cNvSpPr>
            <a:spLocks noGrp="1"/>
          </p:cNvSpPr>
          <p:nvPr>
            <p:ph type="pic" sz="quarter" idx="23" hasCustomPrompt="1"/>
          </p:nvPr>
        </p:nvSpPr>
        <p:spPr>
          <a:xfrm>
            <a:off x="4902708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5C3942-DFEA-461D-942E-272B76F5C8D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5E5E7-3E31-43D1-A33C-F39B63558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447800"/>
            <a:ext cx="6341459" cy="48767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6341459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D3760-F90B-4C49-A4B3-4A7D513F8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590925"/>
            <a:ext cx="7110985" cy="92659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78368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Color block or insert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42377" y="0"/>
            <a:ext cx="3849624" cy="6858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Color block or insert photo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23907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654550"/>
            <a:ext cx="7110491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009999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91289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5245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FCA4FA-F6E2-4247-81C7-9AFE906D2BFF}"/>
              </a:ext>
            </a:extLst>
          </p:cNvPr>
          <p:cNvCxnSpPr>
            <a:cxnSpLocks/>
          </p:cNvCxnSpPr>
          <p:nvPr userDrawn="1"/>
        </p:nvCxnSpPr>
        <p:spPr>
          <a:xfrm flipH="1">
            <a:off x="5524500" y="685800"/>
            <a:ext cx="466725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F63028B-22A3-405A-9434-58C8C8D37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12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2" y="0"/>
            <a:ext cx="7799234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8290014" y="1450848"/>
            <a:ext cx="3294592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0014" y="381000"/>
            <a:ext cx="3294592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14F06-D4F1-4147-8A25-74D3B6778C1A}"/>
              </a:ext>
            </a:extLst>
          </p:cNvPr>
          <p:cNvCxnSpPr>
            <a:cxnSpLocks/>
          </p:cNvCxnSpPr>
          <p:nvPr userDrawn="1"/>
        </p:nvCxnSpPr>
        <p:spPr>
          <a:xfrm flipH="1">
            <a:off x="7800976" y="685800"/>
            <a:ext cx="380999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6AB649B-70CD-43C6-92B5-46D995239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1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524500" cy="340766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1673"/>
            <a:ext cx="5524500" cy="33863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D0132E-20AC-4D97-A27E-615355FF04CB}"/>
              </a:ext>
            </a:extLst>
          </p:cNvPr>
          <p:cNvCxnSpPr>
            <a:cxnSpLocks/>
          </p:cNvCxnSpPr>
          <p:nvPr userDrawn="1"/>
        </p:nvCxnSpPr>
        <p:spPr>
          <a:xfrm flipH="1">
            <a:off x="5524500" y="685800"/>
            <a:ext cx="466725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F4296FA-84D2-4976-A683-CC4A02B96A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5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524499" cy="341376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7768"/>
            <a:ext cx="2398982" cy="338023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462991" y="3477768"/>
            <a:ext cx="3061510" cy="3383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EB635A-63BF-44F7-B84F-C90BE467252B}"/>
              </a:ext>
            </a:extLst>
          </p:cNvPr>
          <p:cNvCxnSpPr>
            <a:cxnSpLocks/>
          </p:cNvCxnSpPr>
          <p:nvPr userDrawn="1"/>
        </p:nvCxnSpPr>
        <p:spPr>
          <a:xfrm flipH="1">
            <a:off x="5524500" y="685800"/>
            <a:ext cx="466725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BCF2EB7-5657-42C2-B448-3DB67A36D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8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2451354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2451354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2451354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3146" y="1447800"/>
            <a:ext cx="6341459" cy="4876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243146" y="381000"/>
            <a:ext cx="6341459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E1B555-1C82-4FF1-BD58-82F1E77A03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837938" y="685800"/>
            <a:ext cx="286513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44AB455-609E-4F02-909B-0BC270C05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5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6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2451354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Picture Placeholder 58"/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Picture Placeholder 5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1" name="Picture Placeholder 58"/>
          <p:cNvSpPr>
            <a:spLocks noGrp="1"/>
          </p:cNvSpPr>
          <p:nvPr>
            <p:ph type="pic" sz="quarter" idx="17" hasCustomPrompt="1"/>
          </p:nvPr>
        </p:nvSpPr>
        <p:spPr>
          <a:xfrm>
            <a:off x="2451354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58"/>
          <p:cNvSpPr>
            <a:spLocks noGrp="1"/>
          </p:cNvSpPr>
          <p:nvPr>
            <p:ph type="pic" sz="quarter" idx="18" hasCustomPrompt="1"/>
          </p:nvPr>
        </p:nvSpPr>
        <p:spPr>
          <a:xfrm>
            <a:off x="4902708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4" name="Picture Placeholder 58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6" name="Picture Placeholder 58"/>
          <p:cNvSpPr>
            <a:spLocks noGrp="1"/>
          </p:cNvSpPr>
          <p:nvPr>
            <p:ph type="pic" sz="quarter" idx="22" hasCustomPrompt="1"/>
          </p:nvPr>
        </p:nvSpPr>
        <p:spPr>
          <a:xfrm>
            <a:off x="2451354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7" name="Picture Placeholder 58"/>
          <p:cNvSpPr>
            <a:spLocks noGrp="1"/>
          </p:cNvSpPr>
          <p:nvPr>
            <p:ph type="pic" sz="quarter" idx="23" hasCustomPrompt="1"/>
          </p:nvPr>
        </p:nvSpPr>
        <p:spPr>
          <a:xfrm>
            <a:off x="4902708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670292" y="1447800"/>
            <a:ext cx="3914314" cy="487679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670292" y="381000"/>
            <a:ext cx="3914314" cy="838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Tap to add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D5AD69-5E2D-430E-8F2F-5369B8AAFA84}"/>
              </a:ext>
            </a:extLst>
          </p:cNvPr>
          <p:cNvCxnSpPr>
            <a:cxnSpLocks/>
          </p:cNvCxnSpPr>
          <p:nvPr userDrawn="1"/>
        </p:nvCxnSpPr>
        <p:spPr>
          <a:xfrm flipH="1">
            <a:off x="7289292" y="685800"/>
            <a:ext cx="286513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1509E-894D-4802-9631-2E5026334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xt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10628" y="1447801"/>
            <a:ext cx="6371772" cy="48767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10628" y="381000"/>
            <a:ext cx="6371772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title</a:t>
            </a:r>
          </a:p>
        </p:txBody>
      </p:sp>
      <p:pic>
        <p:nvPicPr>
          <p:cNvPr id="5" name="Picture 4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FADA5FCC-4F99-4917-A763-773E7A473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09" y="5291433"/>
            <a:ext cx="7595937" cy="168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8F0918-3843-469F-AF80-96060C27FF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67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43984"/>
            <a:ext cx="10972800" cy="188061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33800"/>
            <a:ext cx="10972800" cy="710184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09FE56-9131-4A47-8C28-A4F15898A2C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50091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7B2B106-5831-4402-8AB9-CD2ACC85D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47210"/>
            <a:ext cx="5029200" cy="18773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30752"/>
            <a:ext cx="10972800" cy="399288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447210"/>
            <a:ext cx="5486400" cy="187739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Tap to add text col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53B5C-7D14-4590-A0C9-33FCC9E735E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50091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11AFE21-0BAE-400E-A4C8-192C5AAEA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2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122656" y="-1867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867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76852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photo caption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22656" y="2076852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photo caption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7123"/>
            <a:ext cx="10972800" cy="4023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76098"/>
            <a:ext cx="10972800" cy="27485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BFCF9A-5B08-47E4-9AB1-17E839421E5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202366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A04EC1B-C163-418C-B3FC-F4F355152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1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82127"/>
            <a:ext cx="7130970" cy="129540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86162" cy="3429000"/>
          </a:xfrm>
          <a:solidFill>
            <a:schemeClr val="bg2">
              <a:lumMod val="75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50170" y="0"/>
            <a:ext cx="3840480" cy="3952973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0170" y="4021904"/>
            <a:ext cx="3841830" cy="2836099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52482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A98BD7-6C68-4585-AA0B-08FF60BC2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44" y="5230654"/>
            <a:ext cx="2250556" cy="11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4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7123"/>
            <a:ext cx="10972800" cy="4023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9528" y="0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576098"/>
            <a:ext cx="5029200" cy="27485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Tap to add text col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86475" y="3575462"/>
            <a:ext cx="5495925" cy="27284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Tap to add text col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397E77-E6A3-4B1B-91AA-70A20EFCD19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202366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DB3BD32-C1BB-48DD-82FD-344EBBFD2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8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3012" y="5486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383D76-BA13-4A8E-987B-7CDD2F4C4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793166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C9FF134-81A0-4D22-90EC-6B8243F8B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0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61999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0"/>
            <a:ext cx="6063996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483352"/>
            <a:ext cx="10972800" cy="841248"/>
          </a:xfrm>
        </p:spPr>
        <p:txBody>
          <a:bodyPr anchor="t" anchorCtr="0"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CADC6F-25F7-44E6-B9AA-168A3956F13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793166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22C5910-49FA-4215-B037-7D481C021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86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452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78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86098A-42B2-40B3-8326-3D59BB1E517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288341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D91F3-14FA-4AC9-B058-3A2D31271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6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51354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902708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354062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805416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1541084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1354" y="1541084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902708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354062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805416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451354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4902708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354062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9805416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452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78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B2805E-8196-485E-B15F-8D80B5EDB75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288341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501CD45-1FBB-409E-9C9F-198434A42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12192000" cy="454914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E68D28-773B-4761-AD33-FD1102CEBC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6F6C4847-CEDE-4391-9C8C-B30473A9A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0F0C7-CB41-423F-98FA-2F3D75BF9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4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607574"/>
            <a:ext cx="6061999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1607574"/>
            <a:ext cx="6063996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0832"/>
            <a:ext cx="10972800" cy="841248"/>
          </a:xfrm>
        </p:spPr>
        <p:txBody>
          <a:bodyPr anchor="t" anchorCtr="0"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6FC89F-BB60-4ACD-B39B-8244958CB27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832D932-764D-41CC-9270-35D5CCF23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13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2C00C2-9C83-43A0-A8F3-73268B1AD67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22F5C36-FE43-4A3D-B320-DB1F62F81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3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51354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902708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354062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805416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844731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1354" y="3844731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902708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354062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805416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451354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4902708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354062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9805416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Tap to add text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/>
              <a:t>Tap to add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3D58E3-7FDC-46B6-AAAF-CAAA5C476B9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9CA7D34-5671-4D76-AA80-56339E414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19600"/>
            <a:ext cx="10972800" cy="83820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5334000"/>
            <a:ext cx="10972800" cy="914400"/>
          </a:xfrm>
        </p:spPr>
        <p:txBody>
          <a:bodyPr vert="horz" lIns="0" tIns="0" rIns="0" bIns="0" rtlCol="0" anchor="t">
            <a:noAutofit/>
          </a:bodyPr>
          <a:lstStyle>
            <a:lvl1pPr>
              <a:spcAft>
                <a:spcPts val="0"/>
              </a:spcAft>
              <a:defRPr lang="en-US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lnSpc>
                <a:spcPts val="2700"/>
              </a:lnSpc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  <p:pic>
        <p:nvPicPr>
          <p:cNvPr id="6" name="Picture 5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63D5404E-5A80-452B-86AA-FB772238D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757533"/>
            <a:ext cx="7595937" cy="1685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413F7-F04A-4E1B-831A-80BE9F69F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911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5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8999" y="3641598"/>
            <a:ext cx="4858766" cy="92354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9051" y="0"/>
            <a:ext cx="6115051" cy="6858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165130" y="0"/>
            <a:ext cx="6026870" cy="3429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719000" y="6135623"/>
            <a:ext cx="2739326" cy="16992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18999" y="4705223"/>
            <a:ext cx="4855464" cy="301879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F1A172-AD2E-45F3-AA5D-CBBD3A436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2261" y="5219700"/>
            <a:ext cx="2279257" cy="11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59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je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838200"/>
          </a:xfrm>
        </p:spPr>
        <p:txBody>
          <a:bodyPr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676400"/>
            <a:ext cx="10972800" cy="914400"/>
          </a:xfrm>
        </p:spPr>
        <p:txBody>
          <a:bodyPr vert="horz" lIns="0" tIns="0" rIns="0" bIns="0" rtlCol="0" anchor="t">
            <a:noAutofit/>
          </a:bodyPr>
          <a:lstStyle>
            <a:lvl1pPr algn="r">
              <a:spcAft>
                <a:spcPts val="0"/>
              </a:spcAft>
              <a:defRPr lang="en-US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lnSpc>
                <a:spcPts val="2700"/>
              </a:lnSpc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  <p:pic>
        <p:nvPicPr>
          <p:cNvPr id="6" name="Picture 5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DD3FAD2F-FCC6-4764-91D8-178533AED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DDF3C-0D10-4C6D-8F4C-C1E10D99A7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845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6057781"/>
            <a:ext cx="12192000" cy="800219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Name/location/information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3967845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C2532-6594-4F3A-8926-361E05E7C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8050" y="6205779"/>
            <a:ext cx="902508" cy="4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43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4925083"/>
            <a:ext cx="3505200" cy="1046440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Tap to add Project Name/location/information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294A5-68B7-4F15-8419-F55793BA1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7975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3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/>
              <a:t>© Click to add photo credit</a:t>
            </a:r>
          </a:p>
        </p:txBody>
      </p:sp>
      <p:pic>
        <p:nvPicPr>
          <p:cNvPr id="5" name="Picture 4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5B8C9DD7-9B4E-4919-BE30-2429E8699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82339-4682-4AC2-A30D-BE7D58E3A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75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3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73" y="0"/>
            <a:ext cx="6061999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33626" y="0"/>
            <a:ext cx="6058374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project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22119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photo caption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33626" y="6422119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photo caption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0C208-03BA-4661-8391-26EBE58777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53981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56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2" y="0"/>
            <a:ext cx="7907272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7973022" y="0"/>
            <a:ext cx="4218978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34337-A592-461D-997C-FC44A944F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32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6858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8107680" cy="6858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D7E1C-BEB5-4CD8-93A6-577714F7FF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0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0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68624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28004" y="3468624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photo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E81ED-03E4-4D77-B0D9-8648F8007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00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Tap to add Master Org 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-166878" y="1463485"/>
            <a:ext cx="11595100" cy="438467"/>
          </a:xfrm>
          <a:prstGeom prst="homePlate">
            <a:avLst>
              <a:gd name="adj" fmla="val 36966"/>
            </a:avLst>
          </a:prstGeom>
          <a:solidFill>
            <a:schemeClr val="accent4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Tap to add Tier 1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192278" y="3442075"/>
            <a:ext cx="11595100" cy="438467"/>
          </a:xfrm>
          <a:prstGeom prst="homePlate">
            <a:avLst>
              <a:gd name="adj" fmla="val 36966"/>
            </a:avLst>
          </a:prstGeom>
          <a:solidFill>
            <a:schemeClr val="accent4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Tap to add Tier 2 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9182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9182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44958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4958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83820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3820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59182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9182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4958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44958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83820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83820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59182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9182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44958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4958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83820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83820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E19612E1-9D92-4A10-B86E-C19EC489E116}"/>
              </a:ext>
            </a:extLst>
          </p:cNvPr>
          <p:cNvSpPr/>
          <p:nvPr userDrawn="1"/>
        </p:nvSpPr>
        <p:spPr>
          <a:xfrm>
            <a:off x="11349039" y="1463485"/>
            <a:ext cx="269476" cy="438467"/>
          </a:xfrm>
          <a:prstGeom prst="chevron">
            <a:avLst>
              <a:gd name="adj" fmla="val 580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D0755CE9-59FC-40F8-8172-826B8FA424BC}"/>
              </a:ext>
            </a:extLst>
          </p:cNvPr>
          <p:cNvSpPr/>
          <p:nvPr userDrawn="1"/>
        </p:nvSpPr>
        <p:spPr>
          <a:xfrm>
            <a:off x="11349039" y="3442075"/>
            <a:ext cx="269476" cy="438467"/>
          </a:xfrm>
          <a:prstGeom prst="chevron">
            <a:avLst>
              <a:gd name="adj" fmla="val 580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2B3C8B-4A04-46C4-A8CC-4732F21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7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Tap to add Master Org 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63485"/>
            <a:ext cx="11430000" cy="438467"/>
          </a:xfrm>
          <a:prstGeom prst="homePlate">
            <a:avLst>
              <a:gd name="adj" fmla="val 36966"/>
            </a:avLst>
          </a:prstGeom>
          <a:solidFill>
            <a:schemeClr val="accent4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Click to edit Tier 1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13198"/>
            <a:ext cx="11430000" cy="438467"/>
          </a:xfrm>
          <a:prstGeom prst="homePlate">
            <a:avLst>
              <a:gd name="adj" fmla="val 34793"/>
            </a:avLst>
          </a:prstGeom>
          <a:solidFill>
            <a:schemeClr val="accent4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/>
              <a:t>Tap to add Tier 2 Header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54977" y="2030243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654977" y="2552873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614795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headshot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36" y="2030244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455036" y="2553503"/>
            <a:ext cx="2350008" cy="63030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  <a:p>
            <a:pPr lvl="0"/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430819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221968" y="2030244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221968" y="2552873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6" hasCustomPrompt="1"/>
          </p:nvPr>
        </p:nvSpPr>
        <p:spPr>
          <a:xfrm>
            <a:off x="8197750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654977" y="4084019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654977" y="4610226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614795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455036" y="4084019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455036" y="4610226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2" hasCustomPrompt="1"/>
          </p:nvPr>
        </p:nvSpPr>
        <p:spPr>
          <a:xfrm>
            <a:off x="4430819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221968" y="4084019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221968" y="4610226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5" hasCustomPrompt="1"/>
          </p:nvPr>
        </p:nvSpPr>
        <p:spPr>
          <a:xfrm>
            <a:off x="8197750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654977" y="5425230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654977" y="5960963"/>
            <a:ext cx="2350008" cy="630936"/>
          </a:xfrm>
        </p:spPr>
        <p:txBody>
          <a:bodyPr rIns="182880">
            <a:noAutofit/>
          </a:bodyPr>
          <a:lstStyle>
            <a:lvl1pPr marL="0" indent="0"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57" name="Picture Placeholder 8"/>
          <p:cNvSpPr>
            <a:spLocks noGrp="1"/>
          </p:cNvSpPr>
          <p:nvPr>
            <p:ph type="pic" sz="quarter" idx="48" hasCustomPrompt="1"/>
          </p:nvPr>
        </p:nvSpPr>
        <p:spPr>
          <a:xfrm>
            <a:off x="614795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455036" y="5425230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5455036" y="5960963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60" name="Picture Placeholder 8"/>
          <p:cNvSpPr>
            <a:spLocks noGrp="1"/>
          </p:cNvSpPr>
          <p:nvPr>
            <p:ph type="pic" sz="quarter" idx="51" hasCustomPrompt="1"/>
          </p:nvPr>
        </p:nvSpPr>
        <p:spPr>
          <a:xfrm>
            <a:off x="4430819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221968" y="5425230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9221968" y="5960963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/>
              <a:t>Business Title</a:t>
            </a:r>
          </a:p>
        </p:txBody>
      </p:sp>
      <p:sp>
        <p:nvSpPr>
          <p:cNvPr id="63" name="Picture Placeholder 8"/>
          <p:cNvSpPr>
            <a:spLocks noGrp="1"/>
          </p:cNvSpPr>
          <p:nvPr>
            <p:ph type="pic" sz="quarter" idx="54" hasCustomPrompt="1"/>
          </p:nvPr>
        </p:nvSpPr>
        <p:spPr>
          <a:xfrm>
            <a:off x="8197750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headshot</a:t>
            </a:r>
          </a:p>
          <a:p>
            <a:endParaRPr lang="en-US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6A1CC05-C710-4FBC-BA32-8225F7A2965F}"/>
              </a:ext>
            </a:extLst>
          </p:cNvPr>
          <p:cNvSpPr/>
          <p:nvPr userDrawn="1"/>
        </p:nvSpPr>
        <p:spPr>
          <a:xfrm>
            <a:off x="11349039" y="1463485"/>
            <a:ext cx="269476" cy="438467"/>
          </a:xfrm>
          <a:prstGeom prst="chevron">
            <a:avLst>
              <a:gd name="adj" fmla="val 580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ECE0F0E3-64CF-4B92-BDD4-924F4C21BF3B}"/>
              </a:ext>
            </a:extLst>
          </p:cNvPr>
          <p:cNvSpPr/>
          <p:nvPr userDrawn="1"/>
        </p:nvSpPr>
        <p:spPr>
          <a:xfrm>
            <a:off x="11349039" y="3513198"/>
            <a:ext cx="269476" cy="438467"/>
          </a:xfrm>
          <a:prstGeom prst="chevron">
            <a:avLst>
              <a:gd name="adj" fmla="val 580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A743DC2-72EB-4CAA-83A1-0FCD42D21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156" y="3647138"/>
            <a:ext cx="4850075" cy="92354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76949" y="0"/>
            <a:ext cx="6115051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26870" cy="3429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038475" y="6135623"/>
            <a:ext cx="2421065" cy="265177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156" y="4710763"/>
            <a:ext cx="4851749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009999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7DE7A-E661-458D-8DE3-DE1428485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44" y="5230654"/>
            <a:ext cx="2250556" cy="11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038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rgChar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56527"/>
            <a:ext cx="12192000" cy="550147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JPG/PNG of org chart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Tap to add Master Org Chart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A494C-B8BB-46BC-9D74-144517A8F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8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153D80E-0F93-4F62-9BB7-C8B56717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20" y="2957740"/>
            <a:ext cx="1812760" cy="94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53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0F9B8B-3862-493F-B140-E9306E5FB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620" y="2957740"/>
            <a:ext cx="1812760" cy="9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28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67FA74-8E81-4283-AC23-57A04FA8FE5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5800"/>
            <a:ext cx="51435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7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143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2800" y="11430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1752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17526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2362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62800" y="23622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2971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62800" y="29718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3581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62800" y="35814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4191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162800" y="41910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800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162800" y="48006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553200" y="5410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62800" y="54102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pic>
        <p:nvPicPr>
          <p:cNvPr id="26" name="Picture 25" descr="A picture containing kitchenware, night sky&#10;&#10;Description automatically generated">
            <a:extLst>
              <a:ext uri="{FF2B5EF4-FFF2-40B4-BE49-F238E27FC236}">
                <a16:creationId xmlns:a16="http://schemas.microsoft.com/office/drawing/2014/main" id="{387879CF-0CEB-47E1-AAD6-415A70944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3" y="5291433"/>
            <a:ext cx="7595937" cy="16853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6DD681-70AD-42C9-B143-5C6680E8A1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7888" y="1143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37488" y="11430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7888" y="1752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37488" y="17526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7888" y="2362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37488" y="23622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7888" y="2971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237488" y="29718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7888" y="3581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37488" y="35814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27888" y="4191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7488" y="41910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7888" y="4800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37488" y="48006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27888" y="5410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4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37488" y="54102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0"/>
            <a:ext cx="6096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block or insert photo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A34FFC-FE98-44FC-BC31-1E30C8D24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900" y="5977969"/>
            <a:ext cx="1340658" cy="6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Tap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Tap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55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  <p:sldLayoutId id="2147484364" r:id="rId22"/>
    <p:sldLayoutId id="2147484365" r:id="rId23"/>
    <p:sldLayoutId id="2147484366" r:id="rId24"/>
    <p:sldLayoutId id="2147484367" r:id="rId25"/>
    <p:sldLayoutId id="2147484368" r:id="rId26"/>
    <p:sldLayoutId id="2147484369" r:id="rId27"/>
    <p:sldLayoutId id="2147484370" r:id="rId28"/>
    <p:sldLayoutId id="2147484371" r:id="rId29"/>
    <p:sldLayoutId id="2147484374" r:id="rId30"/>
    <p:sldLayoutId id="2147484375" r:id="rId31"/>
    <p:sldLayoutId id="2147484376" r:id="rId32"/>
    <p:sldLayoutId id="2147484377" r:id="rId33"/>
    <p:sldLayoutId id="2147484378" r:id="rId34"/>
    <p:sldLayoutId id="2147484379" r:id="rId35"/>
    <p:sldLayoutId id="2147484380" r:id="rId36"/>
    <p:sldLayoutId id="2147484381" r:id="rId37"/>
    <p:sldLayoutId id="2147484382" r:id="rId38"/>
    <p:sldLayoutId id="2147484383" r:id="rId39"/>
    <p:sldLayoutId id="2147484384" r:id="rId40"/>
    <p:sldLayoutId id="2147484385" r:id="rId41"/>
    <p:sldLayoutId id="2147484386" r:id="rId42"/>
    <p:sldLayoutId id="2147484387" r:id="rId43"/>
    <p:sldLayoutId id="2147484388" r:id="rId44"/>
    <p:sldLayoutId id="2147484389" r:id="rId45"/>
    <p:sldLayoutId id="2147484390" r:id="rId46"/>
    <p:sldLayoutId id="2147484391" r:id="rId47"/>
    <p:sldLayoutId id="2147484392" r:id="rId48"/>
    <p:sldLayoutId id="2147484393" r:id="rId49"/>
    <p:sldLayoutId id="2147484394" r:id="rId50"/>
    <p:sldLayoutId id="2147484395" r:id="rId51"/>
    <p:sldLayoutId id="2147484396" r:id="rId52"/>
    <p:sldLayoutId id="2147484397" r:id="rId53"/>
    <p:sldLayoutId id="2147484398" r:id="rId54"/>
    <p:sldLayoutId id="2147484399" r:id="rId55"/>
    <p:sldLayoutId id="2147484400" r:id="rId56"/>
    <p:sldLayoutId id="2147484401" r:id="rId57"/>
    <p:sldLayoutId id="2147484402" r:id="rId58"/>
    <p:sldLayoutId id="2147484410" r:id="rId59"/>
    <p:sldLayoutId id="2147484411" r:id="rId60"/>
    <p:sldLayoutId id="2147484412" r:id="rId61"/>
    <p:sldLayoutId id="2147484413" r:id="rId62"/>
    <p:sldLayoutId id="2147484414" r:id="rId63"/>
    <p:sldLayoutId id="2147484416" r:id="rId64"/>
    <p:sldLayoutId id="2147484417" r:id="rId65"/>
    <p:sldLayoutId id="2147484418" r:id="rId66"/>
    <p:sldLayoutId id="2147484419" r:id="rId67"/>
    <p:sldLayoutId id="2147484427" r:id="rId68"/>
    <p:sldLayoutId id="2147484428" r:id="rId69"/>
    <p:sldLayoutId id="2147484429" r:id="rId70"/>
    <p:sldLayoutId id="2147484341" r:id="rId71"/>
    <p:sldLayoutId id="2147484342" r:id="rId72"/>
    <p:sldLayoutId id="2147484430" r:id="rId7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4A4"/>
          </a:solidFill>
          <a:latin typeface="+mj-lt"/>
          <a:ea typeface="+mj-ea"/>
          <a:cs typeface="+mj-cs"/>
        </a:defRPr>
      </a:lvl1pPr>
    </p:titleStyle>
    <p:bodyStyle>
      <a:lvl1pPr marL="233357" indent="-233357" algn="l" defTabSz="914354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sz="2400" kern="1200">
          <a:solidFill>
            <a:sysClr val="windowText" lastClr="000000"/>
          </a:solidFill>
          <a:latin typeface="+mj-lt"/>
          <a:ea typeface="+mn-ea"/>
          <a:cs typeface="+mn-cs"/>
        </a:defRPr>
      </a:lvl1pPr>
      <a:lvl2pPr marL="640064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ysClr val="windowText" lastClr="000000"/>
          </a:solidFill>
          <a:latin typeface="+mj-lt"/>
          <a:ea typeface="+mn-ea"/>
          <a:cs typeface="+mn-cs"/>
        </a:defRPr>
      </a:lvl2pPr>
      <a:lvl3pPr marL="1142942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ysClr val="windowText" lastClr="000000"/>
          </a:solidFill>
          <a:latin typeface="+mj-lt"/>
          <a:ea typeface="+mn-ea"/>
          <a:cs typeface="+mn-cs"/>
        </a:defRPr>
      </a:lvl3pPr>
      <a:lvl4pPr marL="1600120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ysClr val="windowText" lastClr="000000"/>
          </a:solidFill>
          <a:latin typeface="+mj-lt"/>
          <a:ea typeface="+mn-ea"/>
          <a:cs typeface="+mn-cs"/>
        </a:defRPr>
      </a:lvl4pPr>
      <a:lvl5pPr marL="2057298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ysClr val="windowText" lastClr="000000"/>
          </a:solidFill>
          <a:latin typeface="+mj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240">
          <p15:clr>
            <a:srgbClr val="F26B43"/>
          </p15:clr>
        </p15:guide>
        <p15:guide id="5" orient="horz" pos="3984">
          <p15:clr>
            <a:srgbClr val="F26B43"/>
          </p15:clr>
        </p15:guide>
        <p15:guide id="6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cid:image001.jpg@01D78A95.472DC0E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15D1378-3238-3A49-974B-A2E836EFDEAE}"/>
              </a:ext>
            </a:extLst>
          </p:cNvPr>
          <p:cNvSpPr txBox="1">
            <a:spLocks/>
          </p:cNvSpPr>
          <p:nvPr/>
        </p:nvSpPr>
        <p:spPr>
          <a:xfrm>
            <a:off x="625168" y="1427317"/>
            <a:ext cx="11099800" cy="152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800" dirty="0"/>
              <a:t>US 50 East Shore CMP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800" dirty="0"/>
              <a:t>Transportation Board Update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4800" dirty="0"/>
            </a:br>
            <a:endParaRPr lang="en-US" sz="24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3DEF63-D7DB-FBA3-5709-0723828428CC}"/>
              </a:ext>
            </a:extLst>
          </p:cNvPr>
          <p:cNvSpPr txBox="1">
            <a:spLocks/>
          </p:cNvSpPr>
          <p:nvPr/>
        </p:nvSpPr>
        <p:spPr>
          <a:xfrm>
            <a:off x="10982849" y="6142478"/>
            <a:ext cx="1209151" cy="4277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0" dirty="0"/>
              <a:t>3/11/2024</a:t>
            </a:r>
            <a:br>
              <a:rPr lang="en-US" sz="48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615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B1ECEDA-A4FE-43B9-A953-1D7B5094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Study Purpose and Need</a:t>
            </a:r>
          </a:p>
        </p:txBody>
      </p:sp>
      <p:pic>
        <p:nvPicPr>
          <p:cNvPr id="6" name="Picture 5" descr="A truck that has been crashed on a hill&#10;&#10;Description automatically generated">
            <a:extLst>
              <a:ext uri="{FF2B5EF4-FFF2-40B4-BE49-F238E27FC236}">
                <a16:creationId xmlns:a16="http://schemas.microsoft.com/office/drawing/2014/main" id="{E2BB3DF4-7FDF-1D17-B9EF-E4B57F558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26162" b="37745"/>
          <a:stretch/>
        </p:blipFill>
        <p:spPr>
          <a:xfrm>
            <a:off x="232372" y="1376999"/>
            <a:ext cx="3657600" cy="2071039"/>
          </a:xfrm>
          <a:prstGeom prst="rect">
            <a:avLst/>
          </a:prstGeom>
          <a:ln w="19050">
            <a:solidFill>
              <a:srgbClr val="0054A4"/>
            </a:solidFill>
          </a:ln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99D4D152-468F-DBEB-E2EB-D42BD5D14350}"/>
              </a:ext>
            </a:extLst>
          </p:cNvPr>
          <p:cNvSpPr txBox="1">
            <a:spLocks/>
          </p:cNvSpPr>
          <p:nvPr/>
        </p:nvSpPr>
        <p:spPr>
          <a:xfrm>
            <a:off x="232372" y="3173927"/>
            <a:ext cx="2903145" cy="493853"/>
          </a:xfrm>
          <a:prstGeom prst="roundRect">
            <a:avLst>
              <a:gd name="adj" fmla="val 40104"/>
            </a:avLst>
          </a:prstGeom>
          <a:solidFill>
            <a:srgbClr val="FFFFFF"/>
          </a:solidFill>
          <a:ln w="19050">
            <a:solidFill>
              <a:srgbClr val="0054A4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54A4"/>
                </a:solidFill>
              </a:rPr>
              <a:t>Safety</a:t>
            </a:r>
            <a:endParaRPr lang="en-US" sz="2800" b="0" dirty="0">
              <a:solidFill>
                <a:srgbClr val="000000"/>
              </a:solidFill>
            </a:endParaRPr>
          </a:p>
        </p:txBody>
      </p:sp>
      <p:pic>
        <p:nvPicPr>
          <p:cNvPr id="5" name="Picture 4" descr="A large crowd of people at a beach&#10;&#10;Description automatically generated">
            <a:extLst>
              <a:ext uri="{FF2B5EF4-FFF2-40B4-BE49-F238E27FC236}">
                <a16:creationId xmlns:a16="http://schemas.microsoft.com/office/drawing/2014/main" id="{9A26FB85-51DA-694D-AD8A-306B07212B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4" b="17326"/>
          <a:stretch/>
        </p:blipFill>
        <p:spPr>
          <a:xfrm>
            <a:off x="4267200" y="1385366"/>
            <a:ext cx="3657600" cy="2062673"/>
          </a:xfrm>
          <a:prstGeom prst="rect">
            <a:avLst/>
          </a:prstGeom>
          <a:ln w="19050">
            <a:solidFill>
              <a:srgbClr val="0054A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CCB2D-24A8-455F-C66C-85CA6C7C6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028" y="1377000"/>
            <a:ext cx="3657600" cy="2062673"/>
          </a:xfrm>
          <a:prstGeom prst="rect">
            <a:avLst/>
          </a:prstGeom>
          <a:ln w="19050">
            <a:solidFill>
              <a:srgbClr val="0054A4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FB2C7A-4B23-430D-7E85-2B4E873743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02" t="2677" b="1"/>
          <a:stretch/>
        </p:blipFill>
        <p:spPr>
          <a:xfrm>
            <a:off x="6347000" y="3995710"/>
            <a:ext cx="3657600" cy="2062673"/>
          </a:xfrm>
          <a:prstGeom prst="rect">
            <a:avLst/>
          </a:prstGeom>
          <a:ln w="19050">
            <a:solidFill>
              <a:srgbClr val="0054A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BCC305-551F-AEA3-D33D-BC2BDF319C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2177"/>
          <a:stretch/>
        </p:blipFill>
        <p:spPr>
          <a:xfrm>
            <a:off x="2176040" y="3995710"/>
            <a:ext cx="3657600" cy="2055773"/>
          </a:xfrm>
          <a:prstGeom prst="rect">
            <a:avLst/>
          </a:prstGeom>
          <a:ln w="19050">
            <a:solidFill>
              <a:srgbClr val="0054A4"/>
            </a:solidFill>
          </a:ln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BB60E7D-2135-7F56-C79E-11FC95B98B3F}"/>
              </a:ext>
            </a:extLst>
          </p:cNvPr>
          <p:cNvSpPr txBox="1">
            <a:spLocks/>
          </p:cNvSpPr>
          <p:nvPr/>
        </p:nvSpPr>
        <p:spPr>
          <a:xfrm>
            <a:off x="4278774" y="3176181"/>
            <a:ext cx="2903145" cy="493853"/>
          </a:xfrm>
          <a:prstGeom prst="roundRect">
            <a:avLst>
              <a:gd name="adj" fmla="val 40104"/>
            </a:avLst>
          </a:prstGeom>
          <a:solidFill>
            <a:srgbClr val="FFFFFF"/>
          </a:solidFill>
          <a:ln w="19050">
            <a:solidFill>
              <a:srgbClr val="0054A4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54A4"/>
                </a:solidFill>
              </a:rPr>
              <a:t>Recreation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EFFE806-DA84-1500-8A4C-175FFC0CADD1}"/>
              </a:ext>
            </a:extLst>
          </p:cNvPr>
          <p:cNvSpPr txBox="1">
            <a:spLocks/>
          </p:cNvSpPr>
          <p:nvPr/>
        </p:nvSpPr>
        <p:spPr>
          <a:xfrm>
            <a:off x="8313601" y="3171674"/>
            <a:ext cx="2903145" cy="493853"/>
          </a:xfrm>
          <a:prstGeom prst="roundRect">
            <a:avLst>
              <a:gd name="adj" fmla="val 40104"/>
            </a:avLst>
          </a:prstGeom>
          <a:solidFill>
            <a:srgbClr val="FFFFFF"/>
          </a:solidFill>
          <a:ln w="19050">
            <a:solidFill>
              <a:srgbClr val="0054A4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54A4"/>
                </a:solidFill>
              </a:rPr>
              <a:t>Multimodal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F4FCDD5D-3FA0-9DB8-24BB-35932FCA5557}"/>
              </a:ext>
            </a:extLst>
          </p:cNvPr>
          <p:cNvSpPr txBox="1">
            <a:spLocks/>
          </p:cNvSpPr>
          <p:nvPr/>
        </p:nvSpPr>
        <p:spPr>
          <a:xfrm>
            <a:off x="2187400" y="5780400"/>
            <a:ext cx="2903145" cy="493853"/>
          </a:xfrm>
          <a:prstGeom prst="roundRect">
            <a:avLst>
              <a:gd name="adj" fmla="val 40104"/>
            </a:avLst>
          </a:prstGeom>
          <a:solidFill>
            <a:srgbClr val="FFFFFF"/>
          </a:solidFill>
          <a:ln w="19050">
            <a:solidFill>
              <a:srgbClr val="0054A4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54A4"/>
                </a:solidFill>
              </a:rPr>
              <a:t>Technology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5076FC9-61FB-CB57-3A90-E8B2F33EC5F7}"/>
              </a:ext>
            </a:extLst>
          </p:cNvPr>
          <p:cNvSpPr txBox="1">
            <a:spLocks/>
          </p:cNvSpPr>
          <p:nvPr/>
        </p:nvSpPr>
        <p:spPr>
          <a:xfrm>
            <a:off x="6358362" y="5804556"/>
            <a:ext cx="2903145" cy="493853"/>
          </a:xfrm>
          <a:prstGeom prst="roundRect">
            <a:avLst>
              <a:gd name="adj" fmla="val 40104"/>
            </a:avLst>
          </a:prstGeom>
          <a:solidFill>
            <a:srgbClr val="FFFFFF"/>
          </a:solidFill>
          <a:ln w="19050">
            <a:solidFill>
              <a:srgbClr val="0054A4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54A4"/>
                </a:solidFill>
              </a:rPr>
              <a:t>Environment</a:t>
            </a:r>
            <a:endParaRPr lang="en-US" sz="2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9DA3C2-6986-26B2-9A01-1F3BA8E41693}"/>
              </a:ext>
            </a:extLst>
          </p:cNvPr>
          <p:cNvSpPr/>
          <p:nvPr/>
        </p:nvSpPr>
        <p:spPr>
          <a:xfrm>
            <a:off x="-1" y="1019174"/>
            <a:ext cx="10534651" cy="57435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B1ECEDA-A4FE-43B9-A953-1D7B5094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Public Outreach &amp; Engagement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797BD0-8046-144A-A575-A80F924FD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4425"/>
            <a:ext cx="10412821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B1ECEDA-A4FE-43B9-A953-1D7B5094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CMP Safety Recommendations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4FC0E6F-4417-5706-1FE8-1114C7DD2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824"/>
          <a:stretch/>
        </p:blipFill>
        <p:spPr>
          <a:xfrm>
            <a:off x="6163056" y="1403035"/>
            <a:ext cx="5833609" cy="677822"/>
          </a:xfrm>
          <a:prstGeom prst="rect">
            <a:avLst/>
          </a:prstGeom>
        </p:spPr>
      </p:pic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F74A8594-162C-8FFB-81C1-B560CE67EEC9}"/>
              </a:ext>
            </a:extLst>
          </p:cNvPr>
          <p:cNvSpPr txBox="1">
            <a:spLocks/>
          </p:cNvSpPr>
          <p:nvPr/>
        </p:nvSpPr>
        <p:spPr>
          <a:xfrm>
            <a:off x="195334" y="5152214"/>
            <a:ext cx="8801181" cy="379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dirty="0">
                <a:solidFill>
                  <a:srgbClr val="00687A"/>
                </a:solidFill>
              </a:rPr>
              <a:t>Lane reduction recommendations are no longer included.</a:t>
            </a:r>
            <a:endParaRPr lang="en-US" sz="28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0687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8882A-148B-7AF7-275B-C5C100DBC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095"/>
          <a:stretch/>
        </p:blipFill>
        <p:spPr>
          <a:xfrm>
            <a:off x="195335" y="1415957"/>
            <a:ext cx="5900665" cy="664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46EFE9-8F7B-6DD9-D912-D51085468F6B}"/>
              </a:ext>
            </a:extLst>
          </p:cNvPr>
          <p:cNvSpPr/>
          <p:nvPr/>
        </p:nvSpPr>
        <p:spPr>
          <a:xfrm>
            <a:off x="9814560" y="1595642"/>
            <a:ext cx="725424" cy="292608"/>
          </a:xfrm>
          <a:prstGeom prst="rect">
            <a:avLst/>
          </a:prstGeom>
          <a:solidFill>
            <a:srgbClr val="0068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1C62A-B6C0-9BA6-6951-4B2EC2374A01}"/>
              </a:ext>
            </a:extLst>
          </p:cNvPr>
          <p:cNvSpPr/>
          <p:nvPr/>
        </p:nvSpPr>
        <p:spPr>
          <a:xfrm>
            <a:off x="5315712" y="1620637"/>
            <a:ext cx="725424" cy="292608"/>
          </a:xfrm>
          <a:prstGeom prst="rect">
            <a:avLst/>
          </a:prstGeom>
          <a:solidFill>
            <a:srgbClr val="0068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81652-B112-5FB8-82C5-47C16E1B91B3}"/>
              </a:ext>
            </a:extLst>
          </p:cNvPr>
          <p:cNvSpPr/>
          <p:nvPr/>
        </p:nvSpPr>
        <p:spPr>
          <a:xfrm>
            <a:off x="195335" y="2080856"/>
            <a:ext cx="5876281" cy="2863899"/>
          </a:xfrm>
          <a:prstGeom prst="rect">
            <a:avLst/>
          </a:prstGeom>
          <a:solidFill>
            <a:srgbClr val="DA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E6C799-C310-683E-FDE9-71254E50D543}"/>
              </a:ext>
            </a:extLst>
          </p:cNvPr>
          <p:cNvSpPr/>
          <p:nvPr/>
        </p:nvSpPr>
        <p:spPr>
          <a:xfrm>
            <a:off x="6163056" y="2080856"/>
            <a:ext cx="5832299" cy="2874601"/>
          </a:xfrm>
          <a:prstGeom prst="rect">
            <a:avLst/>
          </a:prstGeom>
          <a:solidFill>
            <a:srgbClr val="DA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Stopwatch with solid fill">
            <a:extLst>
              <a:ext uri="{FF2B5EF4-FFF2-40B4-BE49-F238E27FC236}">
                <a16:creationId xmlns:a16="http://schemas.microsoft.com/office/drawing/2014/main" id="{EC545557-96E4-DB0F-C561-E6C6FF80C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075" y="2277614"/>
            <a:ext cx="382070" cy="38207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78B8410-C52C-49FC-9A2D-E60AFEEB28B5}"/>
              </a:ext>
            </a:extLst>
          </p:cNvPr>
          <p:cNvSpPr txBox="1">
            <a:spLocks/>
          </p:cNvSpPr>
          <p:nvPr/>
        </p:nvSpPr>
        <p:spPr>
          <a:xfrm>
            <a:off x="707006" y="2315033"/>
            <a:ext cx="5334130" cy="766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687A"/>
                </a:solidFill>
              </a:rPr>
              <a:t>Pavement marking and edge striping countermeasures.</a:t>
            </a: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</p:txBody>
      </p:sp>
      <p:pic>
        <p:nvPicPr>
          <p:cNvPr id="12" name="Graphic 11" descr="Stopwatch with solid fill">
            <a:extLst>
              <a:ext uri="{FF2B5EF4-FFF2-40B4-BE49-F238E27FC236}">
                <a16:creationId xmlns:a16="http://schemas.microsoft.com/office/drawing/2014/main" id="{AB8723B9-3B59-CCB8-DE97-25EE934E0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765" y="3067839"/>
            <a:ext cx="382070" cy="38207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778CBCD-96DC-29BC-54A1-DA4B795D2CD4}"/>
              </a:ext>
            </a:extLst>
          </p:cNvPr>
          <p:cNvSpPr txBox="1">
            <a:spLocks/>
          </p:cNvSpPr>
          <p:nvPr/>
        </p:nvSpPr>
        <p:spPr>
          <a:xfrm>
            <a:off x="705696" y="3105258"/>
            <a:ext cx="5334130" cy="766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687A"/>
                </a:solidFill>
              </a:rPr>
              <a:t>New signs including speed feedback and edge-lit speed limit signs.</a:t>
            </a: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</p:txBody>
      </p:sp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289CA0D-4AFE-37EA-508C-945D0C436A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765" y="3900109"/>
            <a:ext cx="382070" cy="38207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1C1608A-63C1-794D-F30F-52C92D30804E}"/>
              </a:ext>
            </a:extLst>
          </p:cNvPr>
          <p:cNvSpPr txBox="1">
            <a:spLocks/>
          </p:cNvSpPr>
          <p:nvPr/>
        </p:nvSpPr>
        <p:spPr>
          <a:xfrm>
            <a:off x="705696" y="3937528"/>
            <a:ext cx="5334130" cy="766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687A"/>
                </a:solidFill>
              </a:rPr>
              <a:t>Establishment of a multi-agency Safety and Operations Committee.</a:t>
            </a: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</p:txBody>
      </p:sp>
      <p:pic>
        <p:nvPicPr>
          <p:cNvPr id="18" name="Graphic 17" descr="Warning with solid fill">
            <a:extLst>
              <a:ext uri="{FF2B5EF4-FFF2-40B4-BE49-F238E27FC236}">
                <a16:creationId xmlns:a16="http://schemas.microsoft.com/office/drawing/2014/main" id="{0ED54FBC-B0CD-408B-1268-A86DE0CB85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3449" y="2320968"/>
            <a:ext cx="338716" cy="338716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389DBD0-4901-BF5E-E51F-E2C3674639FB}"/>
              </a:ext>
            </a:extLst>
          </p:cNvPr>
          <p:cNvSpPr txBox="1">
            <a:spLocks/>
          </p:cNvSpPr>
          <p:nvPr/>
        </p:nvSpPr>
        <p:spPr>
          <a:xfrm>
            <a:off x="6752665" y="2315033"/>
            <a:ext cx="5242690" cy="490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687A"/>
                </a:solidFill>
              </a:rPr>
              <a:t>Eliminate all on-highway parking on U.S. 50.</a:t>
            </a: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</p:txBody>
      </p:sp>
      <p:pic>
        <p:nvPicPr>
          <p:cNvPr id="20" name="Graphic 19" descr="Warning with solid fill">
            <a:extLst>
              <a:ext uri="{FF2B5EF4-FFF2-40B4-BE49-F238E27FC236}">
                <a16:creationId xmlns:a16="http://schemas.microsoft.com/office/drawing/2014/main" id="{B272019A-397A-5AA5-1B2E-FD1F20F3FB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3449" y="2938529"/>
            <a:ext cx="338716" cy="338716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DB86EABC-49FF-0725-69CE-F4D3DE62E3C1}"/>
              </a:ext>
            </a:extLst>
          </p:cNvPr>
          <p:cNvSpPr txBox="1">
            <a:spLocks/>
          </p:cNvSpPr>
          <p:nvPr/>
        </p:nvSpPr>
        <p:spPr>
          <a:xfrm>
            <a:off x="6752665" y="2932595"/>
            <a:ext cx="5242690" cy="496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687A"/>
                </a:solidFill>
              </a:rPr>
              <a:t>Improved pedestrian crossings.</a:t>
            </a: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</p:txBody>
      </p:sp>
      <p:pic>
        <p:nvPicPr>
          <p:cNvPr id="22" name="Graphic 21" descr="Warning with solid fill">
            <a:extLst>
              <a:ext uri="{FF2B5EF4-FFF2-40B4-BE49-F238E27FC236}">
                <a16:creationId xmlns:a16="http://schemas.microsoft.com/office/drawing/2014/main" id="{D8F09337-988B-6DED-3703-092DF00CF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3449" y="3562024"/>
            <a:ext cx="338716" cy="338716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186BE8E1-8959-8C83-9F7E-03E43DF9E7B8}"/>
              </a:ext>
            </a:extLst>
          </p:cNvPr>
          <p:cNvSpPr txBox="1">
            <a:spLocks/>
          </p:cNvSpPr>
          <p:nvPr/>
        </p:nvSpPr>
        <p:spPr>
          <a:xfrm>
            <a:off x="6752665" y="3556090"/>
            <a:ext cx="5242690" cy="496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687A"/>
                </a:solidFill>
              </a:rPr>
              <a:t>Extending the Tahoe East Shore Trail.</a:t>
            </a: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</p:txBody>
      </p:sp>
      <p:pic>
        <p:nvPicPr>
          <p:cNvPr id="24" name="Graphic 23" descr="Warning with solid fill">
            <a:extLst>
              <a:ext uri="{FF2B5EF4-FFF2-40B4-BE49-F238E27FC236}">
                <a16:creationId xmlns:a16="http://schemas.microsoft.com/office/drawing/2014/main" id="{8B5A1EFB-9533-866B-1C8D-3E01AB041F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0829" y="4188485"/>
            <a:ext cx="338716" cy="338716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29D504C-07DF-2FA2-EC75-A5FF37F33547}"/>
              </a:ext>
            </a:extLst>
          </p:cNvPr>
          <p:cNvSpPr txBox="1">
            <a:spLocks/>
          </p:cNvSpPr>
          <p:nvPr/>
        </p:nvSpPr>
        <p:spPr>
          <a:xfrm>
            <a:off x="6750045" y="4182551"/>
            <a:ext cx="5242690" cy="496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687A"/>
                </a:solidFill>
              </a:rPr>
              <a:t>Interconnecting signals and adding dilemma zone protection.</a:t>
            </a:r>
            <a:endParaRPr lang="en-US" sz="2000" dirty="0">
              <a:solidFill>
                <a:srgbClr val="00687A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DEA0AD-0190-3EB2-FEF9-BC13AAA1867C}"/>
              </a:ext>
            </a:extLst>
          </p:cNvPr>
          <p:cNvSpPr/>
          <p:nvPr/>
        </p:nvSpPr>
        <p:spPr>
          <a:xfrm>
            <a:off x="1045234" y="2013565"/>
            <a:ext cx="4463845" cy="1527468"/>
          </a:xfrm>
          <a:prstGeom prst="rect">
            <a:avLst/>
          </a:prstGeom>
          <a:solidFill>
            <a:srgbClr val="0054A4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B1ECEDA-A4FE-43B9-A953-1D7B5094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CMP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AA207-221F-7DB4-2001-F4CCA3DBB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309" y="2049954"/>
            <a:ext cx="1738442" cy="1441918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84435F1-5B22-4CBC-E8CB-0DC7896A9403}"/>
              </a:ext>
            </a:extLst>
          </p:cNvPr>
          <p:cNvSpPr txBox="1">
            <a:spLocks/>
          </p:cNvSpPr>
          <p:nvPr/>
        </p:nvSpPr>
        <p:spPr>
          <a:xfrm>
            <a:off x="1112609" y="2256193"/>
            <a:ext cx="2917871" cy="983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Intersection Improvements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B9F70-4A59-43E3-E4E7-8F272E04FF50}"/>
              </a:ext>
            </a:extLst>
          </p:cNvPr>
          <p:cNvSpPr/>
          <p:nvPr/>
        </p:nvSpPr>
        <p:spPr>
          <a:xfrm>
            <a:off x="1045234" y="3705770"/>
            <a:ext cx="4463845" cy="1527468"/>
          </a:xfrm>
          <a:prstGeom prst="rect">
            <a:avLst/>
          </a:prstGeom>
          <a:solidFill>
            <a:srgbClr val="0054A4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D887A82-3C27-6C4C-F43E-74BBB6A4890D}"/>
              </a:ext>
            </a:extLst>
          </p:cNvPr>
          <p:cNvSpPr txBox="1">
            <a:spLocks/>
          </p:cNvSpPr>
          <p:nvPr/>
        </p:nvSpPr>
        <p:spPr>
          <a:xfrm>
            <a:off x="1112609" y="3948398"/>
            <a:ext cx="2917871" cy="983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Transit Expansion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D624E3-5379-58D7-6803-84E46795F07F}"/>
              </a:ext>
            </a:extLst>
          </p:cNvPr>
          <p:cNvSpPr/>
          <p:nvPr/>
        </p:nvSpPr>
        <p:spPr>
          <a:xfrm>
            <a:off x="5707518" y="1243445"/>
            <a:ext cx="4747112" cy="1527468"/>
          </a:xfrm>
          <a:prstGeom prst="rect">
            <a:avLst/>
          </a:prstGeom>
          <a:solidFill>
            <a:srgbClr val="0054A4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90D33A8-5028-84F5-A84A-7A2FCAC0B858}"/>
              </a:ext>
            </a:extLst>
          </p:cNvPr>
          <p:cNvSpPr txBox="1">
            <a:spLocks/>
          </p:cNvSpPr>
          <p:nvPr/>
        </p:nvSpPr>
        <p:spPr>
          <a:xfrm>
            <a:off x="5707518" y="1274697"/>
            <a:ext cx="2917871" cy="983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Tahoe East Shore Trail Extension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E3A75E-48B4-7C42-E1A3-6A0E2B9D7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575" y="1286220"/>
            <a:ext cx="2096367" cy="14419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BFF15CF-EEA1-E031-60BA-0CACD19DE32A}"/>
              </a:ext>
            </a:extLst>
          </p:cNvPr>
          <p:cNvSpPr/>
          <p:nvPr/>
        </p:nvSpPr>
        <p:spPr>
          <a:xfrm>
            <a:off x="5707518" y="2952003"/>
            <a:ext cx="4747112" cy="1527468"/>
          </a:xfrm>
          <a:prstGeom prst="rect">
            <a:avLst/>
          </a:prstGeom>
          <a:solidFill>
            <a:srgbClr val="0054A4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42C3F224-718D-02D0-5BF7-F2A4886B65E6}"/>
              </a:ext>
            </a:extLst>
          </p:cNvPr>
          <p:cNvSpPr txBox="1">
            <a:spLocks/>
          </p:cNvSpPr>
          <p:nvPr/>
        </p:nvSpPr>
        <p:spPr>
          <a:xfrm>
            <a:off x="5758989" y="3162703"/>
            <a:ext cx="2564348" cy="983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Parking Strategies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566A4B1-3F42-413B-2EEB-C7F34A9576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63"/>
          <a:stretch/>
        </p:blipFill>
        <p:spPr>
          <a:xfrm>
            <a:off x="8323336" y="2997453"/>
            <a:ext cx="2091965" cy="1441918"/>
          </a:xfrm>
          <a:prstGeom prst="rect">
            <a:avLst/>
          </a:prstGeom>
        </p:spPr>
      </p:pic>
      <p:pic>
        <p:nvPicPr>
          <p:cNvPr id="30" name="Picture 29" descr="A bus on the road&#10;&#10;Description automatically generated with low confidence">
            <a:extLst>
              <a:ext uri="{FF2B5EF4-FFF2-40B4-BE49-F238E27FC236}">
                <a16:creationId xmlns:a16="http://schemas.microsoft.com/office/drawing/2014/main" id="{159913FD-ABD6-E2DF-5D0A-FD550A23B4D3}"/>
              </a:ext>
            </a:extLst>
          </p:cNvPr>
          <p:cNvPicPr>
            <a:picLocks noChangeAspect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14606"/>
          <a:stretch>
            <a:fillRect/>
          </a:stretch>
        </p:blipFill>
        <p:spPr bwMode="auto">
          <a:xfrm>
            <a:off x="3716001" y="3747272"/>
            <a:ext cx="1738442" cy="1444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685ADA3-24EA-CC0B-37FA-D7662010EF60}"/>
              </a:ext>
            </a:extLst>
          </p:cNvPr>
          <p:cNvSpPr/>
          <p:nvPr/>
        </p:nvSpPr>
        <p:spPr>
          <a:xfrm>
            <a:off x="5707518" y="4649451"/>
            <a:ext cx="4747112" cy="1527468"/>
          </a:xfrm>
          <a:prstGeom prst="rect">
            <a:avLst/>
          </a:prstGeom>
          <a:solidFill>
            <a:srgbClr val="0054A4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3A3D22AF-F6DA-A928-A4A6-FF88A5A48C96}"/>
              </a:ext>
            </a:extLst>
          </p:cNvPr>
          <p:cNvSpPr txBox="1">
            <a:spLocks/>
          </p:cNvSpPr>
          <p:nvPr/>
        </p:nvSpPr>
        <p:spPr>
          <a:xfrm>
            <a:off x="5758989" y="4921575"/>
            <a:ext cx="2463227" cy="9832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Technology, ITS, Comm.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F3B173-35DC-E32A-291E-93BEB453D495}"/>
              </a:ext>
            </a:extLst>
          </p:cNvPr>
          <p:cNvSpPr/>
          <p:nvPr/>
        </p:nvSpPr>
        <p:spPr>
          <a:xfrm>
            <a:off x="8323336" y="4673290"/>
            <a:ext cx="2091966" cy="14606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AB82E03-AC3C-EC75-1360-E18919A0AE5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267" b="5942"/>
          <a:stretch/>
        </p:blipFill>
        <p:spPr>
          <a:xfrm>
            <a:off x="8323336" y="4842758"/>
            <a:ext cx="2091966" cy="11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B1ECEDA-A4FE-43B9-A953-1D7B5094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Implementation Matrix</a:t>
            </a:r>
          </a:p>
        </p:txBody>
      </p:sp>
      <p:pic>
        <p:nvPicPr>
          <p:cNvPr id="1026" name="Picture 2" descr="Key map showing the locations of the items in the phase tables">
            <a:extLst>
              <a:ext uri="{FF2B5EF4-FFF2-40B4-BE49-F238E27FC236}">
                <a16:creationId xmlns:a16="http://schemas.microsoft.com/office/drawing/2014/main" id="{36827590-F591-8BE7-F194-EF33ECF4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0"/>
            <a:ext cx="3724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4508D85-EACA-31A2-3AC4-7D35D14BDFE7}"/>
              </a:ext>
            </a:extLst>
          </p:cNvPr>
          <p:cNvSpPr txBox="1">
            <a:spLocks/>
          </p:cNvSpPr>
          <p:nvPr/>
        </p:nvSpPr>
        <p:spPr>
          <a:xfrm>
            <a:off x="858170" y="1514061"/>
            <a:ext cx="5732211" cy="2591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3600" b="0" dirty="0"/>
              <a:t>Early Action (1-2 years)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3600" b="0" dirty="0"/>
              <a:t>Short-Term (2-5 years)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3600" b="0" dirty="0"/>
              <a:t>Mid-Term (5-10 years)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3600" b="0" dirty="0"/>
              <a:t>Long-Term (10+ years)</a:t>
            </a:r>
            <a:endParaRPr lang="en-US" sz="36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D91DB45-D497-5E58-3F8A-26E2CDC218D1}"/>
              </a:ext>
            </a:extLst>
          </p:cNvPr>
          <p:cNvSpPr txBox="1">
            <a:spLocks/>
          </p:cNvSpPr>
          <p:nvPr/>
        </p:nvSpPr>
        <p:spPr>
          <a:xfrm>
            <a:off x="858170" y="4228272"/>
            <a:ext cx="5904580" cy="120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54A4"/>
              </a:buClr>
            </a:pPr>
            <a:r>
              <a:rPr lang="en-US" sz="2800" b="0" dirty="0"/>
              <a:t>All recommendations pending further development, environmental analysis, and funding.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C7B8DE-5A60-66EE-2B43-5B34564E90CE}"/>
              </a:ext>
            </a:extLst>
          </p:cNvPr>
          <p:cNvSpPr/>
          <p:nvPr/>
        </p:nvSpPr>
        <p:spPr>
          <a:xfrm>
            <a:off x="868002" y="3490451"/>
            <a:ext cx="344129" cy="344129"/>
          </a:xfrm>
          <a:prstGeom prst="ellipse">
            <a:avLst/>
          </a:prstGeom>
          <a:solidFill>
            <a:srgbClr val="FFA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4CC392-9A4A-8BE9-F265-7EBBDA1648BA}"/>
              </a:ext>
            </a:extLst>
          </p:cNvPr>
          <p:cNvSpPr/>
          <p:nvPr/>
        </p:nvSpPr>
        <p:spPr>
          <a:xfrm>
            <a:off x="868002" y="2875213"/>
            <a:ext cx="344129" cy="344129"/>
          </a:xfrm>
          <a:prstGeom prst="ellipse">
            <a:avLst/>
          </a:prstGeom>
          <a:solidFill>
            <a:srgbClr val="C8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DAB4BE-B6CA-9EAE-BEE6-148B3C8C6D6F}"/>
              </a:ext>
            </a:extLst>
          </p:cNvPr>
          <p:cNvSpPr/>
          <p:nvPr/>
        </p:nvSpPr>
        <p:spPr>
          <a:xfrm>
            <a:off x="868002" y="2260857"/>
            <a:ext cx="344129" cy="344129"/>
          </a:xfrm>
          <a:prstGeom prst="ellipse">
            <a:avLst/>
          </a:prstGeom>
          <a:solidFill>
            <a:srgbClr val="0D74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288F6F-8D17-F882-DE51-5ECD7ECC5629}"/>
              </a:ext>
            </a:extLst>
          </p:cNvPr>
          <p:cNvSpPr/>
          <p:nvPr/>
        </p:nvSpPr>
        <p:spPr>
          <a:xfrm>
            <a:off x="868002" y="1645619"/>
            <a:ext cx="344129" cy="344129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B1ECEDA-A4FE-43B9-A953-1D7B5094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Study Timeline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598F4-EE61-E53B-3FBF-86E544D39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955" y="1473661"/>
            <a:ext cx="10308089" cy="449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32582"/>
      </p:ext>
    </p:extLst>
  </p:cSld>
  <p:clrMapOvr>
    <a:masterClrMapping/>
  </p:clrMapOvr>
</p:sld>
</file>

<file path=ppt/theme/theme1.xml><?xml version="1.0" encoding="utf-8"?>
<a:theme xmlns:a="http://schemas.openxmlformats.org/drawingml/2006/main" name="NDOT_darkBlue">
  <a:themeElements>
    <a:clrScheme name="NDOT Color Palette">
      <a:dk1>
        <a:srgbClr val="25282A"/>
      </a:dk1>
      <a:lt1>
        <a:sysClr val="window" lastClr="FFFFFF"/>
      </a:lt1>
      <a:dk2>
        <a:srgbClr val="071F48"/>
      </a:dk2>
      <a:lt2>
        <a:srgbClr val="EBEBEB"/>
      </a:lt2>
      <a:accent1>
        <a:srgbClr val="010E78"/>
      </a:accent1>
      <a:accent2>
        <a:srgbClr val="009999"/>
      </a:accent2>
      <a:accent3>
        <a:srgbClr val="FF8C05"/>
      </a:accent3>
      <a:accent4>
        <a:srgbClr val="FF6036"/>
      </a:accent4>
      <a:accent5>
        <a:srgbClr val="0092D7"/>
      </a:accent5>
      <a:accent6>
        <a:srgbClr val="FFB90B"/>
      </a:accent6>
      <a:hlink>
        <a:srgbClr val="FF6036"/>
      </a:hlink>
      <a:folHlink>
        <a:srgbClr val="BFBFBF"/>
      </a:folHlink>
    </a:clrScheme>
    <a:fontScheme name="NDOT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 SWOT TO2_PPT_dkBlue_v3.potx" id="{9E28C3F9-069A-499B-85FA-EE599B306F32}" vid="{B20E5168-4C8F-4755-88B9-75415D64BC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4CB39AEDAF948895FEE4FE0C89F85" ma:contentTypeVersion="1" ma:contentTypeDescription="Create a new document." ma:contentTypeScope="" ma:versionID="c51b6d7272b0727fbe289d504a89fb6a">
  <xsd:schema xmlns:xsd="http://www.w3.org/2001/XMLSchema" xmlns:xs="http://www.w3.org/2001/XMLSchema" xmlns:p="http://schemas.microsoft.com/office/2006/metadata/properties" xmlns:ns2="b763c3fb-f98b-4d3e-8c1b-380f90beb4f9" targetNamespace="http://schemas.microsoft.com/office/2006/metadata/properties" ma:root="true" ma:fieldsID="e157e7f56255b5f41eddba51d825dc39" ns2:_="">
    <xsd:import namespace="b763c3fb-f98b-4d3e-8c1b-380f90beb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3c3fb-f98b-4d3e-8c1b-380f90beb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E8081-5A08-4CEC-98F7-B9DDB3604F60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763c3fb-f98b-4d3e-8c1b-380f90beb4f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27DA10-0F3A-4B50-95F8-76B2D9F2B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3c3fb-f98b-4d3e-8c1b-380f90beb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C35B85-1F0D-4516-8DCF-F0A8ADD3B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NDOT PPT Template FINAL 4.4.22</Template>
  <TotalTime>2700</TotalTime>
  <Words>338</Words>
  <Application>Microsoft Office PowerPoint</Application>
  <PresentationFormat>Widescreen</PresentationFormat>
  <Paragraphs>47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Segoe UI</vt:lpstr>
      <vt:lpstr>Wingdings</vt:lpstr>
      <vt:lpstr>NDOT_darkBlue</vt:lpstr>
      <vt:lpstr>PowerPoint Presentation</vt:lpstr>
      <vt:lpstr>Study Purpose and Need</vt:lpstr>
      <vt:lpstr>Public Outreach &amp; Engagement</vt:lpstr>
      <vt:lpstr>CMP Safety Recommendations</vt:lpstr>
      <vt:lpstr>CMP Recommendations</vt:lpstr>
      <vt:lpstr>Implementation Matrix</vt:lpstr>
      <vt:lpstr>Study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(Creating Content)</dc:title>
  <dc:creator>McInerney, Ryan</dc:creator>
  <cp:lastModifiedBy>Bryan Gant</cp:lastModifiedBy>
  <cp:revision>30</cp:revision>
  <cp:lastPrinted>2023-05-25T20:47:47Z</cp:lastPrinted>
  <dcterms:created xsi:type="dcterms:W3CDTF">2022-04-28T19:17:12Z</dcterms:created>
  <dcterms:modified xsi:type="dcterms:W3CDTF">2024-02-23T20:59:58Z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0x0101006D44CB39AEDAF948895FEE4FE0C89F85</vt:lpwstr>
  </property>
  <property fmtid="{D5CDD505-2E9C-101B-9397-08002B2CF9AE}" pid="3" name="Order">
    <vt:r8>100</vt:r8>
  </property>
</Properties>
</file>