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0101"/>
    <a:srgbClr val="292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8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48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4DEFC17C-6EF2-468A-A52D-54F5FC25E965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2EEE5BD-5790-4BC9-8853-FF53B92FAC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62200" y="3143249"/>
            <a:ext cx="3929063" cy="3009901"/>
            <a:chOff x="2604619" y="3156925"/>
            <a:chExt cx="3688972" cy="2822575"/>
          </a:xfrm>
        </p:grpSpPr>
        <p:sp>
          <p:nvSpPr>
            <p:cNvPr id="4" name="Oval 3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619" y="3156925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1270" y="208724"/>
            <a:ext cx="7441096" cy="99722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Safety Management Plan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020" y="1182744"/>
            <a:ext cx="7772400" cy="533495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r>
              <a:rPr lang="en-US" sz="2400" baseline="30000" dirty="0" smtClean="0">
                <a:solidFill>
                  <a:schemeClr val="bg1"/>
                </a:solidFill>
                <a:latin typeface="Impact" panose="020B0806030902050204" pitchFamily="34" charset="0"/>
              </a:rPr>
              <a:t>nd</a:t>
            </a:r>
            <a:r>
              <a:rPr lang="en-US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Street and Arlington Avenue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86020" y="1948486"/>
            <a:ext cx="7772400" cy="5636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Stakeholder Working Group Meeting #1</a:t>
            </a:r>
            <a:endParaRPr lang="en-US" sz="2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9" name="Picture 8" descr="J:\Public Works Drive\PW Marketing\Proposals\01_Logo's\Wood Rodgers\WR-Logo-Ren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9"/>
          <a:stretch/>
        </p:blipFill>
        <p:spPr bwMode="auto">
          <a:xfrm>
            <a:off x="6372224" y="6236589"/>
            <a:ext cx="1948815" cy="4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:\Public Works Drive\PW Marketing\Proposals\01_Logo's\NDOT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92197" l="6742" r="95506">
                        <a14:foregroundMark x1="33006" y1="61561" x2="33006" y2="61561"/>
                        <a14:foregroundMark x1="46208" y1="65607" x2="46208" y2="65607"/>
                        <a14:foregroundMark x1="65871" y1="51734" x2="65871" y2="51734"/>
                        <a14:foregroundMark x1="7022" y1="28902" x2="7022" y2="28902"/>
                        <a14:foregroundMark x1="37360" y1="36127" x2="37360" y2="36127"/>
                        <a14:foregroundMark x1="58848" y1="38439" x2="58848" y2="38439"/>
                        <a14:foregroundMark x1="75140" y1="36705" x2="75140" y2="36705"/>
                        <a14:foregroundMark x1="95646" y1="34393" x2="95646" y2="34393"/>
                        <a14:foregroundMark x1="19803" y1="92197" x2="19803" y2="9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20" y="6207012"/>
            <a:ext cx="1103313" cy="5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65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98708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38704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4" t="9568" r="2385" b="24198"/>
          <a:stretch/>
        </p:blipFill>
        <p:spPr>
          <a:xfrm>
            <a:off x="226422" y="1772195"/>
            <a:ext cx="3518264" cy="387967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822"/>
            <a:ext cx="7886700" cy="1199904"/>
          </a:xfrm>
        </p:spPr>
        <p:txBody>
          <a:bodyPr/>
          <a:lstStyle/>
          <a:p>
            <a:pPr algn="ctr"/>
            <a:r>
              <a:rPr lang="en-US" dirty="0" err="1" smtClean="0"/>
              <a:t>Kietzke</a:t>
            </a:r>
            <a:r>
              <a:rPr lang="en-US" dirty="0" smtClean="0"/>
              <a:t>/I-580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10" y="1583758"/>
            <a:ext cx="2449288" cy="394302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err="1" smtClean="0">
                <a:solidFill>
                  <a:schemeClr val="bg1"/>
                </a:solidFill>
              </a:rPr>
              <a:t>Kuenzli</a:t>
            </a:r>
            <a:r>
              <a:rPr lang="en-US" sz="2200" dirty="0" smtClean="0">
                <a:solidFill>
                  <a:schemeClr val="bg1"/>
                </a:solidFill>
              </a:rPr>
              <a:t> to Giroux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61804" y="3841908"/>
            <a:ext cx="2610196" cy="1497494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210198" y="2517991"/>
            <a:ext cx="1365110" cy="142071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5609125" y="3427919"/>
            <a:ext cx="1601770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14000 AADT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4748" y="3688770"/>
            <a:ext cx="2454184" cy="39535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605817" y="6215313"/>
            <a:ext cx="1601770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17000 AADT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6" name="Oval 15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401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880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Transit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7" y="1830634"/>
            <a:ext cx="8890249" cy="3315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9" name="Oval 8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2064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Area Project and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679171"/>
            <a:ext cx="8043182" cy="449779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alibri" panose="020F0502020204030204" pitchFamily="34" charset="0"/>
              </a:rPr>
              <a:t>Kietzke</a:t>
            </a:r>
            <a:r>
              <a:rPr lang="en-US" sz="2400" dirty="0" smtClean="0">
                <a:latin typeface="Calibri" panose="020F0502020204030204" pitchFamily="34" charset="0"/>
              </a:rPr>
              <a:t> Lane SMP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Keystone Ave Corridor Study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Glendale Improvement Project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4</a:t>
            </a:r>
            <a:r>
              <a:rPr lang="en-US" baseline="30000" dirty="0" smtClean="0">
                <a:latin typeface="Calibri" panose="020F0502020204030204" pitchFamily="34" charset="0"/>
              </a:rPr>
              <a:t>th</a:t>
            </a:r>
            <a:r>
              <a:rPr lang="en-US" dirty="0" smtClean="0">
                <a:latin typeface="Calibri" panose="020F0502020204030204" pitchFamily="34" charset="0"/>
              </a:rPr>
              <a:t> Street / Prater Way Corridor Study</a:t>
            </a:r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City of Reno </a:t>
            </a:r>
            <a:r>
              <a:rPr lang="en-US" sz="2400" dirty="0" err="1" smtClean="0">
                <a:latin typeface="Calibri" panose="020F0502020204030204" pitchFamily="34" charset="0"/>
              </a:rPr>
              <a:t>Masterplan</a:t>
            </a:r>
            <a:r>
              <a:rPr lang="en-US" sz="2400" dirty="0" smtClean="0">
                <a:latin typeface="Calibri" panose="020F0502020204030204" pitchFamily="34" charset="0"/>
              </a:rPr>
              <a:t> Update</a:t>
            </a:r>
          </a:p>
          <a:p>
            <a:r>
              <a:rPr lang="en-US" sz="2400" dirty="0" err="1" smtClean="0">
                <a:latin typeface="Calibri" panose="020F0502020204030204" pitchFamily="34" charset="0"/>
              </a:rPr>
              <a:t>Oddie</a:t>
            </a:r>
            <a:r>
              <a:rPr lang="en-US" sz="2400" dirty="0" smtClean="0">
                <a:latin typeface="Calibri" panose="020F0502020204030204" pitchFamily="34" charset="0"/>
              </a:rPr>
              <a:t> Blvd/Wells Ave Corridor Study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Regional </a:t>
            </a:r>
            <a:r>
              <a:rPr lang="en-US" sz="2400" dirty="0">
                <a:latin typeface="Calibri" panose="020F0502020204030204" pitchFamily="34" charset="0"/>
              </a:rPr>
              <a:t>Transportation </a:t>
            </a:r>
            <a:r>
              <a:rPr lang="en-US" sz="2400" dirty="0" smtClean="0">
                <a:latin typeface="Calibri" panose="020F0502020204030204" pitchFamily="34" charset="0"/>
              </a:rPr>
              <a:t>Plan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Reno-Sparks Bike/</a:t>
            </a:r>
            <a:r>
              <a:rPr lang="en-US" sz="2400" dirty="0" err="1" smtClean="0">
                <a:latin typeface="Calibri" panose="020F0502020204030204" pitchFamily="34" charset="0"/>
              </a:rPr>
              <a:t>Ped</a:t>
            </a:r>
            <a:r>
              <a:rPr lang="en-US" sz="2400" dirty="0" smtClean="0">
                <a:latin typeface="Calibri" panose="020F0502020204030204" pitchFamily="34" charset="0"/>
              </a:rPr>
              <a:t> Plan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Others???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9192">
            <a:off x="6595703" y="3819160"/>
            <a:ext cx="1502395" cy="1942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9" name="Oval 8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6353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Crash Data Analysis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8" y="1486860"/>
            <a:ext cx="8875084" cy="37598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46657" y="5117070"/>
            <a:ext cx="2449288" cy="394302"/>
          </a:xfrm>
          <a:solidFill>
            <a:srgbClr val="292B77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Keystone to </a:t>
            </a:r>
            <a:r>
              <a:rPr lang="en-US" sz="2200" dirty="0" err="1" smtClean="0">
                <a:solidFill>
                  <a:schemeClr val="bg1"/>
                </a:solidFill>
              </a:rPr>
              <a:t>Kirman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1" name="Oval 10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728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7" y="1659074"/>
            <a:ext cx="8875085" cy="3571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Crash Data Analysis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46657" y="5117070"/>
            <a:ext cx="2449288" cy="394302"/>
          </a:xfrm>
          <a:solidFill>
            <a:srgbClr val="292B77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Wells to </a:t>
            </a:r>
            <a:r>
              <a:rPr lang="en-US" sz="2200" dirty="0" err="1" smtClean="0">
                <a:solidFill>
                  <a:schemeClr val="bg1"/>
                </a:solidFill>
              </a:rPr>
              <a:t>Galletti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0" name="Oval 9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1800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Crash Data Analysis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3" y="1419171"/>
            <a:ext cx="8530684" cy="45636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9" name="Oval 8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5144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Crash Data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7" y="1349037"/>
            <a:ext cx="7880403" cy="42157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8" name="Oval 7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6110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Crash Data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62614"/>
            <a:ext cx="7886700" cy="5103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540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23474"/>
            <a:ext cx="8229599" cy="1325563"/>
          </a:xfrm>
        </p:spPr>
        <p:txBody>
          <a:bodyPr/>
          <a:lstStyle/>
          <a:p>
            <a:pPr algn="ctr"/>
            <a:r>
              <a:rPr lang="en-US" dirty="0" smtClean="0"/>
              <a:t>Sample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098556"/>
            <a:ext cx="8090807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Improved pedestrian crossings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Roadway lane reductions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Dedicated turn lanes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Intersection improvements / roundabouts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Parking &amp; access management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Operational improvements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Speed reduction techniques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Complete streets / multi-modal integration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Transit stop and amenity improvements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8" name="Oval 7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8408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26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Summary of RSA Recommendations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997284"/>
            <a:ext cx="8100332" cy="4644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latin typeface="Calibri" panose="020F0502020204030204" pitchFamily="34" charset="0"/>
              </a:rPr>
              <a:t>2</a:t>
            </a:r>
            <a:r>
              <a:rPr lang="en-US" sz="2400" u="sng" baseline="30000" dirty="0" smtClean="0">
                <a:latin typeface="Calibri" panose="020F0502020204030204" pitchFamily="34" charset="0"/>
              </a:rPr>
              <a:t>nd</a:t>
            </a:r>
            <a:r>
              <a:rPr lang="en-US" sz="2400" u="sng" dirty="0" smtClean="0">
                <a:latin typeface="Calibri" panose="020F0502020204030204" pitchFamily="34" charset="0"/>
              </a:rPr>
              <a:t> St. &amp; </a:t>
            </a:r>
            <a:r>
              <a:rPr lang="en-US" sz="2400" u="sng" dirty="0" err="1" smtClean="0">
                <a:latin typeface="Calibri" panose="020F0502020204030204" pitchFamily="34" charset="0"/>
              </a:rPr>
              <a:t>Kuenzli</a:t>
            </a:r>
            <a:r>
              <a:rPr lang="en-US" sz="2400" u="sng" dirty="0" smtClean="0">
                <a:latin typeface="Calibri" panose="020F0502020204030204" pitchFamily="34" charset="0"/>
              </a:rPr>
              <a:t> St.: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Signal timing and </a:t>
            </a:r>
            <a:r>
              <a:rPr lang="en-US" sz="2400" dirty="0" err="1" smtClean="0">
                <a:latin typeface="Calibri" panose="020F0502020204030204" pitchFamily="34" charset="0"/>
              </a:rPr>
              <a:t>ped</a:t>
            </a:r>
            <a:r>
              <a:rPr lang="en-US" sz="2400" dirty="0" smtClean="0">
                <a:latin typeface="Calibri" panose="020F0502020204030204" pitchFamily="34" charset="0"/>
              </a:rPr>
              <a:t> clearance interval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Conduct lighting study for unlit locations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Consider road diets and bike lanes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Bulb-outs for parking locations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Update to latest PROWAG standards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Power pole relocations / undergrounding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Center signal heads over lanes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Install speed feedback sign on Wells Ave / 2</a:t>
            </a:r>
            <a:r>
              <a:rPr lang="en-US" sz="2400" baseline="300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nd</a:t>
            </a:r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 St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3023">
            <a:off x="6739116" y="1922878"/>
            <a:ext cx="1863634" cy="2401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0" name="Oval 9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3640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325563"/>
            <a:ext cx="7886700" cy="46894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Introductions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What is a SMP???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Corridor Overview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Other Area Projects &amp; Plans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Crash Data Analysis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Sample Recommendations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Summary of RSA Recommendations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Study Process &amp; Outreach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Adjourn</a:t>
            </a:r>
          </a:p>
        </p:txBody>
      </p:sp>
      <p:pic>
        <p:nvPicPr>
          <p:cNvPr id="4" name="Picture 3" descr="J:\Public Works Drive\PW Marketing\Proposals\01_Logo's\Wood Rodgers\WR-Logo-Ren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9"/>
          <a:stretch/>
        </p:blipFill>
        <p:spPr bwMode="auto">
          <a:xfrm>
            <a:off x="6372224" y="6236589"/>
            <a:ext cx="1948815" cy="4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:\Public Works Drive\PW Marketing\Proposals\01_Logo's\NDOT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92197" l="6742" r="95506">
                        <a14:foregroundMark x1="33006" y1="61561" x2="33006" y2="61561"/>
                        <a14:foregroundMark x1="46208" y1="65607" x2="46208" y2="65607"/>
                        <a14:foregroundMark x1="65871" y1="51734" x2="65871" y2="51734"/>
                        <a14:foregroundMark x1="7022" y1="28902" x2="7022" y2="28902"/>
                        <a14:foregroundMark x1="37360" y1="36127" x2="37360" y2="36127"/>
                        <a14:foregroundMark x1="58848" y1="38439" x2="58848" y2="38439"/>
                        <a14:foregroundMark x1="75140" y1="36705" x2="75140" y2="36705"/>
                        <a14:foregroundMark x1="95646" y1="34393" x2="95646" y2="34393"/>
                        <a14:foregroundMark x1="19803" y1="92197" x2="19803" y2="9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207012"/>
            <a:ext cx="1103313" cy="5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8" name="Oval 7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8544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62056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Summary of RSA Recommendations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532709"/>
            <a:ext cx="8043182" cy="4644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latin typeface="Calibri" panose="020F0502020204030204" pitchFamily="34" charset="0"/>
              </a:rPr>
              <a:t>2</a:t>
            </a:r>
            <a:r>
              <a:rPr lang="en-US" sz="2400" u="sng" baseline="30000" dirty="0" smtClean="0">
                <a:latin typeface="Calibri" panose="020F0502020204030204" pitchFamily="34" charset="0"/>
              </a:rPr>
              <a:t>nd</a:t>
            </a:r>
            <a:r>
              <a:rPr lang="en-US" sz="2400" u="sng" dirty="0" smtClean="0">
                <a:latin typeface="Calibri" panose="020F0502020204030204" pitchFamily="34" charset="0"/>
              </a:rPr>
              <a:t> St. &amp; </a:t>
            </a:r>
            <a:r>
              <a:rPr lang="en-US" sz="2400" u="sng" dirty="0" err="1" smtClean="0">
                <a:latin typeface="Calibri" panose="020F0502020204030204" pitchFamily="34" charset="0"/>
              </a:rPr>
              <a:t>Kuenzli</a:t>
            </a:r>
            <a:r>
              <a:rPr lang="en-US" sz="2400" u="sng" dirty="0" smtClean="0">
                <a:latin typeface="Calibri" panose="020F0502020204030204" pitchFamily="34" charset="0"/>
              </a:rPr>
              <a:t> St. cont.: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Consider roundabout at 2</a:t>
            </a:r>
            <a:r>
              <a:rPr lang="en-US" sz="2400" baseline="300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nd</a:t>
            </a:r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 St and </a:t>
            </a:r>
            <a:r>
              <a:rPr lang="en-US" sz="2400" dirty="0" err="1" smtClean="0">
                <a:solidFill>
                  <a:srgbClr val="AD0101"/>
                </a:solidFill>
                <a:latin typeface="Calibri" panose="020F0502020204030204" pitchFamily="34" charset="0"/>
              </a:rPr>
              <a:t>Kietzke</a:t>
            </a:r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 Ln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Raised median between </a:t>
            </a:r>
            <a:r>
              <a:rPr lang="en-US" sz="2400" dirty="0" err="1" smtClean="0">
                <a:solidFill>
                  <a:srgbClr val="AD0101"/>
                </a:solidFill>
                <a:latin typeface="Calibri" panose="020F0502020204030204" pitchFamily="34" charset="0"/>
              </a:rPr>
              <a:t>Kietzke</a:t>
            </a:r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 Ln and US 395 SB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RRFB at existing pedestrian overpass location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ADA improvements to pedestrian overpass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Install sidewalks at existing gap locations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Move the EB bus stop near Wal-Mart</a:t>
            </a:r>
          </a:p>
          <a:p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Install median island </a:t>
            </a:r>
            <a:r>
              <a:rPr lang="en-US" sz="2400" dirty="0" err="1" smtClean="0">
                <a:solidFill>
                  <a:srgbClr val="AD0101"/>
                </a:solidFill>
                <a:latin typeface="Calibri" panose="020F0502020204030204" pitchFamily="34" charset="0"/>
              </a:rPr>
              <a:t>ped</a:t>
            </a:r>
            <a:r>
              <a:rPr lang="en-US" sz="2400" dirty="0" smtClean="0">
                <a:solidFill>
                  <a:srgbClr val="AD0101"/>
                </a:solidFill>
                <a:latin typeface="Calibri" panose="020F0502020204030204" pitchFamily="34" charset="0"/>
              </a:rPr>
              <a:t> fencing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372474"/>
            <a:ext cx="3034936" cy="2266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8" name="Oval 7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522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475"/>
            <a:ext cx="9143999" cy="1049952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Summary of RSA Recommendations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4" y="1817631"/>
            <a:ext cx="8100331" cy="4644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latin typeface="Calibri" panose="020F0502020204030204" pitchFamily="34" charset="0"/>
              </a:rPr>
              <a:t>Arlington Ave:</a:t>
            </a:r>
          </a:p>
          <a:p>
            <a:r>
              <a:rPr lang="en-US" sz="2400" dirty="0">
                <a:latin typeface="Calibri" panose="020F0502020204030204" pitchFamily="34" charset="0"/>
              </a:rPr>
              <a:t>Signal timing and </a:t>
            </a:r>
            <a:r>
              <a:rPr lang="en-US" sz="2400" dirty="0" err="1">
                <a:latin typeface="Calibri" panose="020F0502020204030204" pitchFamily="34" charset="0"/>
              </a:rPr>
              <a:t>ped</a:t>
            </a:r>
            <a:r>
              <a:rPr lang="en-US" sz="2400" dirty="0">
                <a:latin typeface="Calibri" panose="020F0502020204030204" pitchFamily="34" charset="0"/>
              </a:rPr>
              <a:t> clearance interval</a:t>
            </a:r>
          </a:p>
          <a:p>
            <a:r>
              <a:rPr lang="en-US" sz="2400" dirty="0">
                <a:latin typeface="Calibri" panose="020F0502020204030204" pitchFamily="34" charset="0"/>
              </a:rPr>
              <a:t>Conduct lighting study for unlit locations</a:t>
            </a:r>
          </a:p>
          <a:p>
            <a:r>
              <a:rPr lang="en-US" sz="2400" dirty="0">
                <a:solidFill>
                  <a:srgbClr val="AD0101"/>
                </a:solidFill>
                <a:latin typeface="Calibri" panose="020F0502020204030204" pitchFamily="34" charset="0"/>
              </a:rPr>
              <a:t>Consider road diets and bike lanes</a:t>
            </a:r>
          </a:p>
          <a:p>
            <a:r>
              <a:rPr lang="en-US" sz="2400" dirty="0">
                <a:solidFill>
                  <a:srgbClr val="AD0101"/>
                </a:solidFill>
                <a:latin typeface="Calibri" panose="020F0502020204030204" pitchFamily="34" charset="0"/>
              </a:rPr>
              <a:t>Bulb-outs for parking locations</a:t>
            </a:r>
          </a:p>
          <a:p>
            <a:r>
              <a:rPr lang="en-US" sz="2400" dirty="0">
                <a:latin typeface="Calibri" panose="020F0502020204030204" pitchFamily="34" charset="0"/>
              </a:rPr>
              <a:t>Update to latest PROWAG standards</a:t>
            </a:r>
          </a:p>
          <a:p>
            <a:r>
              <a:rPr lang="en-US" sz="2400" dirty="0">
                <a:latin typeface="Calibri" panose="020F0502020204030204" pitchFamily="34" charset="0"/>
              </a:rPr>
              <a:t>Power pole relocations / undergrounding</a:t>
            </a:r>
          </a:p>
          <a:p>
            <a:r>
              <a:rPr lang="en-US" sz="2400" dirty="0">
                <a:latin typeface="Calibri" panose="020F0502020204030204" pitchFamily="34" charset="0"/>
              </a:rPr>
              <a:t>Center signal heads over lanes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Improve degraded sidewalks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Change static </a:t>
            </a:r>
            <a:r>
              <a:rPr lang="en-US" sz="2400" dirty="0" err="1" smtClean="0">
                <a:latin typeface="Calibri" panose="020F0502020204030204" pitchFamily="34" charset="0"/>
              </a:rPr>
              <a:t>ped</a:t>
            </a:r>
            <a:r>
              <a:rPr lang="en-US" sz="2400" dirty="0" smtClean="0">
                <a:latin typeface="Calibri" panose="020F0502020204030204" pitchFamily="34" charset="0"/>
              </a:rPr>
              <a:t> signals to push button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3023">
            <a:off x="6863887" y="3581432"/>
            <a:ext cx="1614461" cy="2080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0" name="Oval 9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5437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23474"/>
            <a:ext cx="8229599" cy="1325563"/>
          </a:xfrm>
        </p:spPr>
        <p:txBody>
          <a:bodyPr/>
          <a:lstStyle/>
          <a:p>
            <a:pPr algn="ctr"/>
            <a:r>
              <a:rPr lang="en-US" dirty="0" smtClean="0"/>
              <a:t>Study Process &amp; Outreach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0" y="1806177"/>
            <a:ext cx="1950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Existing Conditions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Develop Recommendations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TAC Meetings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SWG Meetings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Public Meetings &amp;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Agency Updates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Report Preparation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90058" y="1407217"/>
            <a:ext cx="683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Apr       May       Jun       Jul       Aug       Sep       Oct       Nov       Dec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316480" y="1976846"/>
            <a:ext cx="1454331" cy="0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052354" y="2799806"/>
            <a:ext cx="2695303" cy="0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5242560" y="5512125"/>
            <a:ext cx="3200400" cy="0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2233749" y="6016088"/>
            <a:ext cx="2401389" cy="35487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Intro &amp; Crash Summary</a:t>
            </a:r>
            <a:endParaRPr lang="en-US" sz="1600" dirty="0"/>
          </a:p>
        </p:txBody>
      </p:sp>
      <p:sp>
        <p:nvSpPr>
          <p:cNvPr id="60" name="5-Point Star 59"/>
          <p:cNvSpPr/>
          <p:nvPr/>
        </p:nvSpPr>
        <p:spPr>
          <a:xfrm>
            <a:off x="2947405" y="3199413"/>
            <a:ext cx="418012" cy="3570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5438500" y="3199413"/>
            <a:ext cx="418012" cy="3570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6296295" y="3207330"/>
            <a:ext cx="418012" cy="3570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7301741" y="3211685"/>
            <a:ext cx="418012" cy="3570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iamond 64"/>
          <p:cNvSpPr/>
          <p:nvPr/>
        </p:nvSpPr>
        <p:spPr>
          <a:xfrm>
            <a:off x="4167051" y="3788185"/>
            <a:ext cx="330925" cy="357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iamond 65"/>
          <p:cNvSpPr/>
          <p:nvPr/>
        </p:nvSpPr>
        <p:spPr>
          <a:xfrm>
            <a:off x="5856512" y="3788184"/>
            <a:ext cx="330925" cy="357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iamond 66"/>
          <p:cNvSpPr/>
          <p:nvPr/>
        </p:nvSpPr>
        <p:spPr>
          <a:xfrm>
            <a:off x="6688181" y="3788184"/>
            <a:ext cx="330925" cy="357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iamond 67"/>
          <p:cNvSpPr/>
          <p:nvPr/>
        </p:nvSpPr>
        <p:spPr>
          <a:xfrm>
            <a:off x="7785068" y="3781654"/>
            <a:ext cx="330925" cy="357051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Or 68"/>
          <p:cNvSpPr/>
          <p:nvPr/>
        </p:nvSpPr>
        <p:spPr>
          <a:xfrm>
            <a:off x="8115993" y="4363592"/>
            <a:ext cx="296093" cy="349134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Or 69"/>
          <p:cNvSpPr/>
          <p:nvPr/>
        </p:nvSpPr>
        <p:spPr>
          <a:xfrm>
            <a:off x="5560419" y="4370123"/>
            <a:ext cx="296093" cy="349134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4690655" y="6016088"/>
            <a:ext cx="2075906" cy="35487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Alternative Analysis</a:t>
            </a:r>
            <a:endParaRPr lang="en-US" sz="1600" dirty="0"/>
          </a:p>
        </p:txBody>
      </p:sp>
      <p:sp>
        <p:nvSpPr>
          <p:cNvPr id="72" name="Rounded Rectangle 71"/>
          <p:cNvSpPr/>
          <p:nvPr/>
        </p:nvSpPr>
        <p:spPr>
          <a:xfrm>
            <a:off x="6822078" y="6016088"/>
            <a:ext cx="1721031" cy="35487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SMP Review</a:t>
            </a: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22" name="Oval 21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233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23474"/>
            <a:ext cx="8229599" cy="1325563"/>
          </a:xfrm>
        </p:spPr>
        <p:txBody>
          <a:bodyPr/>
          <a:lstStyle/>
          <a:p>
            <a:pPr algn="ctr"/>
            <a:r>
              <a:rPr lang="en-US" dirty="0" smtClean="0"/>
              <a:t>Stakeholder Working Group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891012"/>
              </p:ext>
            </p:extLst>
          </p:nvPr>
        </p:nvGraphicFramePr>
        <p:xfrm>
          <a:off x="191587" y="1527629"/>
          <a:ext cx="8708572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4286"/>
                <a:gridCol w="435428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Potential Stakeholder Group Participants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NDOT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Renown Hospital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Downtown</a:t>
                      </a:r>
                      <a:r>
                        <a:rPr lang="en-US" sz="2200" baseline="0" dirty="0" smtClean="0">
                          <a:latin typeface="Calibri" panose="020F0502020204030204" pitchFamily="34" charset="0"/>
                        </a:rPr>
                        <a:t> Improvement Assoc.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Reno Sparks Indian</a:t>
                      </a:r>
                      <a:r>
                        <a:rPr lang="en-US" sz="2200" baseline="0" dirty="0" smtClean="0">
                          <a:latin typeface="Calibri" panose="020F0502020204030204" pitchFamily="34" charset="0"/>
                        </a:rPr>
                        <a:t> Colony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Wards 1,3,5 NABs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Reno Gazette Journal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Downtown Makeover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Grand Sierra Resort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Harrah’s Reno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Reno Bike Project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Cal Neva Reno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Law Enforcement / Emergency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Reno Aces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alibri" panose="020F0502020204030204" pitchFamily="34" charset="0"/>
                        </a:rPr>
                        <a:t>Sands Casino</a:t>
                      </a:r>
                      <a:endParaRPr lang="en-US" sz="2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8" name="Oval 7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887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23474"/>
            <a:ext cx="8229599" cy="1325563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8" name="Oval 7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02649" y="2143494"/>
            <a:ext cx="3519228" cy="1250472"/>
          </a:xfrm>
          <a:solidFill>
            <a:srgbClr val="AD010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Lori Campbell, NDOT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lcampbell@dot.state.nv.us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775-888-7462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21877" y="3767247"/>
            <a:ext cx="3519228" cy="1250472"/>
          </a:xfrm>
          <a:prstGeom prst="rect">
            <a:avLst/>
          </a:prstGeom>
          <a:solidFill>
            <a:srgbClr val="AD010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Bryan Gant, Wood Rodgers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bgant@woodrodgers.com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775-225-3184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25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What is a SMP??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723208"/>
            <a:ext cx="8357507" cy="54537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Transportation corridor study focused on safety over traffic operations / capacity analysis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Incorporates Highway Safety Manual methodologies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Calculate estimated crash reduction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Prioritization based on crash reduction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Final product is a planning document</a:t>
            </a:r>
          </a:p>
          <a:p>
            <a:endParaRPr lang="en-US" dirty="0" smtClean="0"/>
          </a:p>
        </p:txBody>
      </p:sp>
      <p:pic>
        <p:nvPicPr>
          <p:cNvPr id="1026" name="Picture 2" descr="Highway Safety Manual - ISBN#97815605147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408">
            <a:off x="6817787" y="4070088"/>
            <a:ext cx="1295416" cy="1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9" name="Oval 8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8306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SMP Goals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9" name="Oval 8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679382" y="1829391"/>
            <a:ext cx="3785235" cy="1073531"/>
          </a:xfrm>
          <a:solidFill>
            <a:srgbClr val="AD010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Improve Safety Through Overall Crash Reduction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79382" y="4464907"/>
            <a:ext cx="3785235" cy="1073531"/>
          </a:xfrm>
          <a:prstGeom prst="rect">
            <a:avLst/>
          </a:prstGeom>
          <a:solidFill>
            <a:srgbClr val="AD010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Enhance Livability and the Users Transportation Experience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679381" y="3159618"/>
            <a:ext cx="3785235" cy="1073531"/>
          </a:xfrm>
          <a:prstGeom prst="rect">
            <a:avLst/>
          </a:prstGeom>
          <a:solidFill>
            <a:srgbClr val="AD010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Better Utilize Existing Infrastructure Across All Modes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0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6728" r="1768" b="27037"/>
          <a:stretch/>
        </p:blipFill>
        <p:spPr>
          <a:xfrm>
            <a:off x="226422" y="1772195"/>
            <a:ext cx="8702064" cy="3879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60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Corridor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547" y="1578882"/>
            <a:ext cx="4828905" cy="394302"/>
          </a:xfrm>
          <a:solidFill>
            <a:srgbClr val="292B77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2</a:t>
            </a:r>
            <a:r>
              <a:rPr lang="en-US" sz="2200" baseline="30000" dirty="0" smtClean="0">
                <a:solidFill>
                  <a:schemeClr val="bg1"/>
                </a:solidFill>
              </a:rPr>
              <a:t>nd</a:t>
            </a:r>
            <a:r>
              <a:rPr lang="en-US" sz="2200" dirty="0" smtClean="0">
                <a:solidFill>
                  <a:schemeClr val="bg1"/>
                </a:solidFill>
              </a:rPr>
              <a:t> Street – Keystone Ave to </a:t>
            </a:r>
            <a:r>
              <a:rPr lang="en-US" sz="2200" dirty="0" err="1" smtClean="0">
                <a:solidFill>
                  <a:schemeClr val="bg1"/>
                </a:solidFill>
              </a:rPr>
              <a:t>Galletti</a:t>
            </a:r>
            <a:r>
              <a:rPr lang="en-US" sz="2200" dirty="0" smtClean="0">
                <a:solidFill>
                  <a:schemeClr val="bg1"/>
                </a:solidFill>
              </a:rPr>
              <a:t> Way</a:t>
            </a:r>
          </a:p>
        </p:txBody>
      </p:sp>
      <p:sp>
        <p:nvSpPr>
          <p:cNvPr id="5" name="Rounded Rectangle 4"/>
          <p:cNvSpPr/>
          <p:nvPr/>
        </p:nvSpPr>
        <p:spPr>
          <a:xfrm rot="20784549">
            <a:off x="580187" y="4005535"/>
            <a:ext cx="2971367" cy="39535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556405" y="3659989"/>
            <a:ext cx="2504761" cy="5432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061167" y="3807855"/>
            <a:ext cx="2454184" cy="39535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5336" y="4572010"/>
            <a:ext cx="0" cy="2116183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3"/>
          </p:cNvCxnSpPr>
          <p:nvPr/>
        </p:nvCxnSpPr>
        <p:spPr>
          <a:xfrm>
            <a:off x="3509953" y="3854099"/>
            <a:ext cx="34838" cy="283409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3"/>
          </p:cNvCxnSpPr>
          <p:nvPr/>
        </p:nvCxnSpPr>
        <p:spPr>
          <a:xfrm>
            <a:off x="6061166" y="3931602"/>
            <a:ext cx="0" cy="2756591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15350" y="4005534"/>
            <a:ext cx="0" cy="2682659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5336" y="6195984"/>
            <a:ext cx="2952036" cy="0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27372" y="6195984"/>
            <a:ext cx="2533794" cy="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/>
          <p:cNvCxnSpPr/>
          <p:nvPr/>
        </p:nvCxnSpPr>
        <p:spPr>
          <a:xfrm>
            <a:off x="6061166" y="6195984"/>
            <a:ext cx="2454184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/>
          <p:cNvSpPr txBox="1"/>
          <p:nvPr/>
        </p:nvSpPr>
        <p:spPr>
          <a:xfrm>
            <a:off x="690732" y="5866469"/>
            <a:ext cx="275027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Downtown Reno Core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419131" y="5873114"/>
            <a:ext cx="275027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Couplet System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913120" y="5879759"/>
            <a:ext cx="275027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Kietzke</a:t>
            </a:r>
            <a:r>
              <a:rPr lang="en-US" dirty="0" smtClean="0"/>
              <a:t> / I-580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6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6728" r="59144" b="27037"/>
          <a:stretch/>
        </p:blipFill>
        <p:spPr>
          <a:xfrm>
            <a:off x="226422" y="1772195"/>
            <a:ext cx="3518264" cy="387967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452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Downtown Reno Core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10" y="1583758"/>
            <a:ext cx="2449288" cy="394302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Keystone to </a:t>
            </a:r>
            <a:r>
              <a:rPr lang="en-US" sz="2200" dirty="0" err="1" smtClean="0">
                <a:solidFill>
                  <a:schemeClr val="bg1"/>
                </a:solidFill>
              </a:rPr>
              <a:t>Kuenzli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20784549">
            <a:off x="580187" y="4005535"/>
            <a:ext cx="2971367" cy="39535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7802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/>
          <p:cNvCxnSpPr>
            <a:endCxn id="9" idx="1"/>
          </p:cNvCxnSpPr>
          <p:nvPr/>
        </p:nvCxnSpPr>
        <p:spPr>
          <a:xfrm>
            <a:off x="1431514" y="4367180"/>
            <a:ext cx="3140486" cy="97222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5632749" y="6238489"/>
            <a:ext cx="1551215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4800 AADT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08" y="1146391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Straight Arrow Connector 25"/>
          <p:cNvCxnSpPr>
            <a:endCxn id="16" idx="1"/>
          </p:cNvCxnSpPr>
          <p:nvPr/>
        </p:nvCxnSpPr>
        <p:spPr>
          <a:xfrm flipV="1">
            <a:off x="3267871" y="2517991"/>
            <a:ext cx="1307437" cy="143137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5632749" y="3427920"/>
            <a:ext cx="1551215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6300 AADT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4" name="Oval 13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8357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37175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80" y="3949369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9" t="8810" r="26950" b="24955"/>
          <a:stretch/>
        </p:blipFill>
        <p:spPr>
          <a:xfrm>
            <a:off x="226422" y="1772195"/>
            <a:ext cx="3518264" cy="387967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3579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Couplet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10" y="1583758"/>
            <a:ext cx="2449288" cy="394302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err="1" smtClean="0">
                <a:solidFill>
                  <a:schemeClr val="bg1"/>
                </a:solidFill>
              </a:rPr>
              <a:t>Kuenzli</a:t>
            </a:r>
            <a:r>
              <a:rPr lang="en-US" sz="2200" dirty="0" smtClean="0">
                <a:solidFill>
                  <a:schemeClr val="bg1"/>
                </a:solidFill>
              </a:rPr>
              <a:t> to Giroux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632749" y="6238489"/>
            <a:ext cx="1551215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3200 AADT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5437" y="3550609"/>
            <a:ext cx="2504761" cy="5432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75360" y="3889591"/>
            <a:ext cx="3596640" cy="144981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151017" y="2517991"/>
            <a:ext cx="2424291" cy="138081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5" name="Oval 14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9050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17227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38704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9" t="8810" r="26950" b="24955"/>
          <a:stretch/>
        </p:blipFill>
        <p:spPr>
          <a:xfrm>
            <a:off x="226422" y="1772195"/>
            <a:ext cx="3518264" cy="387967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4529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Couplet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10" y="1583758"/>
            <a:ext cx="2449288" cy="394302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err="1" smtClean="0">
                <a:solidFill>
                  <a:schemeClr val="bg1"/>
                </a:solidFill>
              </a:rPr>
              <a:t>Kuenzli</a:t>
            </a:r>
            <a:r>
              <a:rPr lang="en-US" sz="2200" dirty="0" smtClean="0">
                <a:solidFill>
                  <a:schemeClr val="bg1"/>
                </a:solidFill>
              </a:rPr>
              <a:t> to Giroux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5437" y="3550609"/>
            <a:ext cx="2504761" cy="5432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609125" y="3427919"/>
            <a:ext cx="1601770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13500 AADT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12571" y="3938704"/>
            <a:ext cx="1959429" cy="140069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210198" y="2517991"/>
            <a:ext cx="1365110" cy="1420713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5" name="Oval 14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7475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938704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17293"/>
            <a:ext cx="3672714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9" t="8810" r="26950" b="24955"/>
          <a:stretch/>
        </p:blipFill>
        <p:spPr>
          <a:xfrm>
            <a:off x="226422" y="1772195"/>
            <a:ext cx="3518264" cy="387967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822"/>
            <a:ext cx="7886700" cy="1190378"/>
          </a:xfrm>
        </p:spPr>
        <p:txBody>
          <a:bodyPr/>
          <a:lstStyle/>
          <a:p>
            <a:pPr algn="ctr"/>
            <a:r>
              <a:rPr lang="en-US" dirty="0" smtClean="0"/>
              <a:t>Couplet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910" y="1583758"/>
            <a:ext cx="2449288" cy="394302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dirty="0" err="1" smtClean="0">
                <a:solidFill>
                  <a:schemeClr val="bg1"/>
                </a:solidFill>
              </a:rPr>
              <a:t>Kuenzli</a:t>
            </a:r>
            <a:r>
              <a:rPr lang="en-US" sz="2200" dirty="0" smtClean="0">
                <a:solidFill>
                  <a:schemeClr val="bg1"/>
                </a:solidFill>
              </a:rPr>
              <a:t> to Giroux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5437" y="3550609"/>
            <a:ext cx="2504761" cy="54322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609125" y="3427919"/>
            <a:ext cx="1601770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2600 AADT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27909" y="3712033"/>
            <a:ext cx="3344091" cy="1627369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272937" y="2517992"/>
            <a:ext cx="2302371" cy="119404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5605817" y="6262282"/>
            <a:ext cx="1601770" cy="39430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4100 AADT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2902" y="5812176"/>
            <a:ext cx="1083936" cy="829362"/>
            <a:chOff x="2640391" y="3219449"/>
            <a:chExt cx="3688972" cy="2822575"/>
          </a:xfrm>
        </p:grpSpPr>
        <p:sp>
          <p:nvSpPr>
            <p:cNvPr id="17" name="Oval 16"/>
            <p:cNvSpPr/>
            <p:nvPr/>
          </p:nvSpPr>
          <p:spPr>
            <a:xfrm>
              <a:off x="3762375" y="3592510"/>
              <a:ext cx="2264243" cy="2274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C:\Users\aharmon\Desktop\SafetyManagementPl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391" y="3219449"/>
              <a:ext cx="3688972" cy="282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5922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1374</TotalTime>
  <Words>526</Words>
  <Application>Microsoft Office PowerPoint</Application>
  <PresentationFormat>On-screen Show (4:3)</PresentationFormat>
  <Paragraphs>148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Agency FB</vt:lpstr>
      <vt:lpstr>Arial</vt:lpstr>
      <vt:lpstr>Calibri</vt:lpstr>
      <vt:lpstr>Impact</vt:lpstr>
      <vt:lpstr>Times New Roman</vt:lpstr>
      <vt:lpstr>NewsPrint</vt:lpstr>
      <vt:lpstr>Safety Management Plan</vt:lpstr>
      <vt:lpstr>Agenda</vt:lpstr>
      <vt:lpstr>What is a SMP??</vt:lpstr>
      <vt:lpstr>SMP Goals</vt:lpstr>
      <vt:lpstr>Corridor Overview</vt:lpstr>
      <vt:lpstr>Downtown Reno Core</vt:lpstr>
      <vt:lpstr>Couplet System</vt:lpstr>
      <vt:lpstr>Couplet System</vt:lpstr>
      <vt:lpstr>Couplet System</vt:lpstr>
      <vt:lpstr>Kietzke/I-580 Area</vt:lpstr>
      <vt:lpstr>Transit System</vt:lpstr>
      <vt:lpstr>Other Area Project and Plans</vt:lpstr>
      <vt:lpstr>Crash Data Analysis</vt:lpstr>
      <vt:lpstr>Crash Data Analysis</vt:lpstr>
      <vt:lpstr>Crash Data Analysis</vt:lpstr>
      <vt:lpstr>Crash Data Analysis</vt:lpstr>
      <vt:lpstr>Crash Data Analysis</vt:lpstr>
      <vt:lpstr>Sample Recommendations</vt:lpstr>
      <vt:lpstr>Summary of RSA Recommendations</vt:lpstr>
      <vt:lpstr>Summary of RSA Recommendations</vt:lpstr>
      <vt:lpstr>Summary of RSA Recommendations</vt:lpstr>
      <vt:lpstr>Study Process &amp; Outreach</vt:lpstr>
      <vt:lpstr>Stakeholder Working Group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Management Plan</dc:title>
  <dc:creator>Bryan Gant</dc:creator>
  <cp:lastModifiedBy>Smithson, Jesse R</cp:lastModifiedBy>
  <cp:revision>69</cp:revision>
  <dcterms:created xsi:type="dcterms:W3CDTF">2015-05-20T15:29:06Z</dcterms:created>
  <dcterms:modified xsi:type="dcterms:W3CDTF">2016-01-25T22:25:19Z</dcterms:modified>
</cp:coreProperties>
</file>