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5716588"/>
            <a:ext cx="1165225" cy="112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639" y="4475163"/>
            <a:ext cx="8512175" cy="1141412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1" y="4343402"/>
            <a:ext cx="5354637" cy="110172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A8092-B12F-4640-97F2-16236383DE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62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533AAF-D046-4CB5-9B0E-AFD090043F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8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5000" y="68263"/>
            <a:ext cx="2008188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438" y="68263"/>
            <a:ext cx="5872162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E7F89B-3823-4C64-B8A9-28E7E33C4F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421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60438" y="68263"/>
            <a:ext cx="8032750" cy="619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026371-F131-4CE4-A24B-E9A844CD91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237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438" y="68265"/>
            <a:ext cx="8032750" cy="11445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66814" y="1514475"/>
            <a:ext cx="7826375" cy="4751388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A2BF4-3F10-4C9C-81FF-B0E8E997FE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1988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438" y="68265"/>
            <a:ext cx="8032750" cy="11445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66814" y="1514475"/>
            <a:ext cx="3836987" cy="4751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514475"/>
            <a:ext cx="3836988" cy="4751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6B6D7A-E716-4368-8C67-4E8C8D6A01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389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Photos on Left Conten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40421" y="506503"/>
            <a:ext cx="3791764" cy="595917"/>
          </a:xfrm>
          <a:prstGeom prst="rect">
            <a:avLst/>
          </a:prstGeom>
        </p:spPr>
        <p:txBody>
          <a:bodyPr anchor="b"/>
          <a:lstStyle>
            <a:lvl1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5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4224" y="517344"/>
            <a:ext cx="4021699" cy="270520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lvl="0" indent="0" algn="l" defTabSz="3429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940422" y="1102419"/>
            <a:ext cx="3791763" cy="49609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7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432465" y="3354676"/>
            <a:ext cx="4021699" cy="270694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11397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on Top, Three Photos o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3113" y="506503"/>
            <a:ext cx="8295209" cy="595917"/>
          </a:xfrm>
          <a:prstGeom prst="rect">
            <a:avLst/>
          </a:prstGeom>
        </p:spPr>
        <p:txBody>
          <a:bodyPr anchor="b"/>
          <a:lstStyle>
            <a:lvl1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5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3114" y="1262593"/>
            <a:ext cx="8295209" cy="31564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7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3368822" y="4556789"/>
            <a:ext cx="2430483" cy="149748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lvl="0" indent="0" algn="l" defTabSz="3429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5"/>
          </p:nvPr>
        </p:nvSpPr>
        <p:spPr>
          <a:xfrm>
            <a:off x="423367" y="4555035"/>
            <a:ext cx="2430483" cy="149748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6"/>
          </p:nvPr>
        </p:nvSpPr>
        <p:spPr>
          <a:xfrm>
            <a:off x="6296081" y="4555036"/>
            <a:ext cx="2430483" cy="149748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lvl="0" indent="0" algn="l" defTabSz="3429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3225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A693A-EAB1-4D3C-AE3D-DE1A3E6D69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1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CB1135-EDED-40E6-8B8F-3665570CB6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241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6814" y="1514475"/>
            <a:ext cx="3836987" cy="47513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514475"/>
            <a:ext cx="3836988" cy="47513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6378F3-2231-4E0F-A240-C22110BC65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793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839ED9-B929-42F8-BF76-97F244C97D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631B2D-FFB2-484F-8C4A-9D096168C8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29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0144C-1B21-4EFA-A4A2-8B338D09DF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1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C53EC6-BBE7-4B7B-AD94-E70227AE3B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970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2CB1F4-877F-4426-89A0-80739A1F4B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044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0438" y="68265"/>
            <a:ext cx="8032750" cy="114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6814" y="1514475"/>
            <a:ext cx="7826375" cy="475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10450" y="6538915"/>
            <a:ext cx="11811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75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30725" y="6540500"/>
            <a:ext cx="2894013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75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7263" y="6540500"/>
            <a:ext cx="563562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>
              <a:defRPr sz="975"/>
            </a:lvl1pPr>
          </a:lstStyle>
          <a:p>
            <a:fld id="{1E82FF83-8EB5-4DBE-8A18-A61FF0F5808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8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1" y="5937250"/>
            <a:ext cx="936625" cy="90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771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175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1875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65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333FF"/>
                </a:solidFill>
              </a:rPr>
              <a:t>Partnering Our Way of Doing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8111" y="1828801"/>
            <a:ext cx="5869781" cy="3727847"/>
          </a:xfrm>
        </p:spPr>
        <p:txBody>
          <a:bodyPr/>
          <a:lstStyle/>
          <a:p>
            <a:pPr marL="0" indent="0" algn="ctr">
              <a:buNone/>
            </a:pPr>
            <a:r>
              <a:rPr lang="en-US" sz="2250" b="1" dirty="0">
                <a:latin typeface="Arial" panose="020B0604020202020204" pitchFamily="34" charset="0"/>
              </a:rPr>
              <a:t>THE CONTRACTOR’S CREED</a:t>
            </a:r>
          </a:p>
          <a:p>
            <a:pPr marL="0" indent="0">
              <a:buNone/>
            </a:pPr>
            <a:endParaRPr lang="en-US" sz="135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500" dirty="0">
                <a:latin typeface="Arial" panose="020B0604020202020204" pitchFamily="34" charset="0"/>
              </a:rPr>
              <a:t>“I believe that the State is entitled to receive the work in the contract, performed with the best craftsmanship that I can muster. I understand that, in at least some of the issues, I will not be entitled to extra compensation. When this occurs, I want to complete the work as soon as possible, minimizing the cost, but still providing my best workmanship. I do not consider an outcome where I am able to extract payment, even though I am not entitled to it, to be a success. The plans and provisions that are included in the contract will govern unless a change is approved. Unless there is a plan error that must be addressed, the owner is completely justified in requiring that the plans be carried out as written. I will accept the Project Engineer’s decision to reject any voluntary change proposal that I might submit.”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497376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333FF"/>
                </a:solidFill>
              </a:rPr>
              <a:t>Partnering Our Way of Doing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250" b="1" dirty="0"/>
              <a:t>THE OWNER’S/PROJECT ENGINEER’S CREED</a:t>
            </a:r>
          </a:p>
          <a:p>
            <a:pPr marL="0" indent="0">
              <a:buNone/>
            </a:pPr>
            <a:r>
              <a:rPr lang="en-US" sz="1500" dirty="0"/>
              <a:t>“I believe that the Contractor is entitled to earn a fair profit for efforts on the project. I understand that, in at least some of the issues, the Contractor will be entitled to extra compensation. When this occurs, I want to recognize that entitlement as soon as possible and see to it that appropriate compensation is paid. I do not consider an outcome where an entitled contractor is not paid or is paid less than appropriate to be a success.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1500" dirty="0"/>
              <a:t>I acknowledge that there are often alternative approaches to achieving the desired product. I will be flexible when the Contractor proposes alternatives to the plan and will give these fair hearings. If all other things are equal, I will try to accept the Contractor’s proposals.”</a:t>
            </a:r>
          </a:p>
        </p:txBody>
      </p:sp>
    </p:spTree>
    <p:extLst>
      <p:ext uri="{BB962C8B-B14F-4D97-AF65-F5344CB8AC3E}">
        <p14:creationId xmlns:p14="http://schemas.microsoft.com/office/powerpoint/2010/main" val="2013003969"/>
      </p:ext>
    </p:extLst>
  </p:cSld>
  <p:clrMapOvr>
    <a:masterClrMapping/>
  </p:clrMapOvr>
</p:sld>
</file>

<file path=ppt/theme/theme1.xml><?xml version="1.0" encoding="utf-8"?>
<a:theme xmlns:a="http://schemas.openxmlformats.org/drawingml/2006/main" name="Construction">
  <a:themeElements>
    <a:clrScheme name="Plans design template [1]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lans design template [1]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lans design template [1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s design template [1]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s design template 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s design template [1]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s design template [1]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s design template [1]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s design template [1]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s design template [1]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s design template [1]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s design template [1]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s design template [1]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s design template [1]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s design template [1]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322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Arial Black</vt:lpstr>
      <vt:lpstr>Construction</vt:lpstr>
      <vt:lpstr>Partnering Our Way of Doing Business</vt:lpstr>
      <vt:lpstr>Partnering Our Way of Doing Business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Partnering Our Way of Doing Business</dc:title>
  <dc:creator>Renee Hoekstra</dc:creator>
  <cp:lastModifiedBy>Renee Hoekstra</cp:lastModifiedBy>
  <cp:revision>1</cp:revision>
  <dcterms:created xsi:type="dcterms:W3CDTF">2017-09-15T20:45:03Z</dcterms:created>
  <dcterms:modified xsi:type="dcterms:W3CDTF">2017-09-15T21:00:45Z</dcterms:modified>
</cp:coreProperties>
</file>