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658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microsoft.com/office/2015/10/relationships/revisionInfo" Target="revisionInfo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9162" y="939419"/>
            <a:ext cx="7805674" cy="1099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10253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959703" y="3438652"/>
            <a:ext cx="3224593" cy="71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0253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0253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1652" y="2259965"/>
            <a:ext cx="3502025" cy="3780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10253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362700"/>
            <a:ext cx="9143923" cy="495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9143923" cy="168584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38622" y="1495552"/>
            <a:ext cx="4266755" cy="71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rgbClr val="10253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3082" y="2590291"/>
            <a:ext cx="8077835" cy="3120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97747" y="6444636"/>
            <a:ext cx="22161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hyperlink" Target="mailto:gerald.yakowenko@fhwa.dot.gov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jmcminimee@ara.com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26" Type="http://schemas.openxmlformats.org/officeDocument/2006/relationships/image" Target="../media/image121.png"/><Relationship Id="rId39" Type="http://schemas.openxmlformats.org/officeDocument/2006/relationships/image" Target="../media/image134.png"/><Relationship Id="rId21" Type="http://schemas.openxmlformats.org/officeDocument/2006/relationships/image" Target="../media/image116.png"/><Relationship Id="rId34" Type="http://schemas.openxmlformats.org/officeDocument/2006/relationships/image" Target="../media/image129.png"/><Relationship Id="rId42" Type="http://schemas.openxmlformats.org/officeDocument/2006/relationships/image" Target="../media/image137.png"/><Relationship Id="rId47" Type="http://schemas.openxmlformats.org/officeDocument/2006/relationships/image" Target="../media/image142.png"/><Relationship Id="rId50" Type="http://schemas.openxmlformats.org/officeDocument/2006/relationships/image" Target="../media/image145.png"/><Relationship Id="rId55" Type="http://schemas.openxmlformats.org/officeDocument/2006/relationships/image" Target="../media/image150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5" Type="http://schemas.openxmlformats.org/officeDocument/2006/relationships/image" Target="../media/image120.png"/><Relationship Id="rId33" Type="http://schemas.openxmlformats.org/officeDocument/2006/relationships/image" Target="../media/image128.png"/><Relationship Id="rId38" Type="http://schemas.openxmlformats.org/officeDocument/2006/relationships/image" Target="../media/image133.png"/><Relationship Id="rId46" Type="http://schemas.openxmlformats.org/officeDocument/2006/relationships/image" Target="../media/image141.png"/><Relationship Id="rId59" Type="http://schemas.openxmlformats.org/officeDocument/2006/relationships/image" Target="../media/image154.png"/><Relationship Id="rId2" Type="http://schemas.openxmlformats.org/officeDocument/2006/relationships/image" Target="../media/image97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29" Type="http://schemas.openxmlformats.org/officeDocument/2006/relationships/image" Target="../media/image124.png"/><Relationship Id="rId41" Type="http://schemas.openxmlformats.org/officeDocument/2006/relationships/image" Target="../media/image136.png"/><Relationship Id="rId54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24" Type="http://schemas.openxmlformats.org/officeDocument/2006/relationships/image" Target="../media/image119.png"/><Relationship Id="rId32" Type="http://schemas.openxmlformats.org/officeDocument/2006/relationships/image" Target="../media/image127.png"/><Relationship Id="rId37" Type="http://schemas.openxmlformats.org/officeDocument/2006/relationships/image" Target="../media/image132.png"/><Relationship Id="rId40" Type="http://schemas.openxmlformats.org/officeDocument/2006/relationships/image" Target="../media/image135.png"/><Relationship Id="rId45" Type="http://schemas.openxmlformats.org/officeDocument/2006/relationships/image" Target="../media/image140.png"/><Relationship Id="rId53" Type="http://schemas.openxmlformats.org/officeDocument/2006/relationships/image" Target="../media/image148.png"/><Relationship Id="rId58" Type="http://schemas.openxmlformats.org/officeDocument/2006/relationships/image" Target="../media/image153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23" Type="http://schemas.openxmlformats.org/officeDocument/2006/relationships/image" Target="../media/image118.png"/><Relationship Id="rId28" Type="http://schemas.openxmlformats.org/officeDocument/2006/relationships/image" Target="../media/image123.png"/><Relationship Id="rId36" Type="http://schemas.openxmlformats.org/officeDocument/2006/relationships/image" Target="../media/image131.png"/><Relationship Id="rId49" Type="http://schemas.openxmlformats.org/officeDocument/2006/relationships/image" Target="../media/image144.png"/><Relationship Id="rId57" Type="http://schemas.openxmlformats.org/officeDocument/2006/relationships/image" Target="../media/image152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31" Type="http://schemas.openxmlformats.org/officeDocument/2006/relationships/image" Target="../media/image126.png"/><Relationship Id="rId44" Type="http://schemas.openxmlformats.org/officeDocument/2006/relationships/image" Target="../media/image139.png"/><Relationship Id="rId52" Type="http://schemas.openxmlformats.org/officeDocument/2006/relationships/image" Target="../media/image147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Relationship Id="rId22" Type="http://schemas.openxmlformats.org/officeDocument/2006/relationships/image" Target="../media/image117.png"/><Relationship Id="rId27" Type="http://schemas.openxmlformats.org/officeDocument/2006/relationships/image" Target="../media/image122.png"/><Relationship Id="rId30" Type="http://schemas.openxmlformats.org/officeDocument/2006/relationships/image" Target="../media/image125.png"/><Relationship Id="rId35" Type="http://schemas.openxmlformats.org/officeDocument/2006/relationships/image" Target="../media/image130.png"/><Relationship Id="rId43" Type="http://schemas.openxmlformats.org/officeDocument/2006/relationships/image" Target="../media/image138.png"/><Relationship Id="rId48" Type="http://schemas.openxmlformats.org/officeDocument/2006/relationships/image" Target="../media/image143.png"/><Relationship Id="rId56" Type="http://schemas.openxmlformats.org/officeDocument/2006/relationships/image" Target="../media/image151.png"/><Relationship Id="rId8" Type="http://schemas.openxmlformats.org/officeDocument/2006/relationships/image" Target="../media/image103.png"/><Relationship Id="rId51" Type="http://schemas.openxmlformats.org/officeDocument/2006/relationships/image" Target="../media/image146.png"/><Relationship Id="rId3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0.png"/><Relationship Id="rId4" Type="http://schemas.openxmlformats.org/officeDocument/2006/relationships/image" Target="../media/image2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hyperlink" Target="http://www.udot.utah.gov/main/uconowner.gf?n=15227226925482829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hyperlink" Target="http://www.google.com/search?sourceid=chrome&amp;amp;ie=UTF-&amp;amp;q=nchrp%2Bsythesis%2B402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7" Type="http://schemas.openxmlformats.org/officeDocument/2006/relationships/image" Target="../media/image26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6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2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287.png"/><Relationship Id="rId18" Type="http://schemas.openxmlformats.org/officeDocument/2006/relationships/image" Target="../media/image292.png"/><Relationship Id="rId3" Type="http://schemas.openxmlformats.org/officeDocument/2006/relationships/image" Target="../media/image277.png"/><Relationship Id="rId21" Type="http://schemas.openxmlformats.org/officeDocument/2006/relationships/image" Target="../media/image274.png"/><Relationship Id="rId7" Type="http://schemas.openxmlformats.org/officeDocument/2006/relationships/image" Target="../media/image281.png"/><Relationship Id="rId12" Type="http://schemas.openxmlformats.org/officeDocument/2006/relationships/image" Target="../media/image286.png"/><Relationship Id="rId17" Type="http://schemas.openxmlformats.org/officeDocument/2006/relationships/image" Target="../media/image291.png"/><Relationship Id="rId2" Type="http://schemas.openxmlformats.org/officeDocument/2006/relationships/image" Target="../media/image276.png"/><Relationship Id="rId16" Type="http://schemas.openxmlformats.org/officeDocument/2006/relationships/image" Target="../media/image290.png"/><Relationship Id="rId20" Type="http://schemas.openxmlformats.org/officeDocument/2006/relationships/image" Target="../media/image2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5" Type="http://schemas.openxmlformats.org/officeDocument/2006/relationships/image" Target="../media/image279.png"/><Relationship Id="rId15" Type="http://schemas.openxmlformats.org/officeDocument/2006/relationships/image" Target="../media/image289.png"/><Relationship Id="rId10" Type="http://schemas.openxmlformats.org/officeDocument/2006/relationships/image" Target="../media/image284.png"/><Relationship Id="rId19" Type="http://schemas.openxmlformats.org/officeDocument/2006/relationships/image" Target="../media/image293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Relationship Id="rId14" Type="http://schemas.openxmlformats.org/officeDocument/2006/relationships/image" Target="../media/image288.png"/><Relationship Id="rId22" Type="http://schemas.openxmlformats.org/officeDocument/2006/relationships/image" Target="../media/image29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4.png"/><Relationship Id="rId4" Type="http://schemas.openxmlformats.org/officeDocument/2006/relationships/image" Target="../media/image27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7.png"/><Relationship Id="rId4" Type="http://schemas.openxmlformats.org/officeDocument/2006/relationships/image" Target="../media/image2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63"/>
            <a:ext cx="9140722" cy="68579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62700"/>
            <a:ext cx="9143923" cy="495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2751" y="2561844"/>
            <a:ext cx="7778495" cy="34670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6655" y="2951988"/>
            <a:ext cx="6312407" cy="819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21551" y="2951988"/>
            <a:ext cx="822959" cy="8199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75475" y="2951988"/>
            <a:ext cx="2071115" cy="8199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6655" y="3561588"/>
            <a:ext cx="7324343" cy="8199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6655" y="4171187"/>
            <a:ext cx="7394447" cy="8199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8852" y="3081845"/>
            <a:ext cx="7110730" cy="186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4000" b="1" spc="-25" dirty="0">
                <a:latin typeface="Calibri"/>
                <a:cs typeface="Calibri"/>
              </a:rPr>
              <a:t>PROJECT </a:t>
            </a:r>
            <a:r>
              <a:rPr sz="4000" b="1" spc="-15" dirty="0">
                <a:latin typeface="Calibri"/>
                <a:cs typeface="Calibri"/>
              </a:rPr>
              <a:t>DELIVERY </a:t>
            </a:r>
            <a:r>
              <a:rPr sz="4000" b="1" spc="-10" dirty="0">
                <a:latin typeface="Calibri"/>
                <a:cs typeface="Calibri"/>
              </a:rPr>
              <a:t>DESIGN-BUILD  </a:t>
            </a:r>
            <a:r>
              <a:rPr sz="4000" b="1" spc="-5" dirty="0">
                <a:latin typeface="Calibri"/>
                <a:cs typeface="Calibri"/>
              </a:rPr>
              <a:t>&amp; </a:t>
            </a:r>
            <a:r>
              <a:rPr sz="4000" b="1" spc="-10" dirty="0">
                <a:latin typeface="Calibri"/>
                <a:cs typeface="Calibri"/>
              </a:rPr>
              <a:t>CONSTRUCTION </a:t>
            </a:r>
            <a:r>
              <a:rPr sz="4000" b="1" spc="-15" dirty="0">
                <a:latin typeface="Calibri"/>
                <a:cs typeface="Calibri"/>
              </a:rPr>
              <a:t>MANAGER </a:t>
            </a:r>
            <a:r>
              <a:rPr sz="4000" b="1" spc="-5" dirty="0">
                <a:latin typeface="Calibri"/>
                <a:cs typeface="Calibri"/>
              </a:rPr>
              <a:t>/  </a:t>
            </a:r>
            <a:r>
              <a:rPr sz="4000" b="1" spc="-10" dirty="0">
                <a:latin typeface="Calibri"/>
                <a:cs typeface="Calibri"/>
              </a:rPr>
              <a:t>GENERAL </a:t>
            </a:r>
            <a:r>
              <a:rPr sz="4000" b="1" spc="-25" dirty="0">
                <a:latin typeface="Calibri"/>
                <a:cs typeface="Calibri"/>
              </a:rPr>
              <a:t>CONTRACTOR</a:t>
            </a:r>
            <a:r>
              <a:rPr sz="4000" b="1" spc="-2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(CMGC)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124" y="4581525"/>
            <a:ext cx="2197099" cy="170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052" y="2155952"/>
            <a:ext cx="7630795" cy="4011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DADADA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Historical</a:t>
            </a:r>
            <a:r>
              <a:rPr sz="2800" spc="-4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Background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latin typeface="Calibri"/>
                <a:cs typeface="Calibri"/>
              </a:rPr>
              <a:t>Overview </a:t>
            </a:r>
            <a:r>
              <a:rPr sz="2800" b="1" spc="-5" dirty="0">
                <a:latin typeface="Calibri"/>
                <a:cs typeface="Calibri"/>
              </a:rPr>
              <a:t>of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Design-Build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6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Comparisons,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Potential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Barriers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&amp;</a:t>
            </a:r>
            <a:r>
              <a:rPr sz="2800" spc="19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Implementation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Q &amp;</a:t>
            </a:r>
            <a:r>
              <a:rPr sz="2800" spc="-8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State </a:t>
            </a:r>
            <a:r>
              <a:rPr sz="2800" spc="-35" dirty="0">
                <a:solidFill>
                  <a:srgbClr val="DADADA"/>
                </a:solidFill>
                <a:latin typeface="Calibri"/>
                <a:cs typeface="Calibri"/>
              </a:rPr>
              <a:t>DOT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Industry</a:t>
            </a:r>
            <a:r>
              <a:rPr sz="2800" spc="-2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Available</a:t>
            </a:r>
            <a:r>
              <a:rPr sz="2800" spc="-8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Resources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9083" y="1267968"/>
            <a:ext cx="250545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0586" y="1419352"/>
            <a:ext cx="17818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</a:t>
            </a:r>
            <a:r>
              <a:rPr spc="-50" dirty="0"/>
              <a:t>g</a:t>
            </a:r>
            <a:r>
              <a:rPr dirty="0"/>
              <a:t>enda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10</a:t>
            </a:fld>
            <a:endParaRPr spc="-5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6284" y="2100472"/>
            <a:ext cx="7762875" cy="4130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Design-Build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tabLst>
                <a:tab pos="4836160" algn="l"/>
              </a:tabLst>
            </a:pPr>
            <a:r>
              <a:rPr sz="1800" dirty="0">
                <a:latin typeface="Arial"/>
                <a:cs typeface="Arial"/>
              </a:rPr>
              <a:t>By </a:t>
            </a:r>
            <a:r>
              <a:rPr sz="1800" spc="-10" dirty="0">
                <a:latin typeface="Arial"/>
                <a:cs typeface="Arial"/>
              </a:rPr>
              <a:t>December </a:t>
            </a:r>
            <a:r>
              <a:rPr sz="1800" spc="-35" dirty="0">
                <a:latin typeface="Arial"/>
                <a:cs typeface="Arial"/>
              </a:rPr>
              <a:t>2011, </a:t>
            </a:r>
            <a:r>
              <a:rPr sz="1800" spc="-5" dirty="0">
                <a:latin typeface="Arial"/>
                <a:cs typeface="Arial"/>
              </a:rPr>
              <a:t>increase the </a:t>
            </a:r>
            <a:r>
              <a:rPr sz="1800" spc="-10" dirty="0">
                <a:latin typeface="Arial"/>
                <a:cs typeface="Arial"/>
              </a:rPr>
              <a:t>number </a:t>
            </a:r>
            <a:r>
              <a:rPr sz="1800" spc="-5" dirty="0">
                <a:latin typeface="Arial"/>
                <a:cs typeface="Arial"/>
              </a:rPr>
              <a:t>of DB contracts </a:t>
            </a:r>
            <a:r>
              <a:rPr sz="1800" spc="-10" dirty="0">
                <a:latin typeface="Arial"/>
                <a:cs typeface="Arial"/>
              </a:rPr>
              <a:t>executed for  Federal-aid or Federal Lands </a:t>
            </a:r>
            <a:r>
              <a:rPr sz="1800" spc="-5" dirty="0">
                <a:latin typeface="Arial"/>
                <a:cs typeface="Arial"/>
              </a:rPr>
              <a:t>projects</a:t>
            </a:r>
            <a:r>
              <a:rPr sz="1800" spc="17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by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50%.	</a:t>
            </a:r>
            <a:r>
              <a:rPr sz="1800" spc="-35" dirty="0">
                <a:latin typeface="Arial"/>
                <a:cs typeface="Arial"/>
              </a:rPr>
              <a:t>(Target </a:t>
            </a:r>
            <a:r>
              <a:rPr sz="1800" spc="-10" dirty="0">
                <a:latin typeface="Arial"/>
                <a:cs typeface="Arial"/>
              </a:rPr>
              <a:t>based on</a:t>
            </a:r>
            <a:r>
              <a:rPr sz="1800" spc="2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past </a:t>
            </a:r>
            <a:r>
              <a:rPr sz="1800" spc="-15" dirty="0">
                <a:latin typeface="Arial"/>
                <a:cs typeface="Arial"/>
              </a:rPr>
              <a:t>3-year  </a:t>
            </a:r>
            <a:r>
              <a:rPr sz="1800" spc="-10" dirty="0">
                <a:latin typeface="Arial"/>
                <a:cs typeface="Arial"/>
              </a:rPr>
              <a:t>average).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Construction Manager </a:t>
            </a:r>
            <a:r>
              <a:rPr sz="1800" b="1" dirty="0">
                <a:latin typeface="Arial"/>
                <a:cs typeface="Arial"/>
              </a:rPr>
              <a:t>/ </a:t>
            </a:r>
            <a:r>
              <a:rPr sz="1800" b="1" spc="-5" dirty="0">
                <a:latin typeface="Arial"/>
                <a:cs typeface="Arial"/>
              </a:rPr>
              <a:t>General Contractor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(CM/GC)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358140" algn="just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By </a:t>
            </a:r>
            <a:r>
              <a:rPr sz="1800" spc="-10" dirty="0">
                <a:latin typeface="Arial"/>
                <a:cs typeface="Arial"/>
              </a:rPr>
              <a:t>December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2012, 100 </a:t>
            </a:r>
            <a:r>
              <a:rPr sz="1800" spc="-5" dirty="0">
                <a:latin typeface="Arial"/>
                <a:cs typeface="Arial"/>
              </a:rPr>
              <a:t>CM/GC contracts </a:t>
            </a:r>
            <a:r>
              <a:rPr sz="1800" spc="-10" dirty="0">
                <a:latin typeface="Arial"/>
                <a:cs typeface="Arial"/>
              </a:rPr>
              <a:t>executed on </a:t>
            </a:r>
            <a:r>
              <a:rPr sz="1800" spc="-5" dirty="0">
                <a:latin typeface="Arial"/>
                <a:cs typeface="Arial"/>
              </a:rPr>
              <a:t>Federal-aid </a:t>
            </a:r>
            <a:r>
              <a:rPr sz="1800" spc="-15" dirty="0">
                <a:latin typeface="Arial"/>
                <a:cs typeface="Arial"/>
              </a:rPr>
              <a:t>or  </a:t>
            </a:r>
            <a:r>
              <a:rPr sz="1800" spc="-10" dirty="0">
                <a:latin typeface="Arial"/>
                <a:cs typeface="Arial"/>
              </a:rPr>
              <a:t>Federal Lands </a:t>
            </a:r>
            <a:r>
              <a:rPr sz="1800" spc="-5" dirty="0">
                <a:latin typeface="Arial"/>
                <a:cs typeface="Arial"/>
              </a:rPr>
              <a:t>projects. (Goal is </a:t>
            </a:r>
            <a:r>
              <a:rPr sz="1800" spc="-10" dirty="0">
                <a:latin typeface="Arial"/>
                <a:cs typeface="Arial"/>
              </a:rPr>
              <a:t>approximately 1%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Federal aid </a:t>
            </a:r>
            <a:r>
              <a:rPr sz="1800" spc="-15" dirty="0">
                <a:latin typeface="Arial"/>
                <a:cs typeface="Arial"/>
              </a:rPr>
              <a:t>annual  </a:t>
            </a:r>
            <a:r>
              <a:rPr sz="1800" spc="-10" dirty="0">
                <a:latin typeface="Arial"/>
                <a:cs typeface="Arial"/>
              </a:rPr>
              <a:t>program)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3843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By </a:t>
            </a:r>
            <a:r>
              <a:rPr sz="1800" spc="-10" dirty="0">
                <a:latin typeface="Arial"/>
                <a:cs typeface="Arial"/>
              </a:rPr>
              <a:t>December </a:t>
            </a:r>
            <a:r>
              <a:rPr sz="1800" spc="-5" dirty="0">
                <a:latin typeface="Arial"/>
                <a:cs typeface="Arial"/>
              </a:rPr>
              <a:t>of </a:t>
            </a:r>
            <a:r>
              <a:rPr sz="1800" spc="-10" dirty="0">
                <a:latin typeface="Arial"/>
                <a:cs typeface="Arial"/>
              </a:rPr>
              <a:t>2012, 25 </a:t>
            </a:r>
            <a:r>
              <a:rPr sz="1800" spc="-5" dirty="0">
                <a:latin typeface="Arial"/>
                <a:cs typeface="Arial"/>
              </a:rPr>
              <a:t>state, </a:t>
            </a:r>
            <a:r>
              <a:rPr sz="1800" spc="-10" dirty="0">
                <a:latin typeface="Arial"/>
                <a:cs typeface="Arial"/>
              </a:rPr>
              <a:t>local,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spc="-10" dirty="0">
                <a:latin typeface="Arial"/>
                <a:cs typeface="Arial"/>
              </a:rPr>
              <a:t>Federal Land agencies have used  </a:t>
            </a:r>
            <a:r>
              <a:rPr sz="1800" spc="-5" dirty="0">
                <a:latin typeface="Arial"/>
                <a:cs typeface="Arial"/>
              </a:rPr>
              <a:t>CM/GC.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61388" y="813815"/>
            <a:ext cx="6653783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5343" y="964855"/>
            <a:ext cx="593280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EDC </a:t>
            </a:r>
            <a:r>
              <a:rPr spc="-15" dirty="0"/>
              <a:t>Performance</a:t>
            </a:r>
            <a:r>
              <a:rPr spc="-95" dirty="0"/>
              <a:t> </a:t>
            </a:r>
            <a:r>
              <a:rPr spc="-5" dirty="0"/>
              <a:t>Metrics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25104" y="6444636"/>
            <a:ext cx="28194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100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124" y="4581525"/>
            <a:ext cx="2197099" cy="170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052" y="2155952"/>
            <a:ext cx="7631430" cy="3499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DADADA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Historical</a:t>
            </a:r>
            <a:r>
              <a:rPr sz="2800" spc="-4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Background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Design-Build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6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Comparisons,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Potential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Barriers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&amp;</a:t>
            </a:r>
            <a:r>
              <a:rPr sz="2800" spc="19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Implementation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latin typeface="Calibri"/>
                <a:cs typeface="Calibri"/>
              </a:rPr>
              <a:t>Q &amp;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State </a:t>
            </a:r>
            <a:r>
              <a:rPr sz="2800" spc="-35" dirty="0">
                <a:solidFill>
                  <a:srgbClr val="DADADA"/>
                </a:solidFill>
                <a:latin typeface="Calibri"/>
                <a:cs typeface="Calibri"/>
              </a:rPr>
              <a:t>DOT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Industry</a:t>
            </a:r>
            <a:r>
              <a:rPr sz="2800" spc="-2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9083" y="1267968"/>
            <a:ext cx="250545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0586" y="1419352"/>
            <a:ext cx="17818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</a:t>
            </a:r>
            <a:r>
              <a:rPr spc="-50" dirty="0"/>
              <a:t>g</a:t>
            </a:r>
            <a:r>
              <a:rPr dirty="0"/>
              <a:t>enda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12404" y="6444636"/>
            <a:ext cx="30734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101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7872" y="2306336"/>
            <a:ext cx="4231005" cy="3074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i="1" spc="-5" dirty="0">
                <a:latin typeface="Calibri"/>
                <a:cs typeface="Calibri"/>
              </a:rPr>
              <a:t>Gerald </a:t>
            </a:r>
            <a:r>
              <a:rPr sz="2000" b="1" i="1" spc="-35" dirty="0">
                <a:latin typeface="Calibri"/>
                <a:cs typeface="Calibri"/>
              </a:rPr>
              <a:t>Yakowenko,</a:t>
            </a:r>
            <a:r>
              <a:rPr sz="2000" b="1" i="1" spc="-105" dirty="0">
                <a:latin typeface="Calibri"/>
                <a:cs typeface="Calibri"/>
              </a:rPr>
              <a:t> </a:t>
            </a:r>
            <a:r>
              <a:rPr sz="2000" b="1" i="1" spc="-55" dirty="0">
                <a:latin typeface="Calibri"/>
                <a:cs typeface="Calibri"/>
              </a:rPr>
              <a:t>P.E.</a:t>
            </a:r>
            <a:endParaRPr sz="2000">
              <a:latin typeface="Calibri"/>
              <a:cs typeface="Calibri"/>
            </a:endParaRPr>
          </a:p>
          <a:p>
            <a:pPr marL="12700" marR="76708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Contract Administration </a:t>
            </a:r>
            <a:r>
              <a:rPr sz="2000" dirty="0">
                <a:latin typeface="Calibri"/>
                <a:cs typeface="Calibri"/>
              </a:rPr>
              <a:t>Engineer  </a:t>
            </a:r>
            <a:r>
              <a:rPr sz="2000" spc="-10" dirty="0">
                <a:latin typeface="Calibri"/>
                <a:cs typeface="Calibri"/>
              </a:rPr>
              <a:t>Federal </a:t>
            </a:r>
            <a:r>
              <a:rPr sz="2000" spc="-15" dirty="0">
                <a:latin typeface="Calibri"/>
                <a:cs typeface="Calibri"/>
              </a:rPr>
              <a:t>Highway </a:t>
            </a:r>
            <a:r>
              <a:rPr sz="2000" spc="-10" dirty="0">
                <a:latin typeface="Calibri"/>
                <a:cs typeface="Calibri"/>
              </a:rPr>
              <a:t>Administration  </a:t>
            </a:r>
            <a:r>
              <a:rPr sz="2000" spc="-5" dirty="0">
                <a:latin typeface="Calibri"/>
                <a:cs typeface="Calibri"/>
              </a:rPr>
              <a:t>Office of </a:t>
            </a:r>
            <a:r>
              <a:rPr sz="2000" spc="-15" dirty="0">
                <a:latin typeface="Calibri"/>
                <a:cs typeface="Calibri"/>
              </a:rPr>
              <a:t>Program </a:t>
            </a:r>
            <a:r>
              <a:rPr sz="2000" spc="-10" dirty="0">
                <a:latin typeface="Calibri"/>
                <a:cs typeface="Calibri"/>
              </a:rPr>
              <a:t>Administration  </a:t>
            </a:r>
            <a:r>
              <a:rPr sz="2000" spc="-20" dirty="0">
                <a:latin typeface="Calibri"/>
                <a:cs typeface="Calibri"/>
              </a:rPr>
              <a:t>HIPA-30, </a:t>
            </a:r>
            <a:r>
              <a:rPr sz="2000" spc="-10" dirty="0">
                <a:latin typeface="Calibri"/>
                <a:cs typeface="Calibri"/>
              </a:rPr>
              <a:t>Room</a:t>
            </a:r>
            <a:r>
              <a:rPr sz="2000" spc="-1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3134</a:t>
            </a:r>
            <a:endParaRPr sz="2000">
              <a:latin typeface="Calibri"/>
              <a:cs typeface="Calibri"/>
            </a:endParaRPr>
          </a:p>
          <a:p>
            <a:pPr marL="12700" marR="175069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400 </a:t>
            </a:r>
            <a:r>
              <a:rPr sz="2000" spc="-10" dirty="0">
                <a:latin typeface="Calibri"/>
                <a:cs typeface="Calibri"/>
              </a:rPr>
              <a:t>Seventh Street, </a:t>
            </a:r>
            <a:r>
              <a:rPr sz="2000" spc="-70" dirty="0">
                <a:latin typeface="Calibri"/>
                <a:cs typeface="Calibri"/>
              </a:rPr>
              <a:t>SW.  </a:t>
            </a:r>
            <a:r>
              <a:rPr sz="2000" spc="-15" dirty="0">
                <a:latin typeface="Calibri"/>
                <a:cs typeface="Calibri"/>
              </a:rPr>
              <a:t>Washington, </a:t>
            </a:r>
            <a:r>
              <a:rPr sz="2000" dirty="0">
                <a:latin typeface="Calibri"/>
                <a:cs typeface="Calibri"/>
              </a:rPr>
              <a:t>DC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20590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Phone: </a:t>
            </a:r>
            <a:r>
              <a:rPr sz="2000" dirty="0">
                <a:latin typeface="Calibri"/>
                <a:cs typeface="Calibri"/>
              </a:rPr>
              <a:t>(202)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366–1562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20" dirty="0">
                <a:latin typeface="Calibri"/>
                <a:cs typeface="Calibri"/>
              </a:rPr>
              <a:t>Fax: </a:t>
            </a:r>
            <a:r>
              <a:rPr sz="2000" dirty="0">
                <a:latin typeface="Calibri"/>
                <a:cs typeface="Calibri"/>
              </a:rPr>
              <a:t>(202)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366–3988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E-mail: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u="sng" spc="-1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gerald.yakowenko@fhwa.dot.gov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18459" y="1344168"/>
            <a:ext cx="334365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61518" y="1495552"/>
            <a:ext cx="262128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Questions?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015865" y="2306336"/>
            <a:ext cx="3769360" cy="2465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i="1" spc="-5" dirty="0">
                <a:latin typeface="Calibri"/>
                <a:cs typeface="Calibri"/>
              </a:rPr>
              <a:t>James McMinimee,</a:t>
            </a:r>
            <a:r>
              <a:rPr sz="2000" b="1" i="1" spc="-65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PSE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Former Director </a:t>
            </a:r>
            <a:r>
              <a:rPr sz="2000" spc="-5" dirty="0">
                <a:latin typeface="Calibri"/>
                <a:cs typeface="Calibri"/>
              </a:rPr>
              <a:t>of </a:t>
            </a:r>
            <a:r>
              <a:rPr sz="2000" spc="-10" dirty="0">
                <a:latin typeface="Calibri"/>
                <a:cs typeface="Calibri"/>
              </a:rPr>
              <a:t>Project  Development, </a:t>
            </a:r>
            <a:r>
              <a:rPr sz="2000" spc="-5" dirty="0">
                <a:latin typeface="Calibri"/>
                <a:cs typeface="Calibri"/>
              </a:rPr>
              <a:t>Chief </a:t>
            </a:r>
            <a:r>
              <a:rPr sz="2000" spc="-20" dirty="0">
                <a:latin typeface="Calibri"/>
                <a:cs typeface="Calibri"/>
              </a:rPr>
              <a:t>Engineer, </a:t>
            </a:r>
            <a:r>
              <a:rPr sz="2000" spc="-10" dirty="0">
                <a:latin typeface="Calibri"/>
                <a:cs typeface="Calibri"/>
              </a:rPr>
              <a:t>Utah  </a:t>
            </a:r>
            <a:r>
              <a:rPr sz="2000" spc="-5" dirty="0">
                <a:latin typeface="Calibri"/>
                <a:cs typeface="Calibri"/>
              </a:rPr>
              <a:t>Department of </a:t>
            </a:r>
            <a:r>
              <a:rPr sz="2000" spc="-20" dirty="0">
                <a:latin typeface="Calibri"/>
                <a:cs typeface="Calibri"/>
              </a:rPr>
              <a:t>Transportation  </a:t>
            </a:r>
            <a:r>
              <a:rPr sz="2000" spc="-5" dirty="0">
                <a:latin typeface="Calibri"/>
                <a:cs typeface="Calibri"/>
              </a:rPr>
              <a:t>Principal </a:t>
            </a:r>
            <a:r>
              <a:rPr sz="2000" spc="-20" dirty="0">
                <a:latin typeface="Calibri"/>
                <a:cs typeface="Calibri"/>
              </a:rPr>
              <a:t>Engineer, </a:t>
            </a:r>
            <a:r>
              <a:rPr sz="2000" spc="-5" dirty="0">
                <a:latin typeface="Calibri"/>
                <a:cs typeface="Calibri"/>
              </a:rPr>
              <a:t>Applied </a:t>
            </a:r>
            <a:r>
              <a:rPr sz="2000" spc="-10" dirty="0">
                <a:latin typeface="Calibri"/>
                <a:cs typeface="Calibri"/>
              </a:rPr>
              <a:t>Research  Associates,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Inc.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Phone: </a:t>
            </a:r>
            <a:r>
              <a:rPr sz="2000" dirty="0">
                <a:latin typeface="Calibri"/>
                <a:cs typeface="Calibri"/>
              </a:rPr>
              <a:t>(801)</a:t>
            </a:r>
            <a:r>
              <a:rPr sz="2000" spc="-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633-6220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latin typeface="Calibri"/>
                <a:cs typeface="Calibri"/>
              </a:rPr>
              <a:t>E-mail: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u="sng" spc="-5" dirty="0">
                <a:solidFill>
                  <a:srgbClr val="0000FF"/>
                </a:solidFill>
                <a:latin typeface="Calibri"/>
                <a:cs typeface="Calibri"/>
                <a:hlinkClick r:id="rId4"/>
              </a:rPr>
              <a:t>jmcminimee@ara.com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43437" y="2276475"/>
            <a:ext cx="0" cy="4248150"/>
          </a:xfrm>
          <a:custGeom>
            <a:avLst/>
            <a:gdLst/>
            <a:ahLst/>
            <a:cxnLst/>
            <a:rect l="l" t="t" r="r" b="b"/>
            <a:pathLst>
              <a:path h="4248150">
                <a:moveTo>
                  <a:pt x="0" y="0"/>
                </a:moveTo>
                <a:lnTo>
                  <a:pt x="0" y="4248150"/>
                </a:lnTo>
              </a:path>
            </a:pathLst>
          </a:custGeom>
          <a:ln w="28575">
            <a:solidFill>
              <a:srgbClr val="8181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12404" y="6444636"/>
            <a:ext cx="30734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102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124" y="4581525"/>
            <a:ext cx="2197099" cy="170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052" y="2155952"/>
            <a:ext cx="7631430" cy="3499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DADADA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Historical</a:t>
            </a:r>
            <a:r>
              <a:rPr sz="2800" spc="-4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Background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Design-Build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6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Comparisons,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Potential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Barriers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&amp;</a:t>
            </a:r>
            <a:r>
              <a:rPr sz="2800" spc="19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Implementation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Q &amp;</a:t>
            </a:r>
            <a:r>
              <a:rPr sz="2800" spc="-8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20" dirty="0">
                <a:latin typeface="Calibri"/>
                <a:cs typeface="Calibri"/>
              </a:rPr>
              <a:t>State </a:t>
            </a:r>
            <a:r>
              <a:rPr sz="2800" b="1" spc="-25" dirty="0">
                <a:latin typeface="Calibri"/>
                <a:cs typeface="Calibri"/>
              </a:rPr>
              <a:t>DOT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latin typeface="Calibri"/>
                <a:cs typeface="Calibri"/>
              </a:rPr>
              <a:t>Industry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9083" y="1267968"/>
            <a:ext cx="250545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0586" y="1419352"/>
            <a:ext cx="17818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</a:t>
            </a:r>
            <a:r>
              <a:rPr spc="-50" dirty="0"/>
              <a:t>g</a:t>
            </a:r>
            <a:r>
              <a:rPr dirty="0"/>
              <a:t>enda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312404" y="6444636"/>
            <a:ext cx="30734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103</a:t>
            </a:fld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351531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91255" y="3296411"/>
            <a:ext cx="2951987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525170" y="3438652"/>
            <a:ext cx="224663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b="1" spc="-3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b="1" spc="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4400" b="1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07207" y="1153668"/>
            <a:ext cx="230733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67783" y="1153668"/>
            <a:ext cx="920495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38471" y="1153668"/>
            <a:ext cx="1938527" cy="917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50266" y="1305052"/>
            <a:ext cx="294322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5" dirty="0">
                <a:solidFill>
                  <a:srgbClr val="10253F"/>
                </a:solidFill>
                <a:latin typeface="Calibri"/>
                <a:cs typeface="Calibri"/>
              </a:rPr>
              <a:t>Design-Build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11</a:t>
            </a:fld>
            <a:endParaRPr spc="-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49795" y="3139439"/>
            <a:ext cx="2214371" cy="3014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4027" y="2513710"/>
            <a:ext cx="5756910" cy="3474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412875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“One Step”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5" dirty="0">
                <a:latin typeface="Calibri"/>
                <a:cs typeface="Calibri"/>
              </a:rPr>
              <a:t>“Two</a:t>
            </a:r>
            <a:r>
              <a:rPr sz="3000" spc="-12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Step”  competitive</a:t>
            </a:r>
            <a:r>
              <a:rPr sz="3000" spc="-8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negotiation</a:t>
            </a:r>
            <a:endParaRPr sz="3000">
              <a:latin typeface="Calibri"/>
              <a:cs typeface="Calibri"/>
            </a:endParaRPr>
          </a:p>
          <a:p>
            <a:pPr marL="355600" marR="870585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Proposals </a:t>
            </a:r>
            <a:r>
              <a:rPr sz="3000" spc="-5" dirty="0">
                <a:latin typeface="Calibri"/>
                <a:cs typeface="Calibri"/>
              </a:rPr>
              <a:t>based </a:t>
            </a:r>
            <a:r>
              <a:rPr sz="3000" dirty="0">
                <a:latin typeface="Calibri"/>
                <a:cs typeface="Calibri"/>
              </a:rPr>
              <a:t>on </a:t>
            </a:r>
            <a:r>
              <a:rPr sz="3000" spc="-10" dirty="0">
                <a:latin typeface="Calibri"/>
                <a:cs typeface="Calibri"/>
              </a:rPr>
              <a:t>definitive  performance</a:t>
            </a:r>
            <a:r>
              <a:rPr sz="3000" spc="-8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criteria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Uses </a:t>
            </a:r>
            <a:r>
              <a:rPr sz="3000" spc="-15" dirty="0">
                <a:latin typeface="Calibri"/>
                <a:cs typeface="Calibri"/>
              </a:rPr>
              <a:t>Request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10" dirty="0">
                <a:latin typeface="Calibri"/>
                <a:cs typeface="Calibri"/>
              </a:rPr>
              <a:t>Proposals </a:t>
            </a:r>
            <a:r>
              <a:rPr sz="3000" spc="-15" dirty="0">
                <a:latin typeface="Calibri"/>
                <a:cs typeface="Calibri"/>
              </a:rPr>
              <a:t>instead  </a:t>
            </a:r>
            <a:r>
              <a:rPr sz="3000" dirty="0">
                <a:latin typeface="Calibri"/>
                <a:cs typeface="Calibri"/>
              </a:rPr>
              <a:t>of </a:t>
            </a:r>
            <a:r>
              <a:rPr sz="3000" spc="-15" dirty="0">
                <a:latin typeface="Calibri"/>
                <a:cs typeface="Calibri"/>
              </a:rPr>
              <a:t>Invitation </a:t>
            </a:r>
            <a:r>
              <a:rPr sz="3000" spc="-25" dirty="0">
                <a:latin typeface="Calibri"/>
                <a:cs typeface="Calibri"/>
              </a:rPr>
              <a:t>for </a:t>
            </a:r>
            <a:r>
              <a:rPr sz="3000" spc="-5" dirty="0">
                <a:latin typeface="Calibri"/>
                <a:cs typeface="Calibri"/>
              </a:rPr>
              <a:t>Bids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procedures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Awards </a:t>
            </a:r>
            <a:r>
              <a:rPr sz="3000" dirty="0">
                <a:latin typeface="Calibri"/>
                <a:cs typeface="Calibri"/>
              </a:rPr>
              <a:t>on </a:t>
            </a:r>
            <a:r>
              <a:rPr sz="3000" spc="-10" dirty="0">
                <a:latin typeface="Calibri"/>
                <a:cs typeface="Calibri"/>
              </a:rPr>
              <a:t>Best </a:t>
            </a:r>
            <a:r>
              <a:rPr sz="3000" spc="-40" dirty="0">
                <a:latin typeface="Calibri"/>
                <a:cs typeface="Calibri"/>
              </a:rPr>
              <a:t>Value</a:t>
            </a:r>
            <a:r>
              <a:rPr sz="3000" spc="-5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basis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16607" y="1267968"/>
            <a:ext cx="419099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7800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8488" y="1267968"/>
            <a:ext cx="1938527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58110" y="1419352"/>
            <a:ext cx="48260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What </a:t>
            </a:r>
            <a:r>
              <a:rPr spc="-5" dirty="0"/>
              <a:t>is</a:t>
            </a:r>
            <a:r>
              <a:rPr spc="-60" dirty="0"/>
              <a:t> </a:t>
            </a:r>
            <a:r>
              <a:rPr spc="-5" dirty="0"/>
              <a:t>Design-Build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2590" y="2226373"/>
            <a:ext cx="6159500" cy="3931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2573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Selects engineer AND </a:t>
            </a:r>
            <a:r>
              <a:rPr sz="3000" spc="-10" dirty="0">
                <a:latin typeface="Calibri"/>
                <a:cs typeface="Calibri"/>
              </a:rPr>
              <a:t>constructor</a:t>
            </a:r>
            <a:r>
              <a:rPr sz="3000" spc="-9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on  </a:t>
            </a:r>
            <a:r>
              <a:rPr sz="3000" spc="-10" dirty="0">
                <a:latin typeface="Calibri"/>
                <a:cs typeface="Calibri"/>
              </a:rPr>
              <a:t>qualifications</a:t>
            </a:r>
            <a:endParaRPr sz="3000">
              <a:latin typeface="Calibri"/>
              <a:cs typeface="Calibri"/>
            </a:endParaRPr>
          </a:p>
          <a:p>
            <a:pPr marL="355600" marR="13462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0" dirty="0">
                <a:latin typeface="Calibri"/>
                <a:cs typeface="Calibri"/>
              </a:rPr>
              <a:t>Recognizes </a:t>
            </a:r>
            <a:r>
              <a:rPr sz="3000" spc="-5" dirty="0">
                <a:latin typeface="Calibri"/>
                <a:cs typeface="Calibri"/>
              </a:rPr>
              <a:t>Design-builder </a:t>
            </a:r>
            <a:r>
              <a:rPr sz="3000" dirty="0">
                <a:latin typeface="Calibri"/>
                <a:cs typeface="Calibri"/>
              </a:rPr>
              <a:t>as  </a:t>
            </a:r>
            <a:r>
              <a:rPr sz="3000" spc="-15" dirty="0">
                <a:latin typeface="Calibri"/>
                <a:cs typeface="Calibri"/>
              </a:rPr>
              <a:t>“Professional”</a:t>
            </a:r>
            <a:endParaRPr sz="3000">
              <a:latin typeface="Calibri"/>
              <a:cs typeface="Calibri"/>
            </a:endParaRPr>
          </a:p>
          <a:p>
            <a:pPr marL="355600" marR="78105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Applies “Singular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Responsibility”  </a:t>
            </a:r>
            <a:r>
              <a:rPr sz="3000" spc="-5" dirty="0">
                <a:latin typeface="Calibri"/>
                <a:cs typeface="Calibri"/>
              </a:rPr>
              <a:t>principle </a:t>
            </a:r>
            <a:r>
              <a:rPr sz="3000" spc="-15" dirty="0">
                <a:latin typeface="Calibri"/>
                <a:cs typeface="Calibri"/>
              </a:rPr>
              <a:t>to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entity</a:t>
            </a:r>
            <a:endParaRPr sz="3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latin typeface="Calibri"/>
                <a:cs typeface="Calibri"/>
              </a:rPr>
              <a:t>It </a:t>
            </a:r>
            <a:r>
              <a:rPr sz="3000" spc="-5" dirty="0">
                <a:latin typeface="Calibri"/>
                <a:cs typeface="Calibri"/>
              </a:rPr>
              <a:t>is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b="1" i="1" u="heavy" spc="-5" dirty="0">
                <a:latin typeface="Calibri"/>
                <a:cs typeface="Calibri"/>
              </a:rPr>
              <a:t>CONSTRUCTION </a:t>
            </a:r>
            <a:r>
              <a:rPr sz="3000" spc="-15" dirty="0">
                <a:latin typeface="Calibri"/>
                <a:cs typeface="Calibri"/>
              </a:rPr>
              <a:t>contract…</a:t>
            </a:r>
            <a:r>
              <a:rPr sz="3000" spc="-135" dirty="0">
                <a:latin typeface="Calibri"/>
                <a:cs typeface="Calibri"/>
              </a:rPr>
              <a:t> </a:t>
            </a:r>
            <a:r>
              <a:rPr sz="3000" spc="-30" dirty="0">
                <a:latin typeface="Calibri"/>
                <a:cs typeface="Calibri"/>
              </a:rPr>
              <a:t>DOT  </a:t>
            </a:r>
            <a:r>
              <a:rPr sz="3000" spc="-5" dirty="0">
                <a:latin typeface="Calibri"/>
                <a:cs typeface="Calibri"/>
              </a:rPr>
              <a:t>ends up with </a:t>
            </a:r>
            <a:r>
              <a:rPr sz="3000" spc="-20" dirty="0">
                <a:latin typeface="Calibri"/>
                <a:cs typeface="Calibri"/>
              </a:rPr>
              <a:t>physical</a:t>
            </a:r>
            <a:r>
              <a:rPr sz="3000" spc="-5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property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49795" y="3139439"/>
            <a:ext cx="2214371" cy="3014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6607" y="1267968"/>
            <a:ext cx="419099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57800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8488" y="1267968"/>
            <a:ext cx="1938527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58110" y="1419352"/>
            <a:ext cx="48260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What </a:t>
            </a:r>
            <a:r>
              <a:rPr spc="-5" dirty="0"/>
              <a:t>is</a:t>
            </a:r>
            <a:r>
              <a:rPr spc="-60" dirty="0"/>
              <a:t> </a:t>
            </a:r>
            <a:r>
              <a:rPr spc="-5" dirty="0"/>
              <a:t>Design-Build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37503" y="4867656"/>
            <a:ext cx="2944367" cy="13898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039" y="5535167"/>
            <a:ext cx="664463" cy="647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9263" y="5513832"/>
            <a:ext cx="1051559" cy="6690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69136" y="5513832"/>
            <a:ext cx="682751" cy="669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97151" y="5513832"/>
            <a:ext cx="1267967" cy="6690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0383" y="5513832"/>
            <a:ext cx="682751" cy="6690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36875" y="5513832"/>
            <a:ext cx="1408175" cy="6690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76" y="6070091"/>
            <a:ext cx="2401823" cy="1005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4027" y="2288540"/>
            <a:ext cx="8110220" cy="3836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10" dirty="0">
                <a:latin typeface="Calibri"/>
                <a:cs typeface="Calibri"/>
              </a:rPr>
              <a:t>Project </a:t>
            </a:r>
            <a:r>
              <a:rPr sz="3000" b="1" spc="-5" dirty="0">
                <a:latin typeface="Calibri"/>
                <a:cs typeface="Calibri"/>
              </a:rPr>
              <a:t>Delivery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Method</a:t>
            </a:r>
            <a:endParaRPr sz="3000">
              <a:latin typeface="Calibri"/>
              <a:cs typeface="Calibri"/>
            </a:endParaRPr>
          </a:p>
          <a:p>
            <a:pPr marL="756285" indent="-286385">
              <a:lnSpc>
                <a:spcPts val="3110"/>
              </a:lnSpc>
              <a:spcBef>
                <a:spcPts val="15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DBB; CMGC;</a:t>
            </a:r>
            <a:r>
              <a:rPr sz="2600" spc="-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DB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3590"/>
              </a:lnSpc>
            </a:pPr>
            <a:r>
              <a:rPr sz="3000" b="1" spc="-15" dirty="0">
                <a:latin typeface="Calibri"/>
                <a:cs typeface="Calibri"/>
              </a:rPr>
              <a:t>Procurement</a:t>
            </a:r>
            <a:r>
              <a:rPr sz="3000" b="1" spc="-75" dirty="0">
                <a:latin typeface="Calibri"/>
                <a:cs typeface="Calibri"/>
              </a:rPr>
              <a:t> </a:t>
            </a:r>
            <a:r>
              <a:rPr sz="3000" b="1" spc="-15" dirty="0">
                <a:latin typeface="Calibri"/>
                <a:cs typeface="Calibri"/>
              </a:rPr>
              <a:t>Procedure</a:t>
            </a:r>
            <a:endParaRPr sz="3000">
              <a:latin typeface="Calibri"/>
              <a:cs typeface="Calibri"/>
            </a:endParaRPr>
          </a:p>
          <a:p>
            <a:pPr marL="756285" indent="-286385">
              <a:lnSpc>
                <a:spcPts val="3110"/>
              </a:lnSpc>
              <a:spcBef>
                <a:spcPts val="15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spc="-10" dirty="0">
                <a:latin typeface="Calibri"/>
                <a:cs typeface="Calibri"/>
              </a:rPr>
              <a:t>Low </a:t>
            </a:r>
            <a:r>
              <a:rPr sz="2600" dirty="0">
                <a:latin typeface="Calibri"/>
                <a:cs typeface="Calibri"/>
              </a:rPr>
              <a:t>Bid; </a:t>
            </a:r>
            <a:r>
              <a:rPr sz="2600" spc="-5" dirty="0">
                <a:latin typeface="Calibri"/>
                <a:cs typeface="Calibri"/>
              </a:rPr>
              <a:t>Best </a:t>
            </a:r>
            <a:r>
              <a:rPr sz="2600" spc="-25" dirty="0">
                <a:latin typeface="Calibri"/>
                <a:cs typeface="Calibri"/>
              </a:rPr>
              <a:t>Value; </a:t>
            </a:r>
            <a:r>
              <a:rPr sz="2600" spc="-5" dirty="0">
                <a:latin typeface="Calibri"/>
                <a:cs typeface="Calibri"/>
              </a:rPr>
              <a:t>Qualifications-based; Sole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Source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3590"/>
              </a:lnSpc>
            </a:pPr>
            <a:r>
              <a:rPr sz="3000" b="1" spc="-15" dirty="0">
                <a:latin typeface="Calibri"/>
                <a:cs typeface="Calibri"/>
              </a:rPr>
              <a:t>Contract </a:t>
            </a:r>
            <a:r>
              <a:rPr sz="3000" b="1" spc="-25" dirty="0">
                <a:latin typeface="Calibri"/>
                <a:cs typeface="Calibri"/>
              </a:rPr>
              <a:t>Payment</a:t>
            </a:r>
            <a:r>
              <a:rPr sz="3000" b="1" spc="-8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Provision</a:t>
            </a:r>
            <a:endParaRPr sz="3000">
              <a:latin typeface="Calibri"/>
              <a:cs typeface="Calibri"/>
            </a:endParaRPr>
          </a:p>
          <a:p>
            <a:pPr marL="756285" marR="5080" indent="-286385">
              <a:lnSpc>
                <a:spcPts val="2500"/>
              </a:lnSpc>
              <a:spcBef>
                <a:spcPts val="615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Lump Sum; </a:t>
            </a:r>
            <a:r>
              <a:rPr sz="2600" spc="-10" dirty="0">
                <a:latin typeface="Calibri"/>
                <a:cs typeface="Calibri"/>
              </a:rPr>
              <a:t>Guaranteed </a:t>
            </a:r>
            <a:r>
              <a:rPr sz="2600" spc="-5" dirty="0">
                <a:latin typeface="Calibri"/>
                <a:cs typeface="Calibri"/>
              </a:rPr>
              <a:t>Maximum </a:t>
            </a:r>
            <a:r>
              <a:rPr sz="2600" dirty="0">
                <a:latin typeface="Calibri"/>
                <a:cs typeface="Calibri"/>
              </a:rPr>
              <a:t>Price; </a:t>
            </a:r>
            <a:r>
              <a:rPr sz="2600" spc="-10" dirty="0">
                <a:latin typeface="Calibri"/>
                <a:cs typeface="Calibri"/>
              </a:rPr>
              <a:t>Cost </a:t>
            </a:r>
            <a:r>
              <a:rPr sz="2600" spc="-5" dirty="0">
                <a:latin typeface="Calibri"/>
                <a:cs typeface="Calibri"/>
              </a:rPr>
              <a:t>Plus</a:t>
            </a:r>
            <a:r>
              <a:rPr sz="2600" spc="-114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Fee;  Cost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Reimbursable</a:t>
            </a:r>
            <a:endParaRPr sz="2600">
              <a:latin typeface="Calibri"/>
              <a:cs typeface="Calibri"/>
            </a:endParaRPr>
          </a:p>
          <a:p>
            <a:pPr marL="12700">
              <a:lnSpc>
                <a:spcPts val="3595"/>
              </a:lnSpc>
            </a:pPr>
            <a:r>
              <a:rPr sz="3000" b="1" spc="-40" dirty="0">
                <a:latin typeface="Calibri"/>
                <a:cs typeface="Calibri"/>
              </a:rPr>
              <a:t>Trend </a:t>
            </a:r>
            <a:r>
              <a:rPr sz="3000" b="1" spc="-5" dirty="0">
                <a:latin typeface="Calibri"/>
                <a:cs typeface="Calibri"/>
              </a:rPr>
              <a:t>in </a:t>
            </a:r>
            <a:r>
              <a:rPr sz="3000" b="1" spc="-35" dirty="0">
                <a:latin typeface="Calibri"/>
                <a:cs typeface="Calibri"/>
              </a:rPr>
              <a:t>Transit </a:t>
            </a:r>
            <a:r>
              <a:rPr sz="3000" b="1" spc="-5" dirty="0">
                <a:latin typeface="Calibri"/>
                <a:cs typeface="Calibri"/>
              </a:rPr>
              <a:t>and Airports</a:t>
            </a:r>
            <a:r>
              <a:rPr sz="3000" b="1" spc="5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is</a:t>
            </a:r>
            <a:endParaRPr sz="3000">
              <a:latin typeface="Calibri"/>
              <a:cs typeface="Calibri"/>
            </a:endParaRPr>
          </a:p>
          <a:p>
            <a:pPr marL="756285" indent="-286385">
              <a:lnSpc>
                <a:spcPts val="3954"/>
              </a:lnSpc>
              <a:buFont typeface="Arial"/>
              <a:buChar char="•"/>
              <a:tabLst>
                <a:tab pos="756920" algn="l"/>
              </a:tabLst>
            </a:pPr>
            <a:r>
              <a:rPr sz="3300" b="1" i="1" u="heavy" spc="-5" dirty="0">
                <a:latin typeface="Calibri"/>
                <a:cs typeface="Calibri"/>
              </a:rPr>
              <a:t>DB-QBS-GMP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94688" y="1267968"/>
            <a:ext cx="5794247" cy="917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036222" y="1419352"/>
            <a:ext cx="507174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Contract</a:t>
            </a:r>
            <a:r>
              <a:rPr spc="-90" dirty="0"/>
              <a:t> </a:t>
            </a:r>
            <a:r>
              <a:rPr spc="-5" dirty="0"/>
              <a:t>Components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74747" y="1267968"/>
            <a:ext cx="4834127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16251" y="1419352"/>
            <a:ext cx="410972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What’s</a:t>
            </a:r>
            <a:r>
              <a:rPr spc="-95" dirty="0"/>
              <a:t> </a:t>
            </a:r>
            <a:r>
              <a:rPr spc="-20" dirty="0"/>
              <a:t>Different?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Owner</a:t>
            </a:r>
          </a:p>
          <a:p>
            <a:pPr marL="355600" marR="241300" indent="-342900">
              <a:lnSpc>
                <a:spcPct val="8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0" spc="-5" dirty="0">
                <a:latin typeface="Calibri"/>
                <a:cs typeface="Calibri"/>
              </a:rPr>
              <a:t>Design</a:t>
            </a:r>
            <a:r>
              <a:rPr b="0" spc="-85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compliance  </a:t>
            </a:r>
            <a:r>
              <a:rPr b="0" spc="-20" dirty="0">
                <a:latin typeface="Calibri"/>
                <a:cs typeface="Calibri"/>
              </a:rPr>
              <a:t>review</a:t>
            </a:r>
          </a:p>
          <a:p>
            <a:pPr marL="355600" marR="5080" indent="-342900">
              <a:lnSpc>
                <a:spcPts val="288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0" spc="-5" dirty="0">
                <a:latin typeface="Calibri"/>
                <a:cs typeface="Calibri"/>
              </a:rPr>
              <a:t>Need </a:t>
            </a:r>
            <a:r>
              <a:rPr b="0" spc="-15" dirty="0">
                <a:latin typeface="Calibri"/>
                <a:cs typeface="Calibri"/>
              </a:rPr>
              <a:t>dedicated  </a:t>
            </a:r>
            <a:r>
              <a:rPr b="0" spc="-5" dirty="0">
                <a:latin typeface="Calibri"/>
                <a:cs typeface="Calibri"/>
              </a:rPr>
              <a:t>design assets  </a:t>
            </a:r>
            <a:r>
              <a:rPr b="0" spc="-15" dirty="0">
                <a:latin typeface="Calibri"/>
                <a:cs typeface="Calibri"/>
              </a:rPr>
              <a:t>available to </a:t>
            </a:r>
            <a:r>
              <a:rPr b="0" spc="-5" dirty="0">
                <a:latin typeface="Calibri"/>
                <a:cs typeface="Calibri"/>
              </a:rPr>
              <a:t>the</a:t>
            </a:r>
            <a:r>
              <a:rPr b="0" spc="-6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field</a:t>
            </a: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0" spc="-10" dirty="0">
                <a:latin typeface="Calibri"/>
                <a:cs typeface="Calibri"/>
              </a:rPr>
              <a:t>Performance-based</a:t>
            </a:r>
          </a:p>
          <a:p>
            <a:pPr marL="355600" marR="87630" indent="-342900">
              <a:lnSpc>
                <a:spcPts val="2880"/>
              </a:lnSpc>
              <a:spcBef>
                <a:spcPts val="6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b="0" spc="-5" dirty="0">
                <a:latin typeface="Calibri"/>
                <a:cs typeface="Calibri"/>
              </a:rPr>
              <a:t>Higher </a:t>
            </a:r>
            <a:r>
              <a:rPr b="0" spc="-15" dirty="0">
                <a:latin typeface="Calibri"/>
                <a:cs typeface="Calibri"/>
              </a:rPr>
              <a:t>level </a:t>
            </a:r>
            <a:r>
              <a:rPr b="0" dirty="0">
                <a:latin typeface="Calibri"/>
                <a:cs typeface="Calibri"/>
              </a:rPr>
              <a:t>of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trust  </a:t>
            </a:r>
            <a:r>
              <a:rPr b="0" spc="-15" dirty="0">
                <a:latin typeface="Calibri"/>
                <a:cs typeface="Calibri"/>
              </a:rPr>
              <a:t>required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650740" y="2217102"/>
            <a:ext cx="4281170" cy="38627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5" dirty="0">
                <a:latin typeface="Calibri"/>
                <a:cs typeface="Calibri"/>
              </a:rPr>
              <a:t>Design-Builder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5" dirty="0">
                <a:latin typeface="Calibri"/>
                <a:cs typeface="Calibri"/>
              </a:rPr>
              <a:t>Owns </a:t>
            </a:r>
            <a:r>
              <a:rPr sz="2700" spc="-10" dirty="0">
                <a:latin typeface="Calibri"/>
                <a:cs typeface="Calibri"/>
              </a:rPr>
              <a:t>details </a:t>
            </a:r>
            <a:r>
              <a:rPr sz="2700" dirty="0">
                <a:latin typeface="Calibri"/>
                <a:cs typeface="Calibri"/>
              </a:rPr>
              <a:t>of</a:t>
            </a:r>
            <a:r>
              <a:rPr sz="2700" spc="-105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design</a:t>
            </a:r>
            <a:endParaRPr sz="2700">
              <a:latin typeface="Calibri"/>
              <a:cs typeface="Calibri"/>
            </a:endParaRPr>
          </a:p>
          <a:p>
            <a:pPr marL="355600" marR="371475" indent="-342900" algn="just">
              <a:lnSpc>
                <a:spcPct val="80000"/>
              </a:lnSpc>
              <a:spcBef>
                <a:spcPts val="645"/>
              </a:spcBef>
              <a:buFont typeface="Arial"/>
              <a:buChar char="•"/>
              <a:tabLst>
                <a:tab pos="355600" algn="l"/>
              </a:tabLst>
            </a:pPr>
            <a:r>
              <a:rPr sz="2700" spc="-10" dirty="0">
                <a:latin typeface="Calibri"/>
                <a:cs typeface="Calibri"/>
              </a:rPr>
              <a:t>Designer-of-Record</a:t>
            </a:r>
            <a:r>
              <a:rPr sz="2700" spc="-114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(DoR)  </a:t>
            </a:r>
            <a:r>
              <a:rPr sz="2700" b="1" i="1" spc="-10" dirty="0">
                <a:latin typeface="Calibri"/>
                <a:cs typeface="Calibri"/>
              </a:rPr>
              <a:t>Must </a:t>
            </a:r>
            <a:r>
              <a:rPr sz="2700" spc="-5" dirty="0">
                <a:latin typeface="Calibri"/>
                <a:cs typeface="Calibri"/>
              </a:rPr>
              <a:t>design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10" dirty="0">
                <a:latin typeface="Calibri"/>
                <a:cs typeface="Calibri"/>
              </a:rPr>
              <a:t>budget </a:t>
            </a:r>
            <a:r>
              <a:rPr sz="2700" dirty="0">
                <a:latin typeface="Calibri"/>
                <a:cs typeface="Calibri"/>
              </a:rPr>
              <a:t>&amp;  </a:t>
            </a:r>
            <a:r>
              <a:rPr sz="2700" spc="-5" dirty="0">
                <a:latin typeface="Calibri"/>
                <a:cs typeface="Calibri"/>
              </a:rPr>
              <a:t>schedule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8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latin typeface="Calibri"/>
                <a:cs typeface="Calibri"/>
              </a:rPr>
              <a:t>Responsive </a:t>
            </a:r>
            <a:r>
              <a:rPr sz="2700" spc="-15" dirty="0">
                <a:latin typeface="Calibri"/>
                <a:cs typeface="Calibri"/>
              </a:rPr>
              <a:t>to </a:t>
            </a:r>
            <a:r>
              <a:rPr sz="2700" spc="-5" dirty="0">
                <a:latin typeface="Calibri"/>
                <a:cs typeface="Calibri"/>
              </a:rPr>
              <a:t>owner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needs-  </a:t>
            </a:r>
            <a:r>
              <a:rPr sz="2700" spc="-20" dirty="0">
                <a:latin typeface="Calibri"/>
                <a:cs typeface="Calibri"/>
              </a:rPr>
              <a:t>preferences</a:t>
            </a:r>
            <a:endParaRPr sz="27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10" dirty="0">
                <a:latin typeface="Calibri"/>
                <a:cs typeface="Calibri"/>
              </a:rPr>
              <a:t>Internal </a:t>
            </a:r>
            <a:r>
              <a:rPr sz="2700" spc="-20" dirty="0">
                <a:latin typeface="Calibri"/>
                <a:cs typeface="Calibri"/>
              </a:rPr>
              <a:t>contracts</a:t>
            </a:r>
            <a:r>
              <a:rPr sz="2700" spc="-105" dirty="0">
                <a:latin typeface="Calibri"/>
                <a:cs typeface="Calibri"/>
              </a:rPr>
              <a:t> </a:t>
            </a:r>
            <a:r>
              <a:rPr sz="2700" spc="-20" dirty="0">
                <a:latin typeface="Calibri"/>
                <a:cs typeface="Calibri"/>
              </a:rPr>
              <a:t>different</a:t>
            </a:r>
            <a:endParaRPr sz="2700">
              <a:latin typeface="Calibri"/>
              <a:cs typeface="Calibri"/>
            </a:endParaRPr>
          </a:p>
          <a:p>
            <a:pPr marL="355600" marR="382270" indent="-342900">
              <a:lnSpc>
                <a:spcPct val="8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40" dirty="0">
                <a:latin typeface="Calibri"/>
                <a:cs typeface="Calibri"/>
              </a:rPr>
              <a:t>DoR’s </a:t>
            </a:r>
            <a:r>
              <a:rPr sz="2700" spc="-10" dirty="0">
                <a:latin typeface="Calibri"/>
                <a:cs typeface="Calibri"/>
              </a:rPr>
              <a:t>client </a:t>
            </a:r>
            <a:r>
              <a:rPr sz="2700" dirty="0">
                <a:latin typeface="Calibri"/>
                <a:cs typeface="Calibri"/>
              </a:rPr>
              <a:t>is </a:t>
            </a:r>
            <a:r>
              <a:rPr sz="2700" spc="-5" dirty="0">
                <a:latin typeface="Calibri"/>
                <a:cs typeface="Calibri"/>
              </a:rPr>
              <a:t>the design-  builder </a:t>
            </a:r>
            <a:r>
              <a:rPr sz="2700" spc="-30" dirty="0">
                <a:latin typeface="Calibri"/>
                <a:cs typeface="Calibri"/>
              </a:rPr>
              <a:t>NOT </a:t>
            </a:r>
            <a:r>
              <a:rPr sz="2700" spc="-5" dirty="0">
                <a:latin typeface="Calibri"/>
                <a:cs typeface="Calibri"/>
              </a:rPr>
              <a:t>the</a:t>
            </a:r>
            <a:r>
              <a:rPr sz="2700" spc="-70" dirty="0">
                <a:latin typeface="Calibri"/>
                <a:cs typeface="Calibri"/>
              </a:rPr>
              <a:t> </a:t>
            </a:r>
            <a:r>
              <a:rPr sz="2700" spc="-5" dirty="0">
                <a:latin typeface="Calibri"/>
                <a:cs typeface="Calibri"/>
              </a:rPr>
              <a:t>Owner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56100" y="2133600"/>
            <a:ext cx="0" cy="4319905"/>
          </a:xfrm>
          <a:custGeom>
            <a:avLst/>
            <a:gdLst/>
            <a:ahLst/>
            <a:cxnLst/>
            <a:rect l="l" t="t" r="r" b="b"/>
            <a:pathLst>
              <a:path h="4319905">
                <a:moveTo>
                  <a:pt x="0" y="0"/>
                </a:moveTo>
                <a:lnTo>
                  <a:pt x="0" y="4319587"/>
                </a:lnTo>
              </a:path>
            </a:pathLst>
          </a:custGeom>
          <a:ln w="28575">
            <a:solidFill>
              <a:srgbClr val="8181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9583" y="4290059"/>
            <a:ext cx="1804415" cy="2203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17600" y="3236912"/>
            <a:ext cx="974725" cy="116205"/>
          </a:xfrm>
          <a:custGeom>
            <a:avLst/>
            <a:gdLst/>
            <a:ahLst/>
            <a:cxnLst/>
            <a:rect l="l" t="t" r="r" b="b"/>
            <a:pathLst>
              <a:path w="974725" h="116204">
                <a:moveTo>
                  <a:pt x="0" y="0"/>
                </a:moveTo>
                <a:lnTo>
                  <a:pt x="974725" y="0"/>
                </a:lnTo>
                <a:lnTo>
                  <a:pt x="974725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7600" y="3236912"/>
            <a:ext cx="974725" cy="116205"/>
          </a:xfrm>
          <a:custGeom>
            <a:avLst/>
            <a:gdLst/>
            <a:ahLst/>
            <a:cxnLst/>
            <a:rect l="l" t="t" r="r" b="b"/>
            <a:pathLst>
              <a:path w="974725" h="116204">
                <a:moveTo>
                  <a:pt x="0" y="0"/>
                </a:moveTo>
                <a:lnTo>
                  <a:pt x="974725" y="0"/>
                </a:lnTo>
                <a:lnTo>
                  <a:pt x="974725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90737" y="3352800"/>
            <a:ext cx="1219200" cy="107950"/>
          </a:xfrm>
          <a:custGeom>
            <a:avLst/>
            <a:gdLst/>
            <a:ahLst/>
            <a:cxnLst/>
            <a:rect l="l" t="t" r="r" b="b"/>
            <a:pathLst>
              <a:path w="1219200" h="107950">
                <a:moveTo>
                  <a:pt x="0" y="0"/>
                </a:moveTo>
                <a:lnTo>
                  <a:pt x="1219200" y="0"/>
                </a:lnTo>
                <a:lnTo>
                  <a:pt x="1219200" y="107950"/>
                </a:lnTo>
                <a:lnTo>
                  <a:pt x="0" y="107950"/>
                </a:lnTo>
                <a:lnTo>
                  <a:pt x="0" y="0"/>
                </a:lnTo>
                <a:close/>
              </a:path>
            </a:pathLst>
          </a:custGeom>
          <a:solidFill>
            <a:srgbClr val="FCD5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90737" y="3352800"/>
            <a:ext cx="1219200" cy="107950"/>
          </a:xfrm>
          <a:custGeom>
            <a:avLst/>
            <a:gdLst/>
            <a:ahLst/>
            <a:cxnLst/>
            <a:rect l="l" t="t" r="r" b="b"/>
            <a:pathLst>
              <a:path w="1219200" h="107950">
                <a:moveTo>
                  <a:pt x="0" y="0"/>
                </a:moveTo>
                <a:lnTo>
                  <a:pt x="1219200" y="0"/>
                </a:lnTo>
                <a:lnTo>
                  <a:pt x="1219200" y="107950"/>
                </a:lnTo>
                <a:lnTo>
                  <a:pt x="0" y="107950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25812" y="3235325"/>
            <a:ext cx="1919605" cy="117475"/>
          </a:xfrm>
          <a:custGeom>
            <a:avLst/>
            <a:gdLst/>
            <a:ahLst/>
            <a:cxnLst/>
            <a:rect l="l" t="t" r="r" b="b"/>
            <a:pathLst>
              <a:path w="1919604" h="117475">
                <a:moveTo>
                  <a:pt x="0" y="0"/>
                </a:moveTo>
                <a:lnTo>
                  <a:pt x="1919287" y="0"/>
                </a:lnTo>
                <a:lnTo>
                  <a:pt x="1919287" y="117475"/>
                </a:lnTo>
                <a:lnTo>
                  <a:pt x="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5812" y="3235325"/>
            <a:ext cx="1919605" cy="117475"/>
          </a:xfrm>
          <a:custGeom>
            <a:avLst/>
            <a:gdLst/>
            <a:ahLst/>
            <a:cxnLst/>
            <a:rect l="l" t="t" r="r" b="b"/>
            <a:pathLst>
              <a:path w="1919604" h="117475">
                <a:moveTo>
                  <a:pt x="0" y="0"/>
                </a:moveTo>
                <a:lnTo>
                  <a:pt x="1919287" y="0"/>
                </a:lnTo>
                <a:lnTo>
                  <a:pt x="1919287" y="117475"/>
                </a:lnTo>
                <a:lnTo>
                  <a:pt x="0" y="117475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46687" y="3352800"/>
            <a:ext cx="758825" cy="113030"/>
          </a:xfrm>
          <a:custGeom>
            <a:avLst/>
            <a:gdLst/>
            <a:ahLst/>
            <a:cxnLst/>
            <a:rect l="l" t="t" r="r" b="b"/>
            <a:pathLst>
              <a:path w="758825" h="113029">
                <a:moveTo>
                  <a:pt x="0" y="0"/>
                </a:moveTo>
                <a:lnTo>
                  <a:pt x="758825" y="0"/>
                </a:lnTo>
                <a:lnTo>
                  <a:pt x="758825" y="112712"/>
                </a:lnTo>
                <a:lnTo>
                  <a:pt x="0" y="112712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46687" y="3352800"/>
            <a:ext cx="758825" cy="113030"/>
          </a:xfrm>
          <a:custGeom>
            <a:avLst/>
            <a:gdLst/>
            <a:ahLst/>
            <a:cxnLst/>
            <a:rect l="l" t="t" r="r" b="b"/>
            <a:pathLst>
              <a:path w="758825" h="113029">
                <a:moveTo>
                  <a:pt x="0" y="0"/>
                </a:moveTo>
                <a:lnTo>
                  <a:pt x="758825" y="0"/>
                </a:lnTo>
                <a:lnTo>
                  <a:pt x="758825" y="112712"/>
                </a:lnTo>
                <a:lnTo>
                  <a:pt x="0" y="112712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5512" y="3236912"/>
            <a:ext cx="2800350" cy="116205"/>
          </a:xfrm>
          <a:custGeom>
            <a:avLst/>
            <a:gdLst/>
            <a:ahLst/>
            <a:cxnLst/>
            <a:rect l="l" t="t" r="r" b="b"/>
            <a:pathLst>
              <a:path w="2800350" h="116204">
                <a:moveTo>
                  <a:pt x="0" y="0"/>
                </a:moveTo>
                <a:lnTo>
                  <a:pt x="2800350" y="0"/>
                </a:lnTo>
                <a:lnTo>
                  <a:pt x="2800350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5512" y="3236912"/>
            <a:ext cx="2800350" cy="116205"/>
          </a:xfrm>
          <a:custGeom>
            <a:avLst/>
            <a:gdLst/>
            <a:ahLst/>
            <a:cxnLst/>
            <a:rect l="l" t="t" r="r" b="b"/>
            <a:pathLst>
              <a:path w="2800350" h="116204">
                <a:moveTo>
                  <a:pt x="0" y="0"/>
                </a:moveTo>
                <a:lnTo>
                  <a:pt x="2800350" y="0"/>
                </a:lnTo>
                <a:lnTo>
                  <a:pt x="2800350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8312" y="3236912"/>
            <a:ext cx="609600" cy="116205"/>
          </a:xfrm>
          <a:custGeom>
            <a:avLst/>
            <a:gdLst/>
            <a:ahLst/>
            <a:cxnLst/>
            <a:rect l="l" t="t" r="r" b="b"/>
            <a:pathLst>
              <a:path w="609600" h="116204">
                <a:moveTo>
                  <a:pt x="0" y="0"/>
                </a:moveTo>
                <a:lnTo>
                  <a:pt x="609600" y="0"/>
                </a:lnTo>
                <a:lnTo>
                  <a:pt x="609600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20775" y="3800473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225425" y="0"/>
                </a:moveTo>
                <a:lnTo>
                  <a:pt x="0" y="109283"/>
                </a:lnTo>
                <a:lnTo>
                  <a:pt x="225425" y="215899"/>
                </a:lnTo>
                <a:lnTo>
                  <a:pt x="150279" y="109283"/>
                </a:lnTo>
                <a:lnTo>
                  <a:pt x="225425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20775" y="3800473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0" y="109283"/>
                </a:moveTo>
                <a:lnTo>
                  <a:pt x="225425" y="0"/>
                </a:lnTo>
                <a:lnTo>
                  <a:pt x="150279" y="109283"/>
                </a:lnTo>
                <a:lnTo>
                  <a:pt x="225425" y="215899"/>
                </a:lnTo>
                <a:lnTo>
                  <a:pt x="0" y="109283"/>
                </a:lnTo>
                <a:close/>
              </a:path>
            </a:pathLst>
          </a:custGeom>
          <a:ln w="12700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27683" y="3800473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0" y="0"/>
                </a:moveTo>
                <a:lnTo>
                  <a:pt x="75145" y="109283"/>
                </a:lnTo>
                <a:lnTo>
                  <a:pt x="0" y="215899"/>
                </a:lnTo>
                <a:lnTo>
                  <a:pt x="225425" y="109283"/>
                </a:lnTo>
                <a:lnTo>
                  <a:pt x="0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27683" y="3800473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225425" y="109283"/>
                </a:moveTo>
                <a:lnTo>
                  <a:pt x="0" y="215899"/>
                </a:lnTo>
                <a:lnTo>
                  <a:pt x="75145" y="109283"/>
                </a:lnTo>
                <a:lnTo>
                  <a:pt x="0" y="0"/>
                </a:lnTo>
                <a:lnTo>
                  <a:pt x="225425" y="109283"/>
                </a:lnTo>
                <a:close/>
              </a:path>
            </a:pathLst>
          </a:custGeom>
          <a:ln w="12700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59625" y="3909757"/>
            <a:ext cx="4456430" cy="3175"/>
          </a:xfrm>
          <a:custGeom>
            <a:avLst/>
            <a:gdLst/>
            <a:ahLst/>
            <a:cxnLst/>
            <a:rect l="l" t="t" r="r" b="b"/>
            <a:pathLst>
              <a:path w="4456430" h="3175">
                <a:moveTo>
                  <a:pt x="0" y="0"/>
                </a:moveTo>
                <a:lnTo>
                  <a:pt x="4456264" y="2667"/>
                </a:lnTo>
              </a:path>
            </a:pathLst>
          </a:custGeom>
          <a:ln w="23812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686050" y="3603244"/>
            <a:ext cx="1524000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595958"/>
                </a:solidFill>
                <a:latin typeface="Arial"/>
                <a:cs typeface="Arial"/>
              </a:rPr>
              <a:t>Minimal Contractor</a:t>
            </a:r>
            <a:r>
              <a:rPr sz="1000" b="1" spc="-80" dirty="0">
                <a:solidFill>
                  <a:srgbClr val="595958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595958"/>
                </a:solidFill>
                <a:latin typeface="Arial"/>
                <a:cs typeface="Arial"/>
              </a:rPr>
              <a:t>Input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59781" y="2726907"/>
            <a:ext cx="41084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10" dirty="0">
                <a:latin typeface="Arial"/>
                <a:cs typeface="Arial"/>
              </a:rPr>
              <a:t>Preli</a:t>
            </a:r>
            <a:r>
              <a:rPr sz="1000" b="1" spc="-5" dirty="0"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41440" y="2879330"/>
            <a:ext cx="447040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D</a:t>
            </a:r>
            <a:r>
              <a:rPr sz="1000" b="1" spc="-10" dirty="0">
                <a:latin typeface="Arial"/>
                <a:cs typeface="Arial"/>
              </a:rPr>
              <a:t>esi</a:t>
            </a:r>
            <a:r>
              <a:rPr sz="1000" b="1" spc="-5" dirty="0">
                <a:latin typeface="Arial"/>
                <a:cs typeface="Arial"/>
              </a:rPr>
              <a:t>gn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82034" y="2753976"/>
            <a:ext cx="821690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7325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Design  D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0" dirty="0">
                <a:latin typeface="Arial"/>
                <a:cs typeface="Arial"/>
              </a:rPr>
              <a:t>v</a:t>
            </a:r>
            <a:r>
              <a:rPr sz="1000" b="1" spc="-10" dirty="0">
                <a:latin typeface="Arial"/>
                <a:cs typeface="Arial"/>
              </a:rPr>
              <a:t>el</a:t>
            </a:r>
            <a:r>
              <a:rPr sz="1000" b="1" spc="-5" dirty="0">
                <a:latin typeface="Arial"/>
                <a:cs typeface="Arial"/>
              </a:rPr>
              <a:t>opm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987020" y="2753976"/>
            <a:ext cx="596900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175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Working  D</a:t>
            </a:r>
            <a:r>
              <a:rPr sz="1000" b="1" spc="-10" dirty="0">
                <a:latin typeface="Arial"/>
                <a:cs typeface="Arial"/>
              </a:rPr>
              <a:t>ra</a:t>
            </a:r>
            <a:r>
              <a:rPr sz="1000" b="1" spc="5" dirty="0">
                <a:latin typeface="Arial"/>
                <a:cs typeface="Arial"/>
              </a:rPr>
              <a:t>w</a:t>
            </a:r>
            <a:r>
              <a:rPr sz="1000" b="1" spc="-10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ngs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86480" y="2714384"/>
            <a:ext cx="567055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3820">
              <a:lnSpc>
                <a:spcPct val="100000"/>
              </a:lnSpc>
            </a:pPr>
            <a:r>
              <a:rPr sz="1000" b="1" spc="-10" dirty="0">
                <a:latin typeface="Arial"/>
                <a:cs typeface="Arial"/>
              </a:rPr>
              <a:t>Select  E</a:t>
            </a:r>
            <a:r>
              <a:rPr sz="1000" b="1" spc="-5" dirty="0">
                <a:latin typeface="Arial"/>
                <a:cs typeface="Arial"/>
              </a:rPr>
              <a:t>ng</a:t>
            </a:r>
            <a:r>
              <a:rPr sz="1000" b="1" spc="-10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n</a:t>
            </a:r>
            <a:r>
              <a:rPr sz="1000" b="1" spc="-10" dirty="0">
                <a:latin typeface="Arial"/>
                <a:cs typeface="Arial"/>
              </a:rPr>
              <a:t>ee</a:t>
            </a:r>
            <a:r>
              <a:rPr sz="1000" b="1" spc="-5" dirty="0">
                <a:latin typeface="Arial"/>
                <a:cs typeface="Arial"/>
              </a:rPr>
              <a:t>r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265601" y="2727033"/>
            <a:ext cx="2490470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2880" marR="5080" indent="-170815">
              <a:lnSpc>
                <a:spcPct val="100000"/>
              </a:lnSpc>
              <a:tabLst>
                <a:tab pos="1689100" algn="l"/>
              </a:tabLst>
            </a:pPr>
            <a:r>
              <a:rPr sz="1000" b="1" spc="-5" dirty="0">
                <a:latin typeface="Arial"/>
                <a:cs typeface="Arial"/>
              </a:rPr>
              <a:t>Cont</a:t>
            </a:r>
            <a:r>
              <a:rPr sz="1000" b="1" spc="-10" dirty="0">
                <a:latin typeface="Arial"/>
                <a:cs typeface="Arial"/>
              </a:rPr>
              <a:t>rac</a:t>
            </a:r>
            <a:r>
              <a:rPr sz="1000" b="1" spc="-5" dirty="0">
                <a:latin typeface="Arial"/>
                <a:cs typeface="Arial"/>
              </a:rPr>
              <a:t>tor</a:t>
            </a:r>
            <a:r>
              <a:rPr sz="1000" b="1" dirty="0">
                <a:latin typeface="Arial"/>
                <a:cs typeface="Arial"/>
              </a:rPr>
              <a:t>	</a:t>
            </a:r>
            <a:r>
              <a:rPr sz="1000" b="1" spc="-5" dirty="0">
                <a:latin typeface="Arial"/>
                <a:cs typeface="Arial"/>
              </a:rPr>
              <a:t>Con</a:t>
            </a:r>
            <a:r>
              <a:rPr sz="1000" b="1" spc="-10" dirty="0">
                <a:latin typeface="Arial"/>
                <a:cs typeface="Arial"/>
              </a:rPr>
              <a:t>s</a:t>
            </a:r>
            <a:r>
              <a:rPr sz="1000" b="1" spc="-5" dirty="0">
                <a:latin typeface="Arial"/>
                <a:cs typeface="Arial"/>
              </a:rPr>
              <a:t>t</a:t>
            </a:r>
            <a:r>
              <a:rPr sz="1000" b="1" spc="-10" dirty="0">
                <a:latin typeface="Arial"/>
                <a:cs typeface="Arial"/>
              </a:rPr>
              <a:t>r</a:t>
            </a:r>
            <a:r>
              <a:rPr sz="1000" b="1" spc="-5" dirty="0">
                <a:latin typeface="Arial"/>
                <a:cs typeface="Arial"/>
              </a:rPr>
              <a:t>u</a:t>
            </a:r>
            <a:r>
              <a:rPr sz="1000" b="1" spc="-10" dirty="0">
                <a:latin typeface="Arial"/>
                <a:cs typeface="Arial"/>
              </a:rPr>
              <a:t>c</a:t>
            </a:r>
            <a:r>
              <a:rPr sz="1000" b="1" spc="-5" dirty="0">
                <a:latin typeface="Arial"/>
                <a:cs typeface="Arial"/>
              </a:rPr>
              <a:t>t</a:t>
            </a:r>
            <a:r>
              <a:rPr sz="1000" b="1" spc="-10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on  Bids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139825" y="5113337"/>
            <a:ext cx="974725" cy="116205"/>
          </a:xfrm>
          <a:custGeom>
            <a:avLst/>
            <a:gdLst/>
            <a:ahLst/>
            <a:cxnLst/>
            <a:rect l="l" t="t" r="r" b="b"/>
            <a:pathLst>
              <a:path w="974725" h="116204">
                <a:moveTo>
                  <a:pt x="0" y="0"/>
                </a:moveTo>
                <a:lnTo>
                  <a:pt x="974725" y="0"/>
                </a:lnTo>
                <a:lnTo>
                  <a:pt x="974725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9825" y="5113337"/>
            <a:ext cx="974725" cy="116205"/>
          </a:xfrm>
          <a:custGeom>
            <a:avLst/>
            <a:gdLst/>
            <a:ahLst/>
            <a:cxnLst/>
            <a:rect l="l" t="t" r="r" b="b"/>
            <a:pathLst>
              <a:path w="974725" h="116204">
                <a:moveTo>
                  <a:pt x="0" y="0"/>
                </a:moveTo>
                <a:lnTo>
                  <a:pt x="974725" y="0"/>
                </a:lnTo>
                <a:lnTo>
                  <a:pt x="974725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112962" y="5224462"/>
            <a:ext cx="1219200" cy="114300"/>
          </a:xfrm>
          <a:custGeom>
            <a:avLst/>
            <a:gdLst/>
            <a:ahLst/>
            <a:cxnLst/>
            <a:rect l="l" t="t" r="r" b="b"/>
            <a:pathLst>
              <a:path w="1219200" h="114300">
                <a:moveTo>
                  <a:pt x="0" y="0"/>
                </a:moveTo>
                <a:lnTo>
                  <a:pt x="1219200" y="0"/>
                </a:lnTo>
                <a:lnTo>
                  <a:pt x="12192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112962" y="5224462"/>
            <a:ext cx="1219200" cy="114300"/>
          </a:xfrm>
          <a:custGeom>
            <a:avLst/>
            <a:gdLst/>
            <a:ahLst/>
            <a:cxnLst/>
            <a:rect l="l" t="t" r="r" b="b"/>
            <a:pathLst>
              <a:path w="1219200" h="114300">
                <a:moveTo>
                  <a:pt x="0" y="0"/>
                </a:moveTo>
                <a:lnTo>
                  <a:pt x="1219200" y="0"/>
                </a:lnTo>
                <a:lnTo>
                  <a:pt x="12192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27400" y="5111750"/>
            <a:ext cx="1949450" cy="113030"/>
          </a:xfrm>
          <a:custGeom>
            <a:avLst/>
            <a:gdLst/>
            <a:ahLst/>
            <a:cxnLst/>
            <a:rect l="l" t="t" r="r" b="b"/>
            <a:pathLst>
              <a:path w="1949450" h="113029">
                <a:moveTo>
                  <a:pt x="0" y="0"/>
                </a:moveTo>
                <a:lnTo>
                  <a:pt x="1949450" y="0"/>
                </a:lnTo>
                <a:lnTo>
                  <a:pt x="1949450" y="112712"/>
                </a:lnTo>
                <a:lnTo>
                  <a:pt x="0" y="112712"/>
                </a:lnTo>
                <a:lnTo>
                  <a:pt x="0" y="0"/>
                </a:lnTo>
                <a:close/>
              </a:path>
            </a:pathLst>
          </a:custGeom>
          <a:solidFill>
            <a:srgbClr val="37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27400" y="5111750"/>
            <a:ext cx="1949450" cy="113030"/>
          </a:xfrm>
          <a:custGeom>
            <a:avLst/>
            <a:gdLst/>
            <a:ahLst/>
            <a:cxnLst/>
            <a:rect l="l" t="t" r="r" b="b"/>
            <a:pathLst>
              <a:path w="1949450" h="113029">
                <a:moveTo>
                  <a:pt x="0" y="0"/>
                </a:moveTo>
                <a:lnTo>
                  <a:pt x="1949450" y="0"/>
                </a:lnTo>
                <a:lnTo>
                  <a:pt x="1949450" y="112712"/>
                </a:lnTo>
                <a:lnTo>
                  <a:pt x="0" y="112712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0537" y="5113337"/>
            <a:ext cx="611505" cy="116205"/>
          </a:xfrm>
          <a:custGeom>
            <a:avLst/>
            <a:gdLst/>
            <a:ahLst/>
            <a:cxnLst/>
            <a:rect l="l" t="t" r="r" b="b"/>
            <a:pathLst>
              <a:path w="611505" h="116204">
                <a:moveTo>
                  <a:pt x="0" y="0"/>
                </a:moveTo>
                <a:lnTo>
                  <a:pt x="611187" y="0"/>
                </a:lnTo>
                <a:lnTo>
                  <a:pt x="611187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solidFill>
            <a:srgbClr val="9BBB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90537" y="5113337"/>
            <a:ext cx="611505" cy="116205"/>
          </a:xfrm>
          <a:custGeom>
            <a:avLst/>
            <a:gdLst/>
            <a:ahLst/>
            <a:cxnLst/>
            <a:rect l="l" t="t" r="r" b="b"/>
            <a:pathLst>
              <a:path w="611505" h="116204">
                <a:moveTo>
                  <a:pt x="0" y="0"/>
                </a:moveTo>
                <a:lnTo>
                  <a:pt x="611187" y="0"/>
                </a:lnTo>
                <a:lnTo>
                  <a:pt x="611187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92106" y="4443819"/>
            <a:ext cx="490220" cy="516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2545">
              <a:lnSpc>
                <a:spcPct val="109900"/>
              </a:lnSpc>
            </a:pPr>
            <a:r>
              <a:rPr sz="1000" b="1" spc="-10" dirty="0">
                <a:latin typeface="Arial"/>
                <a:cs typeface="Arial"/>
              </a:rPr>
              <a:t>Select  </a:t>
            </a:r>
            <a:r>
              <a:rPr sz="1000" b="1" spc="-5" dirty="0">
                <a:latin typeface="Arial"/>
                <a:cs typeface="Arial"/>
              </a:rPr>
              <a:t>D</a:t>
            </a:r>
            <a:r>
              <a:rPr sz="1000" b="1" spc="-10" dirty="0">
                <a:latin typeface="Arial"/>
                <a:cs typeface="Arial"/>
              </a:rPr>
              <a:t>esi</a:t>
            </a:r>
            <a:r>
              <a:rPr sz="1000" b="1" spc="-5" dirty="0">
                <a:latin typeface="Arial"/>
                <a:cs typeface="Arial"/>
              </a:rPr>
              <a:t>gn/  Builder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291012" y="5370512"/>
            <a:ext cx="3406775" cy="116205"/>
          </a:xfrm>
          <a:custGeom>
            <a:avLst/>
            <a:gdLst/>
            <a:ahLst/>
            <a:cxnLst/>
            <a:rect l="l" t="t" r="r" b="b"/>
            <a:pathLst>
              <a:path w="3406775" h="116204">
                <a:moveTo>
                  <a:pt x="0" y="0"/>
                </a:moveTo>
                <a:lnTo>
                  <a:pt x="3406775" y="0"/>
                </a:lnTo>
                <a:lnTo>
                  <a:pt x="3406775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91012" y="5370512"/>
            <a:ext cx="3406775" cy="116205"/>
          </a:xfrm>
          <a:custGeom>
            <a:avLst/>
            <a:gdLst/>
            <a:ahLst/>
            <a:cxnLst/>
            <a:rect l="l" t="t" r="r" b="b"/>
            <a:pathLst>
              <a:path w="3406775" h="116204">
                <a:moveTo>
                  <a:pt x="0" y="0"/>
                </a:moveTo>
                <a:lnTo>
                  <a:pt x="3406775" y="0"/>
                </a:lnTo>
                <a:lnTo>
                  <a:pt x="3406775" y="115887"/>
                </a:lnTo>
                <a:lnTo>
                  <a:pt x="0" y="115887"/>
                </a:lnTo>
                <a:lnTo>
                  <a:pt x="0" y="0"/>
                </a:lnTo>
                <a:close/>
              </a:path>
            </a:pathLst>
          </a:custGeom>
          <a:ln w="23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5483226" y="5095494"/>
            <a:ext cx="814069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Construction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693951" y="5827376"/>
            <a:ext cx="1641475" cy="16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595958"/>
                </a:solidFill>
                <a:latin typeface="Arial"/>
                <a:cs typeface="Arial"/>
              </a:rPr>
              <a:t>Extensive Contractor</a:t>
            </a:r>
            <a:r>
              <a:rPr sz="1000" b="1" spc="-95" dirty="0">
                <a:solidFill>
                  <a:srgbClr val="595958"/>
                </a:solidFill>
                <a:latin typeface="Arial"/>
                <a:cs typeface="Arial"/>
              </a:rPr>
              <a:t> </a:t>
            </a:r>
            <a:r>
              <a:rPr sz="1000" b="1" spc="-5" dirty="0">
                <a:solidFill>
                  <a:srgbClr val="595958"/>
                </a:solidFill>
                <a:latin typeface="Arial"/>
                <a:cs typeface="Arial"/>
              </a:rPr>
              <a:t>Input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41372" y="4627220"/>
            <a:ext cx="447040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780">
              <a:lnSpc>
                <a:spcPct val="100000"/>
              </a:lnSpc>
            </a:pPr>
            <a:r>
              <a:rPr sz="1000" b="1" spc="-10" dirty="0">
                <a:latin typeface="Arial"/>
                <a:cs typeface="Arial"/>
              </a:rPr>
              <a:t>Prelim  </a:t>
            </a:r>
            <a:r>
              <a:rPr sz="1000" b="1" spc="-5" dirty="0">
                <a:latin typeface="Arial"/>
                <a:cs typeface="Arial"/>
              </a:rPr>
              <a:t>D</a:t>
            </a:r>
            <a:r>
              <a:rPr sz="1000" b="1" spc="-10" dirty="0">
                <a:latin typeface="Arial"/>
                <a:cs typeface="Arial"/>
              </a:rPr>
              <a:t>esi</a:t>
            </a:r>
            <a:r>
              <a:rPr sz="1000" b="1" spc="-5" dirty="0">
                <a:latin typeface="Arial"/>
                <a:cs typeface="Arial"/>
              </a:rPr>
              <a:t>gn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281966" y="4654289"/>
            <a:ext cx="821690" cy="3194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87325">
              <a:lnSpc>
                <a:spcPct val="100000"/>
              </a:lnSpc>
            </a:pPr>
            <a:r>
              <a:rPr sz="1000" b="1" spc="-5" dirty="0">
                <a:latin typeface="Arial"/>
                <a:cs typeface="Arial"/>
              </a:rPr>
              <a:t>Design  D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0" dirty="0">
                <a:latin typeface="Arial"/>
                <a:cs typeface="Arial"/>
              </a:rPr>
              <a:t>v</a:t>
            </a:r>
            <a:r>
              <a:rPr sz="1000" b="1" spc="-10" dirty="0">
                <a:latin typeface="Arial"/>
                <a:cs typeface="Arial"/>
              </a:rPr>
              <a:t>el</a:t>
            </a:r>
            <a:r>
              <a:rPr sz="1000" b="1" spc="-5" dirty="0">
                <a:latin typeface="Arial"/>
                <a:cs typeface="Arial"/>
              </a:rPr>
              <a:t>opm</a:t>
            </a:r>
            <a:r>
              <a:rPr sz="1000" b="1" spc="-10" dirty="0">
                <a:latin typeface="Arial"/>
                <a:cs typeface="Arial"/>
              </a:rPr>
              <a:t>e</a:t>
            </a:r>
            <a:r>
              <a:rPr sz="1000" b="1" spc="-5" dirty="0">
                <a:latin typeface="Arial"/>
                <a:cs typeface="Arial"/>
              </a:rPr>
              <a:t>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36637" y="6043611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225425" y="0"/>
                </a:moveTo>
                <a:lnTo>
                  <a:pt x="0" y="109283"/>
                </a:lnTo>
                <a:lnTo>
                  <a:pt x="225425" y="215899"/>
                </a:lnTo>
                <a:lnTo>
                  <a:pt x="150279" y="109283"/>
                </a:lnTo>
                <a:lnTo>
                  <a:pt x="225425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36637" y="6043611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0" y="109283"/>
                </a:moveTo>
                <a:lnTo>
                  <a:pt x="225425" y="0"/>
                </a:lnTo>
                <a:lnTo>
                  <a:pt x="150279" y="109283"/>
                </a:lnTo>
                <a:lnTo>
                  <a:pt x="225425" y="215899"/>
                </a:lnTo>
                <a:lnTo>
                  <a:pt x="0" y="109283"/>
                </a:lnTo>
                <a:close/>
              </a:path>
            </a:pathLst>
          </a:custGeom>
          <a:ln w="12700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543544" y="6043611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0" y="0"/>
                </a:moveTo>
                <a:lnTo>
                  <a:pt x="75145" y="109283"/>
                </a:lnTo>
                <a:lnTo>
                  <a:pt x="0" y="215899"/>
                </a:lnTo>
                <a:lnTo>
                  <a:pt x="225425" y="109283"/>
                </a:lnTo>
                <a:lnTo>
                  <a:pt x="0" y="0"/>
                </a:lnTo>
                <a:close/>
              </a:path>
            </a:pathLst>
          </a:custGeom>
          <a:solidFill>
            <a:srgbClr val="5959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543544" y="6043611"/>
            <a:ext cx="225425" cy="215900"/>
          </a:xfrm>
          <a:custGeom>
            <a:avLst/>
            <a:gdLst/>
            <a:ahLst/>
            <a:cxnLst/>
            <a:rect l="l" t="t" r="r" b="b"/>
            <a:pathLst>
              <a:path w="225425" h="215900">
                <a:moveTo>
                  <a:pt x="225425" y="109283"/>
                </a:moveTo>
                <a:lnTo>
                  <a:pt x="0" y="215899"/>
                </a:lnTo>
                <a:lnTo>
                  <a:pt x="75145" y="109283"/>
                </a:lnTo>
                <a:lnTo>
                  <a:pt x="0" y="0"/>
                </a:lnTo>
                <a:lnTo>
                  <a:pt x="225425" y="109283"/>
                </a:lnTo>
                <a:close/>
              </a:path>
            </a:pathLst>
          </a:custGeom>
          <a:ln w="12700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75486" y="6152894"/>
            <a:ext cx="4456430" cy="3175"/>
          </a:xfrm>
          <a:custGeom>
            <a:avLst/>
            <a:gdLst/>
            <a:ahLst/>
            <a:cxnLst/>
            <a:rect l="l" t="t" r="r" b="b"/>
            <a:pathLst>
              <a:path w="4456430" h="3175">
                <a:moveTo>
                  <a:pt x="0" y="0"/>
                </a:moveTo>
                <a:lnTo>
                  <a:pt x="4456264" y="2667"/>
                </a:lnTo>
              </a:path>
            </a:pathLst>
          </a:custGeom>
          <a:ln w="23812">
            <a:solidFill>
              <a:srgbClr val="5959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990114" y="4326763"/>
            <a:ext cx="1760220" cy="6470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830">
              <a:lnSpc>
                <a:spcPct val="100000"/>
              </a:lnSpc>
            </a:pPr>
            <a:r>
              <a:rPr sz="2000" b="1" dirty="0">
                <a:solidFill>
                  <a:srgbClr val="953735"/>
                </a:solidFill>
                <a:latin typeface="Arial"/>
                <a:cs typeface="Arial"/>
              </a:rPr>
              <a:t>Design •</a:t>
            </a:r>
            <a:r>
              <a:rPr sz="2000" b="1" spc="-114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53735"/>
                </a:solidFill>
                <a:latin typeface="Arial"/>
                <a:cs typeface="Arial"/>
              </a:rPr>
              <a:t>Build</a:t>
            </a:r>
            <a:endParaRPr sz="2000">
              <a:latin typeface="Arial"/>
              <a:cs typeface="Arial"/>
            </a:endParaRPr>
          </a:p>
          <a:p>
            <a:pPr marL="12700" marR="1167765" indent="31750">
              <a:lnSpc>
                <a:spcPct val="100000"/>
              </a:lnSpc>
              <a:spcBef>
                <a:spcPts val="175"/>
              </a:spcBef>
            </a:pPr>
            <a:r>
              <a:rPr sz="1000" b="1" spc="-5" dirty="0">
                <a:latin typeface="Arial"/>
                <a:cs typeface="Arial"/>
              </a:rPr>
              <a:t>Working  D</a:t>
            </a:r>
            <a:r>
              <a:rPr sz="1000" b="1" spc="-10" dirty="0">
                <a:latin typeface="Arial"/>
                <a:cs typeface="Arial"/>
              </a:rPr>
              <a:t>ra</a:t>
            </a:r>
            <a:r>
              <a:rPr sz="1000" b="1" spc="5" dirty="0">
                <a:latin typeface="Arial"/>
                <a:cs typeface="Arial"/>
              </a:rPr>
              <a:t>w</a:t>
            </a:r>
            <a:r>
              <a:rPr sz="1000" b="1" spc="-10" dirty="0">
                <a:latin typeface="Arial"/>
                <a:cs typeface="Arial"/>
              </a:rPr>
              <a:t>i</a:t>
            </a:r>
            <a:r>
              <a:rPr sz="1000" b="1" spc="-5" dirty="0">
                <a:latin typeface="Arial"/>
                <a:cs typeface="Arial"/>
              </a:rPr>
              <a:t>ngs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657712" y="2421770"/>
            <a:ext cx="237363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953735"/>
                </a:solidFill>
                <a:latin typeface="Arial"/>
                <a:cs typeface="Arial"/>
              </a:rPr>
              <a:t>Design • </a:t>
            </a:r>
            <a:r>
              <a:rPr sz="2000" b="1" spc="-5" dirty="0">
                <a:solidFill>
                  <a:srgbClr val="953735"/>
                </a:solidFill>
                <a:latin typeface="Arial"/>
                <a:cs typeface="Arial"/>
              </a:rPr>
              <a:t>Bid </a:t>
            </a:r>
            <a:r>
              <a:rPr sz="2000" b="1" dirty="0">
                <a:solidFill>
                  <a:srgbClr val="953735"/>
                </a:solidFill>
                <a:latin typeface="Arial"/>
                <a:cs typeface="Arial"/>
              </a:rPr>
              <a:t>•</a:t>
            </a:r>
            <a:r>
              <a:rPr sz="2000" b="1" spc="-120" dirty="0">
                <a:solidFill>
                  <a:srgbClr val="953735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953735"/>
                </a:solidFill>
                <a:latin typeface="Arial"/>
                <a:cs typeface="Arial"/>
              </a:rPr>
              <a:t>Build</a:t>
            </a:r>
            <a:endParaRPr sz="20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1197864" y="1267968"/>
            <a:ext cx="23073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758439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929127" y="1267968"/>
            <a:ext cx="5056631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>
            <a:spLocks noGrp="1"/>
          </p:cNvSpPr>
          <p:nvPr>
            <p:ph type="title"/>
          </p:nvPr>
        </p:nvSpPr>
        <p:spPr>
          <a:xfrm>
            <a:off x="1540922" y="1419352"/>
            <a:ext cx="606298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Design-Build </a:t>
            </a:r>
            <a:r>
              <a:rPr dirty="0"/>
              <a:t>Time</a:t>
            </a:r>
            <a:r>
              <a:rPr spc="-110" dirty="0"/>
              <a:t> </a:t>
            </a:r>
            <a:r>
              <a:rPr spc="-10" dirty="0"/>
              <a:t>Savings</a:t>
            </a: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39583" y="4290059"/>
            <a:ext cx="1804415" cy="22037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79" y="1267968"/>
            <a:ext cx="23073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86355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5519" y="1267968"/>
            <a:ext cx="6397751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8838" y="1419352"/>
            <a:ext cx="740537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Design-Build </a:t>
            </a:r>
            <a:r>
              <a:rPr spc="-10" dirty="0"/>
              <a:t>Project</a:t>
            </a:r>
            <a:r>
              <a:rPr spc="-85" dirty="0"/>
              <a:t> </a:t>
            </a:r>
            <a:r>
              <a:rPr spc="-10" dirty="0"/>
              <a:t>Candidates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474027" y="2324100"/>
            <a:ext cx="7768590" cy="3627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4767580" algn="ctr">
              <a:lnSpc>
                <a:spcPts val="4175"/>
              </a:lnSpc>
            </a:pPr>
            <a:r>
              <a:rPr sz="3600" b="1" dirty="0">
                <a:latin typeface="Calibri"/>
                <a:cs typeface="Calibri"/>
              </a:rPr>
              <a:t>Schedule</a:t>
            </a:r>
            <a:r>
              <a:rPr sz="3600" b="1" spc="-9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Issues</a:t>
            </a:r>
            <a:endParaRPr sz="3600">
              <a:latin typeface="Calibri"/>
              <a:cs typeface="Calibri"/>
            </a:endParaRPr>
          </a:p>
          <a:p>
            <a:pPr marL="756285" marR="5080" indent="-286385">
              <a:lnSpc>
                <a:spcPts val="3030"/>
              </a:lnSpc>
              <a:spcBef>
                <a:spcPts val="229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5" dirty="0">
                <a:latin typeface="Calibri"/>
                <a:cs typeface="Calibri"/>
              </a:rPr>
              <a:t>Can </a:t>
            </a:r>
            <a:r>
              <a:rPr sz="2800" b="1" spc="-10" dirty="0">
                <a:latin typeface="Calibri"/>
                <a:cs typeface="Calibri"/>
              </a:rPr>
              <a:t>significant </a:t>
            </a:r>
            <a:r>
              <a:rPr sz="2800" b="1" spc="-5" dirty="0">
                <a:latin typeface="Calibri"/>
                <a:cs typeface="Calibri"/>
              </a:rPr>
              <a:t>time </a:t>
            </a:r>
            <a:r>
              <a:rPr sz="2800" b="1" spc="-15" dirty="0">
                <a:latin typeface="Calibri"/>
                <a:cs typeface="Calibri"/>
              </a:rPr>
              <a:t>savings </a:t>
            </a:r>
            <a:r>
              <a:rPr sz="2800" b="1" spc="-5" dirty="0">
                <a:latin typeface="Calibri"/>
                <a:cs typeface="Calibri"/>
              </a:rPr>
              <a:t>be </a:t>
            </a:r>
            <a:r>
              <a:rPr sz="2800" b="1" spc="-15" dirty="0">
                <a:latin typeface="Calibri"/>
                <a:cs typeface="Calibri"/>
              </a:rPr>
              <a:t>realized through  concurrent</a:t>
            </a:r>
            <a:r>
              <a:rPr sz="2800" b="1" spc="-2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activities?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ts val="281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10" dirty="0">
                <a:latin typeface="Calibri"/>
                <a:cs typeface="Calibri"/>
              </a:rPr>
              <a:t>Will </a:t>
            </a:r>
            <a:r>
              <a:rPr sz="2800" b="1" spc="-20" dirty="0">
                <a:latin typeface="Calibri"/>
                <a:cs typeface="Calibri"/>
              </a:rPr>
              <a:t>staff </a:t>
            </a:r>
            <a:r>
              <a:rPr sz="2800" b="1" spc="-15" dirty="0">
                <a:latin typeface="Calibri"/>
                <a:cs typeface="Calibri"/>
              </a:rPr>
              <a:t>resource </a:t>
            </a:r>
            <a:r>
              <a:rPr sz="2800" b="1" spc="-20" dirty="0">
                <a:latin typeface="Calibri"/>
                <a:cs typeface="Calibri"/>
              </a:rPr>
              <a:t>constraints </a:t>
            </a:r>
            <a:r>
              <a:rPr sz="2800" b="1" spc="-5" dirty="0">
                <a:latin typeface="Calibri"/>
                <a:cs typeface="Calibri"/>
              </a:rPr>
              <a:t>impact</a:t>
            </a:r>
            <a:r>
              <a:rPr sz="2800" b="1" spc="16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project</a:t>
            </a:r>
            <a:endParaRPr sz="2800">
              <a:latin typeface="Calibri"/>
              <a:cs typeface="Calibri"/>
            </a:endParaRPr>
          </a:p>
          <a:p>
            <a:pPr marR="4777740" algn="ctr">
              <a:lnSpc>
                <a:spcPts val="3025"/>
              </a:lnSpc>
            </a:pPr>
            <a:r>
              <a:rPr sz="2800" b="1" spc="-5" dirty="0">
                <a:latin typeface="Calibri"/>
                <a:cs typeface="Calibri"/>
              </a:rPr>
              <a:t>schedule?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ts val="3025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15" dirty="0">
                <a:latin typeface="Calibri"/>
                <a:cs typeface="Calibri"/>
              </a:rPr>
              <a:t>Must </a:t>
            </a:r>
            <a:r>
              <a:rPr sz="2800" b="1" spc="-5" dirty="0">
                <a:latin typeface="Calibri"/>
                <a:cs typeface="Calibri"/>
              </a:rPr>
              <a:t>the </a:t>
            </a:r>
            <a:r>
              <a:rPr sz="2800" b="1" spc="-10" dirty="0">
                <a:latin typeface="Calibri"/>
                <a:cs typeface="Calibri"/>
              </a:rPr>
              <a:t>work begin </a:t>
            </a:r>
            <a:r>
              <a:rPr sz="2800" b="1" spc="-5" dirty="0">
                <a:latin typeface="Calibri"/>
                <a:cs typeface="Calibri"/>
              </a:rPr>
              <a:t>or </a:t>
            </a:r>
            <a:r>
              <a:rPr sz="2800" b="1" spc="-10" dirty="0">
                <a:latin typeface="Calibri"/>
                <a:cs typeface="Calibri"/>
              </a:rPr>
              <a:t>end by </a:t>
            </a:r>
            <a:r>
              <a:rPr sz="2800" b="1" spc="-5" dirty="0">
                <a:latin typeface="Calibri"/>
                <a:cs typeface="Calibri"/>
              </a:rPr>
              <a:t>a specific</a:t>
            </a:r>
            <a:r>
              <a:rPr sz="2800" b="1" spc="12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time?</a:t>
            </a:r>
            <a:endParaRPr sz="2800">
              <a:latin typeface="Calibri"/>
              <a:cs typeface="Calibri"/>
            </a:endParaRPr>
          </a:p>
          <a:p>
            <a:pPr marL="756285" marR="887094" indent="-286385">
              <a:lnSpc>
                <a:spcPts val="3030"/>
              </a:lnSpc>
              <a:spcBef>
                <a:spcPts val="204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20" dirty="0">
                <a:latin typeface="Calibri"/>
                <a:cs typeface="Calibri"/>
              </a:rPr>
              <a:t>Are </a:t>
            </a:r>
            <a:r>
              <a:rPr sz="2800" b="1" spc="-15" dirty="0">
                <a:latin typeface="Calibri"/>
                <a:cs typeface="Calibri"/>
              </a:rPr>
              <a:t>traffic </a:t>
            </a:r>
            <a:r>
              <a:rPr sz="2800" b="1" spc="-20" dirty="0">
                <a:latin typeface="Calibri"/>
                <a:cs typeface="Calibri"/>
              </a:rPr>
              <a:t>detours and/or </a:t>
            </a:r>
            <a:r>
              <a:rPr sz="2800" b="1" spc="-10" dirty="0">
                <a:latin typeface="Calibri"/>
                <a:cs typeface="Calibri"/>
              </a:rPr>
              <a:t>closure periods  limited?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ts val="2980"/>
              </a:lnSpc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5" dirty="0">
                <a:latin typeface="Calibri"/>
                <a:cs typeface="Calibri"/>
              </a:rPr>
              <a:t>Can </a:t>
            </a:r>
            <a:r>
              <a:rPr sz="2800" b="1" spc="-15" dirty="0">
                <a:latin typeface="Calibri"/>
                <a:cs typeface="Calibri"/>
              </a:rPr>
              <a:t>potential </a:t>
            </a:r>
            <a:r>
              <a:rPr sz="2800" b="1" spc="-5" dirty="0">
                <a:latin typeface="Calibri"/>
                <a:cs typeface="Calibri"/>
              </a:rPr>
              <a:t>time </a:t>
            </a:r>
            <a:r>
              <a:rPr sz="2800" b="1" spc="-15" dirty="0">
                <a:latin typeface="Calibri"/>
                <a:cs typeface="Calibri"/>
              </a:rPr>
              <a:t>savings </a:t>
            </a:r>
            <a:r>
              <a:rPr sz="2800" b="1" spc="-5" dirty="0">
                <a:latin typeface="Calibri"/>
                <a:cs typeface="Calibri"/>
              </a:rPr>
              <a:t>be</a:t>
            </a:r>
            <a:r>
              <a:rPr sz="2800" b="1" spc="10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realized?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9950" y="4437075"/>
            <a:ext cx="1933549" cy="1939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25779" y="1267968"/>
            <a:ext cx="23073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86355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55519" y="1267968"/>
            <a:ext cx="6397751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68838" y="1419352"/>
            <a:ext cx="740537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Design-Build </a:t>
            </a:r>
            <a:r>
              <a:rPr spc="-10" dirty="0"/>
              <a:t>Project</a:t>
            </a:r>
            <a:r>
              <a:rPr spc="-85" dirty="0"/>
              <a:t> </a:t>
            </a:r>
            <a:r>
              <a:rPr spc="-10" dirty="0"/>
              <a:t>Candidates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535940" y="2324100"/>
            <a:ext cx="7895590" cy="3811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10" dirty="0">
                <a:latin typeface="Calibri"/>
                <a:cs typeface="Calibri"/>
              </a:rPr>
              <a:t>Project</a:t>
            </a:r>
            <a:r>
              <a:rPr sz="3600" b="1" spc="-6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Complexity</a:t>
            </a:r>
            <a:endParaRPr sz="3600">
              <a:latin typeface="Calibri"/>
              <a:cs typeface="Calibri"/>
            </a:endParaRPr>
          </a:p>
          <a:p>
            <a:pPr marL="756285" marR="843280" indent="-286385">
              <a:lnSpc>
                <a:spcPts val="2810"/>
              </a:lnSpc>
              <a:spcBef>
                <a:spcPts val="725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b="1" dirty="0">
                <a:latin typeface="Calibri"/>
                <a:cs typeface="Calibri"/>
              </a:rPr>
              <a:t>Does </a:t>
            </a:r>
            <a:r>
              <a:rPr sz="2600" b="1" spc="-5" dirty="0">
                <a:latin typeface="Calibri"/>
                <a:cs typeface="Calibri"/>
              </a:rPr>
              <a:t>the </a:t>
            </a:r>
            <a:r>
              <a:rPr sz="2600" b="1" spc="-10" dirty="0">
                <a:latin typeface="Calibri"/>
                <a:cs typeface="Calibri"/>
              </a:rPr>
              <a:t>project </a:t>
            </a:r>
            <a:r>
              <a:rPr sz="2600" b="1" spc="-5" dirty="0">
                <a:latin typeface="Calibri"/>
                <a:cs typeface="Calibri"/>
              </a:rPr>
              <a:t>include </a:t>
            </a:r>
            <a:r>
              <a:rPr sz="2600" b="1" dirty="0">
                <a:latin typeface="Calibri"/>
                <a:cs typeface="Calibri"/>
              </a:rPr>
              <a:t>a </a:t>
            </a:r>
            <a:r>
              <a:rPr sz="2600" b="1" spc="-5" dirty="0">
                <a:latin typeface="Calibri"/>
                <a:cs typeface="Calibri"/>
              </a:rPr>
              <a:t>number </a:t>
            </a:r>
            <a:r>
              <a:rPr sz="2600" b="1" dirty="0">
                <a:latin typeface="Calibri"/>
                <a:cs typeface="Calibri"/>
              </a:rPr>
              <a:t>of </a:t>
            </a:r>
            <a:r>
              <a:rPr sz="2600" b="1" spc="-5" dirty="0">
                <a:latin typeface="Calibri"/>
                <a:cs typeface="Calibri"/>
              </a:rPr>
              <a:t>primary  </a:t>
            </a:r>
            <a:r>
              <a:rPr sz="2600" b="1" spc="-15" dirty="0">
                <a:latin typeface="Calibri"/>
                <a:cs typeface="Calibri"/>
              </a:rPr>
              <a:t>features </a:t>
            </a:r>
            <a:r>
              <a:rPr sz="2600" b="1" spc="-10" dirty="0">
                <a:latin typeface="Calibri"/>
                <a:cs typeface="Calibri"/>
              </a:rPr>
              <a:t>(road, bridge, </a:t>
            </a:r>
            <a:r>
              <a:rPr sz="2600" b="1" spc="-15" dirty="0">
                <a:latin typeface="Calibri"/>
                <a:cs typeface="Calibri"/>
              </a:rPr>
              <a:t>traffic control</a:t>
            </a:r>
            <a:r>
              <a:rPr sz="2600" b="1" spc="95" dirty="0">
                <a:latin typeface="Calibri"/>
                <a:cs typeface="Calibri"/>
              </a:rPr>
              <a:t> </a:t>
            </a:r>
            <a:r>
              <a:rPr sz="2600" b="1" spc="-15" dirty="0">
                <a:latin typeface="Calibri"/>
                <a:cs typeface="Calibri"/>
              </a:rPr>
              <a:t>system)?</a:t>
            </a:r>
            <a:endParaRPr sz="2600">
              <a:latin typeface="Calibri"/>
              <a:cs typeface="Calibri"/>
            </a:endParaRPr>
          </a:p>
          <a:p>
            <a:pPr marL="756285" marR="227965" indent="-286385">
              <a:lnSpc>
                <a:spcPts val="2810"/>
              </a:lnSpc>
              <a:spcBef>
                <a:spcPts val="620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b="1" spc="-5" dirty="0">
                <a:latin typeface="Calibri"/>
                <a:cs typeface="Calibri"/>
              </a:rPr>
              <a:t>Are the </a:t>
            </a:r>
            <a:r>
              <a:rPr sz="2600" b="1" spc="-15" dirty="0">
                <a:latin typeface="Calibri"/>
                <a:cs typeface="Calibri"/>
              </a:rPr>
              <a:t>features </a:t>
            </a:r>
            <a:r>
              <a:rPr sz="2600" b="1" spc="-10" dirty="0">
                <a:latin typeface="Calibri"/>
                <a:cs typeface="Calibri"/>
              </a:rPr>
              <a:t>tightly </a:t>
            </a:r>
            <a:r>
              <a:rPr sz="2600" b="1" spc="-15" dirty="0">
                <a:latin typeface="Calibri"/>
                <a:cs typeface="Calibri"/>
              </a:rPr>
              <a:t>interrelated and/or </a:t>
            </a:r>
            <a:r>
              <a:rPr sz="2600" b="1" dirty="0">
                <a:latin typeface="Calibri"/>
                <a:cs typeface="Calibri"/>
              </a:rPr>
              <a:t>closely  </a:t>
            </a:r>
            <a:r>
              <a:rPr sz="2600" b="1" spc="-15" dirty="0">
                <a:latin typeface="Calibri"/>
                <a:cs typeface="Calibri"/>
              </a:rPr>
              <a:t>located?</a:t>
            </a:r>
            <a:endParaRPr sz="26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b="1" spc="-5" dirty="0">
                <a:latin typeface="Calibri"/>
                <a:cs typeface="Calibri"/>
              </a:rPr>
              <a:t>Will construction </a:t>
            </a:r>
            <a:r>
              <a:rPr sz="2600" b="1" spc="-10" dirty="0">
                <a:latin typeface="Calibri"/>
                <a:cs typeface="Calibri"/>
              </a:rPr>
              <a:t>staging </a:t>
            </a:r>
            <a:r>
              <a:rPr sz="2600" b="1" spc="-5" dirty="0">
                <a:latin typeface="Calibri"/>
                <a:cs typeface="Calibri"/>
              </a:rPr>
              <a:t>be </a:t>
            </a:r>
            <a:r>
              <a:rPr sz="2600" b="1" dirty="0">
                <a:latin typeface="Calibri"/>
                <a:cs typeface="Calibri"/>
              </a:rPr>
              <a:t>a major</a:t>
            </a:r>
            <a:r>
              <a:rPr sz="2600" b="1" spc="-30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issue?</a:t>
            </a:r>
            <a:endParaRPr sz="26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b="1" dirty="0">
                <a:latin typeface="Calibri"/>
                <a:cs typeface="Calibri"/>
              </a:rPr>
              <a:t>Does </a:t>
            </a:r>
            <a:r>
              <a:rPr sz="2600" b="1" spc="-5" dirty="0">
                <a:latin typeface="Calibri"/>
                <a:cs typeface="Calibri"/>
              </a:rPr>
              <a:t>the </a:t>
            </a:r>
            <a:r>
              <a:rPr sz="2600" b="1" spc="-10" dirty="0">
                <a:latin typeface="Calibri"/>
                <a:cs typeface="Calibri"/>
              </a:rPr>
              <a:t>site present </a:t>
            </a:r>
            <a:r>
              <a:rPr sz="2600" b="1" spc="-5" dirty="0">
                <a:latin typeface="Calibri"/>
                <a:cs typeface="Calibri"/>
              </a:rPr>
              <a:t>unique </a:t>
            </a:r>
            <a:r>
              <a:rPr sz="2600" b="1" dirty="0">
                <a:latin typeface="Calibri"/>
                <a:cs typeface="Calibri"/>
              </a:rPr>
              <a:t>or </a:t>
            </a:r>
            <a:r>
              <a:rPr sz="2600" b="1" spc="-5" dirty="0">
                <a:latin typeface="Calibri"/>
                <a:cs typeface="Calibri"/>
              </a:rPr>
              <a:t>unusual</a:t>
            </a:r>
            <a:r>
              <a:rPr sz="2600" b="1" spc="70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conditions?</a:t>
            </a:r>
            <a:endParaRPr sz="2600">
              <a:latin typeface="Calibri"/>
              <a:cs typeface="Calibri"/>
            </a:endParaRPr>
          </a:p>
          <a:p>
            <a:pPr marL="756285" marR="1713230" indent="-286385">
              <a:lnSpc>
                <a:spcPts val="2810"/>
              </a:lnSpc>
              <a:spcBef>
                <a:spcPts val="660"/>
              </a:spcBef>
              <a:buFont typeface="Arial"/>
              <a:buChar char="•"/>
              <a:tabLst>
                <a:tab pos="755650" algn="l"/>
                <a:tab pos="756285" algn="l"/>
              </a:tabLst>
            </a:pPr>
            <a:r>
              <a:rPr sz="2600" b="1" spc="-5" dirty="0">
                <a:latin typeface="Calibri"/>
                <a:cs typeface="Calibri"/>
              </a:rPr>
              <a:t>Are specialty skills needed </a:t>
            </a:r>
            <a:r>
              <a:rPr sz="2600" b="1" spc="-10" dirty="0">
                <a:latin typeface="Calibri"/>
                <a:cs typeface="Calibri"/>
              </a:rPr>
              <a:t>for </a:t>
            </a:r>
            <a:r>
              <a:rPr sz="2600" b="1" dirty="0">
                <a:latin typeface="Calibri"/>
                <a:cs typeface="Calibri"/>
              </a:rPr>
              <a:t>design or  </a:t>
            </a:r>
            <a:r>
              <a:rPr sz="2600" b="1" spc="-5" dirty="0">
                <a:latin typeface="Calibri"/>
                <a:cs typeface="Calibri"/>
              </a:rPr>
              <a:t>construction?</a:t>
            </a:r>
            <a:endParaRPr sz="2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33059" y="3499103"/>
            <a:ext cx="3520439" cy="2926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279903"/>
            <a:ext cx="7741284" cy="362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dirty="0">
                <a:latin typeface="Calibri"/>
                <a:cs typeface="Calibri"/>
              </a:rPr>
              <a:t>Other</a:t>
            </a:r>
            <a:r>
              <a:rPr sz="3600" b="1" spc="-9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Considerations</a:t>
            </a:r>
            <a:endParaRPr sz="3600">
              <a:latin typeface="Calibri"/>
              <a:cs typeface="Calibri"/>
            </a:endParaRPr>
          </a:p>
          <a:p>
            <a:pPr marL="756285" marR="401320" indent="-286385">
              <a:lnSpc>
                <a:spcPct val="80000"/>
              </a:lnSpc>
              <a:spcBef>
                <a:spcPts val="70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10" dirty="0">
                <a:latin typeface="Calibri"/>
                <a:cs typeface="Calibri"/>
              </a:rPr>
              <a:t>Will higher </a:t>
            </a:r>
            <a:r>
              <a:rPr sz="2800" b="1" spc="-5" dirty="0">
                <a:latin typeface="Calibri"/>
                <a:cs typeface="Calibri"/>
              </a:rPr>
              <a:t>quality </a:t>
            </a:r>
            <a:r>
              <a:rPr sz="2800" b="1" spc="-10" dirty="0">
                <a:latin typeface="Calibri"/>
                <a:cs typeface="Calibri"/>
              </a:rPr>
              <a:t>products </a:t>
            </a:r>
            <a:r>
              <a:rPr sz="2800" b="1" spc="-5" dirty="0">
                <a:latin typeface="Calibri"/>
                <a:cs typeface="Calibri"/>
              </a:rPr>
              <a:t>be </a:t>
            </a:r>
            <a:r>
              <a:rPr sz="2800" b="1" spc="-15" dirty="0">
                <a:latin typeface="Calibri"/>
                <a:cs typeface="Calibri"/>
              </a:rPr>
              <a:t>realized from  </a:t>
            </a:r>
            <a:r>
              <a:rPr sz="2800" b="1" spc="-10" dirty="0">
                <a:latin typeface="Calibri"/>
                <a:cs typeface="Calibri"/>
              </a:rPr>
              <a:t>designs </a:t>
            </a:r>
            <a:r>
              <a:rPr sz="2800" b="1" spc="-15" dirty="0">
                <a:latin typeface="Calibri"/>
                <a:cs typeface="Calibri"/>
              </a:rPr>
              <a:t>tailored to contractor</a:t>
            </a:r>
            <a:r>
              <a:rPr sz="2800" b="1" spc="8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capability?</a:t>
            </a:r>
            <a:endParaRPr sz="2800">
              <a:latin typeface="Calibri"/>
              <a:cs typeface="Calibri"/>
            </a:endParaRPr>
          </a:p>
          <a:p>
            <a:pPr marL="756285" marR="5080" indent="-286385">
              <a:lnSpc>
                <a:spcPct val="80000"/>
              </a:lnSpc>
              <a:spcBef>
                <a:spcPts val="67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10" dirty="0">
                <a:latin typeface="Calibri"/>
                <a:cs typeface="Calibri"/>
              </a:rPr>
              <a:t>Will </a:t>
            </a:r>
            <a:r>
              <a:rPr sz="2800" b="1" spc="-15" dirty="0">
                <a:latin typeface="Calibri"/>
                <a:cs typeface="Calibri"/>
              </a:rPr>
              <a:t>there </a:t>
            </a:r>
            <a:r>
              <a:rPr sz="2800" b="1" spc="-5" dirty="0">
                <a:latin typeface="Calibri"/>
                <a:cs typeface="Calibri"/>
              </a:rPr>
              <a:t>be </a:t>
            </a:r>
            <a:r>
              <a:rPr sz="2800" b="1" spc="-10" dirty="0">
                <a:latin typeface="Calibri"/>
                <a:cs typeface="Calibri"/>
              </a:rPr>
              <a:t>less </a:t>
            </a:r>
            <a:r>
              <a:rPr sz="2800" b="1" spc="-5" dirty="0">
                <a:latin typeface="Calibri"/>
                <a:cs typeface="Calibri"/>
              </a:rPr>
              <a:t>impact on the </a:t>
            </a:r>
            <a:r>
              <a:rPr sz="2800" b="1" spc="-10" dirty="0">
                <a:latin typeface="Calibri"/>
                <a:cs typeface="Calibri"/>
              </a:rPr>
              <a:t>public </a:t>
            </a:r>
            <a:r>
              <a:rPr sz="2800" b="1" spc="-5" dirty="0">
                <a:latin typeface="Calibri"/>
                <a:cs typeface="Calibri"/>
              </a:rPr>
              <a:t>with </a:t>
            </a:r>
            <a:r>
              <a:rPr sz="2800" b="1" spc="-10" dirty="0">
                <a:latin typeface="Calibri"/>
                <a:cs typeface="Calibri"/>
              </a:rPr>
              <a:t>the  </a:t>
            </a:r>
            <a:r>
              <a:rPr sz="2800" b="1" spc="-5" dirty="0">
                <a:latin typeface="Calibri"/>
                <a:cs typeface="Calibri"/>
              </a:rPr>
              <a:t>use of </a:t>
            </a:r>
            <a:r>
              <a:rPr sz="2800" b="1" spc="-20" dirty="0">
                <a:latin typeface="Calibri"/>
                <a:cs typeface="Calibri"/>
              </a:rPr>
              <a:t>expedited </a:t>
            </a:r>
            <a:r>
              <a:rPr sz="2800" b="1" spc="-10" dirty="0">
                <a:latin typeface="Calibri"/>
                <a:cs typeface="Calibri"/>
              </a:rPr>
              <a:t>construction</a:t>
            </a:r>
            <a:r>
              <a:rPr sz="2800" b="1" spc="8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processes?</a:t>
            </a:r>
            <a:endParaRPr sz="2800">
              <a:latin typeface="Calibri"/>
              <a:cs typeface="Calibri"/>
            </a:endParaRPr>
          </a:p>
          <a:p>
            <a:pPr marL="756285" marR="46355" indent="-286385">
              <a:lnSpc>
                <a:spcPct val="80000"/>
              </a:lnSpc>
              <a:spcBef>
                <a:spcPts val="67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20" dirty="0">
                <a:latin typeface="Calibri"/>
                <a:cs typeface="Calibri"/>
              </a:rPr>
              <a:t>Are </a:t>
            </a:r>
            <a:r>
              <a:rPr sz="2800" b="1" spc="-15" dirty="0">
                <a:latin typeface="Calibri"/>
                <a:cs typeface="Calibri"/>
              </a:rPr>
              <a:t>there traffic </a:t>
            </a:r>
            <a:r>
              <a:rPr sz="2800" b="1" spc="-10" dirty="0">
                <a:latin typeface="Calibri"/>
                <a:cs typeface="Calibri"/>
              </a:rPr>
              <a:t>management </a:t>
            </a:r>
            <a:r>
              <a:rPr sz="2800" b="1" spc="-5" dirty="0">
                <a:latin typeface="Calibri"/>
                <a:cs typeface="Calibri"/>
              </a:rPr>
              <a:t>issues </a:t>
            </a:r>
            <a:r>
              <a:rPr sz="2800" b="1" spc="-10" dirty="0">
                <a:latin typeface="Calibri"/>
                <a:cs typeface="Calibri"/>
              </a:rPr>
              <a:t>that could  benefit </a:t>
            </a:r>
            <a:r>
              <a:rPr sz="2800" b="1" spc="-15" dirty="0">
                <a:latin typeface="Calibri"/>
                <a:cs typeface="Calibri"/>
              </a:rPr>
              <a:t>from contractor </a:t>
            </a:r>
            <a:r>
              <a:rPr sz="2800" b="1" spc="-10" dirty="0">
                <a:latin typeface="Calibri"/>
                <a:cs typeface="Calibri"/>
              </a:rPr>
              <a:t>input during</a:t>
            </a:r>
            <a:r>
              <a:rPr sz="2800" b="1" spc="114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design?</a:t>
            </a:r>
            <a:endParaRPr sz="2800">
              <a:latin typeface="Calibri"/>
              <a:cs typeface="Calibri"/>
            </a:endParaRPr>
          </a:p>
          <a:p>
            <a:pPr marL="756285" marR="1541780" indent="-286385">
              <a:lnSpc>
                <a:spcPct val="80000"/>
              </a:lnSpc>
              <a:spcBef>
                <a:spcPts val="67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5" dirty="0">
                <a:latin typeface="Calibri"/>
                <a:cs typeface="Calibri"/>
              </a:rPr>
              <a:t>Is </a:t>
            </a:r>
            <a:r>
              <a:rPr sz="2800" b="1" spc="-10" dirty="0">
                <a:latin typeface="Calibri"/>
                <a:cs typeface="Calibri"/>
              </a:rPr>
              <a:t>project </a:t>
            </a:r>
            <a:r>
              <a:rPr sz="2800" b="1" spc="-15" dirty="0">
                <a:latin typeface="Calibri"/>
                <a:cs typeface="Calibri"/>
              </a:rPr>
              <a:t>size </a:t>
            </a:r>
            <a:r>
              <a:rPr sz="2800" b="1" spc="-5" dirty="0">
                <a:latin typeface="Calibri"/>
                <a:cs typeface="Calibri"/>
              </a:rPr>
              <a:t>an issue </a:t>
            </a:r>
            <a:r>
              <a:rPr sz="2800" b="1" spc="-20" dirty="0">
                <a:latin typeface="Calibri"/>
                <a:cs typeface="Calibri"/>
              </a:rPr>
              <a:t>for </a:t>
            </a:r>
            <a:r>
              <a:rPr sz="2800" b="1" spc="-10" dirty="0">
                <a:latin typeface="Calibri"/>
                <a:cs typeface="Calibri"/>
              </a:rPr>
              <a:t>design </a:t>
            </a:r>
            <a:r>
              <a:rPr sz="2800" b="1" spc="-5" dirty="0">
                <a:latin typeface="Calibri"/>
                <a:cs typeface="Calibri"/>
              </a:rPr>
              <a:t>and  </a:t>
            </a:r>
            <a:r>
              <a:rPr sz="2800" b="1" spc="-10" dirty="0">
                <a:latin typeface="Calibri"/>
                <a:cs typeface="Calibri"/>
              </a:rPr>
              <a:t>construction</a:t>
            </a:r>
            <a:r>
              <a:rPr sz="2800" b="1" spc="-4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funding?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5779" y="1267968"/>
            <a:ext cx="23073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6355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55519" y="1267968"/>
            <a:ext cx="6397751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68838" y="1419352"/>
            <a:ext cx="740537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Design-Build </a:t>
            </a:r>
            <a:r>
              <a:rPr spc="-10" dirty="0"/>
              <a:t>Project</a:t>
            </a:r>
            <a:r>
              <a:rPr spc="-85" dirty="0"/>
              <a:t> </a:t>
            </a:r>
            <a:r>
              <a:rPr spc="-10" dirty="0"/>
              <a:t>Candidates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124" y="4581525"/>
            <a:ext cx="2197099" cy="170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052" y="2155952"/>
            <a:ext cx="7631430" cy="3499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5" dirty="0">
                <a:latin typeface="Calibri"/>
                <a:cs typeface="Calibri"/>
              </a:rPr>
              <a:t>Historical</a:t>
            </a:r>
            <a:r>
              <a:rPr sz="2800" b="1" spc="-5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Background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808080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808080"/>
                </a:solidFill>
                <a:latin typeface="Calibri"/>
                <a:cs typeface="Calibri"/>
              </a:rPr>
              <a:t>of</a:t>
            </a:r>
            <a:r>
              <a:rPr sz="2800" spc="-30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808080"/>
                </a:solidFill>
                <a:latin typeface="Calibri"/>
                <a:cs typeface="Calibri"/>
              </a:rPr>
              <a:t>Design-Build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808080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808080"/>
                </a:solidFill>
                <a:latin typeface="Calibri"/>
                <a:cs typeface="Calibri"/>
              </a:rPr>
              <a:t>of</a:t>
            </a:r>
            <a:r>
              <a:rPr sz="2800" spc="-65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808080"/>
                </a:solidFill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808080"/>
                </a:solidFill>
                <a:latin typeface="Calibri"/>
                <a:cs typeface="Calibri"/>
              </a:rPr>
              <a:t>Comparisons, </a:t>
            </a:r>
            <a:r>
              <a:rPr sz="2800" spc="-20" dirty="0">
                <a:solidFill>
                  <a:srgbClr val="808080"/>
                </a:solidFill>
                <a:latin typeface="Calibri"/>
                <a:cs typeface="Calibri"/>
              </a:rPr>
              <a:t>Potential </a:t>
            </a:r>
            <a:r>
              <a:rPr sz="2800" spc="-15" dirty="0">
                <a:solidFill>
                  <a:srgbClr val="808080"/>
                </a:solidFill>
                <a:latin typeface="Calibri"/>
                <a:cs typeface="Calibri"/>
              </a:rPr>
              <a:t>Barriers </a:t>
            </a:r>
            <a:r>
              <a:rPr sz="2800" spc="-5" dirty="0">
                <a:solidFill>
                  <a:srgbClr val="808080"/>
                </a:solidFill>
                <a:latin typeface="Calibri"/>
                <a:cs typeface="Calibri"/>
              </a:rPr>
              <a:t>&amp;</a:t>
            </a:r>
            <a:r>
              <a:rPr sz="2800" spc="190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808080"/>
                </a:solidFill>
                <a:latin typeface="Calibri"/>
                <a:cs typeface="Calibri"/>
              </a:rPr>
              <a:t>Implementation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808080"/>
                </a:solidFill>
                <a:latin typeface="Calibri"/>
                <a:cs typeface="Calibri"/>
              </a:rPr>
              <a:t>Q &amp;</a:t>
            </a:r>
            <a:r>
              <a:rPr sz="2800" spc="-85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808080"/>
                </a:solidFill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20" dirty="0">
                <a:solidFill>
                  <a:srgbClr val="808080"/>
                </a:solidFill>
                <a:latin typeface="Calibri"/>
                <a:cs typeface="Calibri"/>
              </a:rPr>
              <a:t>State </a:t>
            </a:r>
            <a:r>
              <a:rPr sz="2800" spc="-35" dirty="0">
                <a:solidFill>
                  <a:srgbClr val="808080"/>
                </a:solidFill>
                <a:latin typeface="Calibri"/>
                <a:cs typeface="Calibri"/>
              </a:rPr>
              <a:t>DOT</a:t>
            </a:r>
            <a:r>
              <a:rPr sz="2800" spc="-30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808080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808080"/>
                </a:solidFill>
                <a:latin typeface="Calibri"/>
                <a:cs typeface="Calibri"/>
              </a:rPr>
              <a:t>Industry</a:t>
            </a:r>
            <a:r>
              <a:rPr sz="2800" spc="-25" dirty="0">
                <a:solidFill>
                  <a:srgbClr val="808080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808080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9083" y="1267968"/>
            <a:ext cx="250545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0586" y="1419352"/>
            <a:ext cx="17818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</a:t>
            </a:r>
            <a:r>
              <a:rPr spc="-50" dirty="0"/>
              <a:t>g</a:t>
            </a:r>
            <a:r>
              <a:rPr dirty="0"/>
              <a:t>enda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62307" y="2369820"/>
            <a:ext cx="7006590" cy="3364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Calibri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Final design </a:t>
            </a:r>
            <a:r>
              <a:rPr sz="3200" b="1" spc="-10" dirty="0">
                <a:latin typeface="Calibri"/>
                <a:cs typeface="Calibri"/>
              </a:rPr>
              <a:t>must </a:t>
            </a:r>
            <a:r>
              <a:rPr sz="3200" b="1" spc="-5" dirty="0">
                <a:latin typeface="Calibri"/>
                <a:cs typeface="Calibri"/>
              </a:rPr>
              <a:t>be </a:t>
            </a:r>
            <a:r>
              <a:rPr sz="3200" b="1" spc="-10" dirty="0">
                <a:latin typeface="Calibri"/>
                <a:cs typeface="Calibri"/>
              </a:rPr>
              <a:t>completed</a:t>
            </a:r>
            <a:r>
              <a:rPr sz="3200" b="1" spc="-155" dirty="0">
                <a:latin typeface="Calibri"/>
                <a:cs typeface="Calibri"/>
              </a:rPr>
              <a:t> </a:t>
            </a:r>
            <a:r>
              <a:rPr sz="3200" b="1" spc="-20" dirty="0">
                <a:latin typeface="Calibri"/>
                <a:cs typeface="Calibri"/>
              </a:rPr>
              <a:t>before:</a:t>
            </a:r>
            <a:endParaRPr sz="32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Accurate Estimate </a:t>
            </a:r>
            <a:r>
              <a:rPr sz="2400" b="1" dirty="0">
                <a:solidFill>
                  <a:srgbClr val="FF0000"/>
                </a:solidFill>
                <a:latin typeface="Calibri"/>
                <a:cs typeface="Calibri"/>
              </a:rPr>
              <a:t>of</a:t>
            </a:r>
            <a:r>
              <a:rPr sz="24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Costs</a:t>
            </a:r>
            <a:endParaRPr sz="24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1155700" algn="l"/>
              </a:tabLst>
            </a:pP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Obtain </a:t>
            </a:r>
            <a:r>
              <a:rPr sz="2400" b="1" spc="-45" dirty="0">
                <a:solidFill>
                  <a:srgbClr val="FF0000"/>
                </a:solidFill>
                <a:latin typeface="Calibri"/>
                <a:cs typeface="Calibri"/>
              </a:rPr>
              <a:t>NEPA</a:t>
            </a:r>
            <a:r>
              <a:rPr sz="24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0000"/>
                </a:solidFill>
                <a:latin typeface="Calibri"/>
                <a:cs typeface="Calibri"/>
              </a:rPr>
              <a:t>Clearance</a:t>
            </a:r>
            <a:endParaRPr sz="24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1155700" algn="l"/>
              </a:tabLst>
            </a:pPr>
            <a:r>
              <a:rPr sz="2400" b="1" spc="-15" dirty="0">
                <a:solidFill>
                  <a:srgbClr val="FF0000"/>
                </a:solidFill>
                <a:latin typeface="Calibri"/>
                <a:cs typeface="Calibri"/>
              </a:rPr>
              <a:t>Approval to</a:t>
            </a:r>
            <a:r>
              <a:rPr sz="24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Calibri"/>
                <a:cs typeface="Calibri"/>
              </a:rPr>
              <a:t>Proceed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3840"/>
              </a:lnSpc>
              <a:spcBef>
                <a:spcPts val="720"/>
              </a:spcBef>
              <a:buFont typeface="Calibri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Owner </a:t>
            </a:r>
            <a:r>
              <a:rPr sz="3200" b="1" spc="-15" dirty="0">
                <a:latin typeface="Calibri"/>
                <a:cs typeface="Calibri"/>
              </a:rPr>
              <a:t>wants </a:t>
            </a:r>
            <a:r>
              <a:rPr sz="3200" b="1" spc="5" dirty="0">
                <a:latin typeface="Calibri"/>
                <a:cs typeface="Calibri"/>
              </a:rPr>
              <a:t>“Heavy” </a:t>
            </a:r>
            <a:r>
              <a:rPr sz="3200" b="1" spc="-5" dirty="0">
                <a:latin typeface="Calibri"/>
                <a:cs typeface="Calibri"/>
              </a:rPr>
              <a:t>input </a:t>
            </a:r>
            <a:r>
              <a:rPr sz="3200" b="1" spc="-20" dirty="0">
                <a:latin typeface="Calibri"/>
                <a:cs typeface="Calibri"/>
              </a:rPr>
              <a:t>to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design</a:t>
            </a:r>
            <a:endParaRPr sz="3200">
              <a:latin typeface="Calibri"/>
              <a:cs typeface="Calibri"/>
            </a:endParaRPr>
          </a:p>
          <a:p>
            <a:pPr marL="355600" marR="210820" indent="-342900">
              <a:lnSpc>
                <a:spcPct val="100000"/>
              </a:lnSpc>
              <a:buFont typeface="Calibri"/>
              <a:buChar char="•"/>
              <a:tabLst>
                <a:tab pos="355600" algn="l"/>
                <a:tab pos="356235" algn="l"/>
              </a:tabLst>
            </a:pPr>
            <a:r>
              <a:rPr sz="3200" b="1" spc="-10" dirty="0">
                <a:latin typeface="Calibri"/>
                <a:cs typeface="Calibri"/>
              </a:rPr>
              <a:t>Project too </a:t>
            </a:r>
            <a:r>
              <a:rPr sz="3200" b="1" dirty="0">
                <a:latin typeface="Calibri"/>
                <a:cs typeface="Calibri"/>
              </a:rPr>
              <a:t>small </a:t>
            </a:r>
            <a:r>
              <a:rPr sz="3200" b="1" spc="-20" dirty="0">
                <a:latin typeface="Calibri"/>
                <a:cs typeface="Calibri"/>
              </a:rPr>
              <a:t>to attract </a:t>
            </a:r>
            <a:r>
              <a:rPr sz="3200" b="1" spc="-15" dirty="0">
                <a:latin typeface="Calibri"/>
                <a:cs typeface="Calibri"/>
              </a:rPr>
              <a:t>competent  </a:t>
            </a:r>
            <a:r>
              <a:rPr sz="3200" b="1" spc="-10" dirty="0">
                <a:latin typeface="Calibri"/>
                <a:cs typeface="Calibri"/>
              </a:rPr>
              <a:t>competitors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26007" y="1267968"/>
            <a:ext cx="3700271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76471" y="1267968"/>
            <a:ext cx="92049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47159" y="1267968"/>
            <a:ext cx="441045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67511" y="1419352"/>
            <a:ext cx="68072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Not a </a:t>
            </a:r>
            <a:r>
              <a:rPr spc="-5" dirty="0"/>
              <a:t>Design-Build</a:t>
            </a:r>
            <a:r>
              <a:rPr spc="-50" dirty="0"/>
              <a:t> </a:t>
            </a:r>
            <a:r>
              <a:rPr spc="-15" dirty="0"/>
              <a:t>Candidate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33059" y="3499103"/>
            <a:ext cx="3520439" cy="2926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4855" y="1267968"/>
            <a:ext cx="23073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75431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44595" y="1267968"/>
            <a:ext cx="4419599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57914" y="1419352"/>
            <a:ext cx="54267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Design-Build</a:t>
            </a:r>
            <a:r>
              <a:rPr spc="-80" dirty="0"/>
              <a:t> </a:t>
            </a:r>
            <a:r>
              <a:rPr spc="-5" dirty="0"/>
              <a:t>Semantics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535940" y="2333752"/>
            <a:ext cx="7868920" cy="3420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ts val="365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10" dirty="0">
                <a:latin typeface="Calibri"/>
                <a:cs typeface="Calibri"/>
              </a:rPr>
              <a:t>Must </a:t>
            </a:r>
            <a:r>
              <a:rPr sz="3200" b="1" spc="-5" dirty="0">
                <a:latin typeface="Calibri"/>
                <a:cs typeface="Calibri"/>
              </a:rPr>
              <a:t>be </a:t>
            </a:r>
            <a:r>
              <a:rPr sz="3200" b="1" spc="-15" dirty="0">
                <a:latin typeface="Calibri"/>
                <a:cs typeface="Calibri"/>
              </a:rPr>
              <a:t>careful </a:t>
            </a:r>
            <a:r>
              <a:rPr sz="3200" b="1" dirty="0">
                <a:latin typeface="Calibri"/>
                <a:cs typeface="Calibri"/>
              </a:rPr>
              <a:t>about misusing the</a:t>
            </a:r>
            <a:r>
              <a:rPr sz="3200" b="1" spc="-13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term:</a:t>
            </a:r>
            <a:endParaRPr sz="3200">
              <a:latin typeface="Calibri"/>
              <a:cs typeface="Calibri"/>
            </a:endParaRPr>
          </a:p>
          <a:p>
            <a:pPr marL="355600">
              <a:lnSpc>
                <a:spcPts val="3650"/>
              </a:lnSpc>
            </a:pPr>
            <a:r>
              <a:rPr sz="3200" b="1" i="1" spc="-10" dirty="0">
                <a:latin typeface="Calibri"/>
                <a:cs typeface="Calibri"/>
              </a:rPr>
              <a:t>“Performance</a:t>
            </a:r>
            <a:r>
              <a:rPr sz="3200" b="1" i="1" spc="-70" dirty="0">
                <a:latin typeface="Calibri"/>
                <a:cs typeface="Calibri"/>
              </a:rPr>
              <a:t> </a:t>
            </a:r>
            <a:r>
              <a:rPr sz="3200" b="1" i="1" spc="-5" dirty="0">
                <a:latin typeface="Calibri"/>
                <a:cs typeface="Calibri"/>
              </a:rPr>
              <a:t>Specification”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ts val="3460"/>
              </a:lnSpc>
              <a:spcBef>
                <a:spcPts val="81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latin typeface="Calibri"/>
                <a:cs typeface="Calibri"/>
              </a:rPr>
              <a:t>Specification </a:t>
            </a:r>
            <a:r>
              <a:rPr sz="3200" b="1" spc="-10" dirty="0">
                <a:latin typeface="Calibri"/>
                <a:cs typeface="Calibri"/>
              </a:rPr>
              <a:t>indicates that </a:t>
            </a:r>
            <a:r>
              <a:rPr sz="3200" b="1" dirty="0">
                <a:latin typeface="Calibri"/>
                <a:cs typeface="Calibri"/>
              </a:rPr>
              <a:t>a design</a:t>
            </a:r>
            <a:r>
              <a:rPr sz="3200" b="1" spc="-17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decision  has </a:t>
            </a:r>
            <a:r>
              <a:rPr sz="3200" b="1" spc="-5" dirty="0">
                <a:latin typeface="Calibri"/>
                <a:cs typeface="Calibri"/>
              </a:rPr>
              <a:t>been</a:t>
            </a:r>
            <a:r>
              <a:rPr sz="3200" b="1" spc="-114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made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latin typeface="Calibri"/>
                <a:cs typeface="Calibri"/>
              </a:rPr>
              <a:t>The DB </a:t>
            </a:r>
            <a:r>
              <a:rPr sz="3200" b="1" dirty="0">
                <a:latin typeface="Calibri"/>
                <a:cs typeface="Calibri"/>
              </a:rPr>
              <a:t>RFP </a:t>
            </a:r>
            <a:r>
              <a:rPr sz="3200" b="1" spc="-10" dirty="0">
                <a:latin typeface="Calibri"/>
                <a:cs typeface="Calibri"/>
              </a:rPr>
              <a:t>contains </a:t>
            </a:r>
            <a:r>
              <a:rPr sz="3200" b="1" i="1" spc="-10" dirty="0">
                <a:latin typeface="Calibri"/>
                <a:cs typeface="Calibri"/>
              </a:rPr>
              <a:t>“Performance</a:t>
            </a:r>
            <a:r>
              <a:rPr sz="3200" b="1" i="1" spc="-95" dirty="0">
                <a:latin typeface="Calibri"/>
                <a:cs typeface="Calibri"/>
              </a:rPr>
              <a:t> </a:t>
            </a:r>
            <a:r>
              <a:rPr sz="3200" b="1" i="1" spc="-5" dirty="0">
                <a:latin typeface="Calibri"/>
                <a:cs typeface="Calibri"/>
              </a:rPr>
              <a:t>Criteria”</a:t>
            </a:r>
            <a:endParaRPr sz="3200">
              <a:latin typeface="Calibri"/>
              <a:cs typeface="Calibri"/>
            </a:endParaRPr>
          </a:p>
          <a:p>
            <a:pPr marL="354965" marR="1141730" indent="-342265">
              <a:lnSpc>
                <a:spcPts val="3460"/>
              </a:lnSpc>
              <a:spcBef>
                <a:spcPts val="8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5" dirty="0">
                <a:latin typeface="Calibri"/>
                <a:cs typeface="Calibri"/>
              </a:rPr>
              <a:t>The </a:t>
            </a:r>
            <a:r>
              <a:rPr sz="3200" b="1" spc="-45" dirty="0">
                <a:latin typeface="Calibri"/>
                <a:cs typeface="Calibri"/>
              </a:rPr>
              <a:t>DB’s </a:t>
            </a:r>
            <a:r>
              <a:rPr sz="3200" b="1" spc="-10" dirty="0">
                <a:latin typeface="Calibri"/>
                <a:cs typeface="Calibri"/>
              </a:rPr>
              <a:t>Designer-of-Record prepares  “specifications”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92880" y="475362"/>
            <a:ext cx="4768952" cy="5856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67335" y="6488851"/>
            <a:ext cx="5223510" cy="68580"/>
          </a:xfrm>
          <a:custGeom>
            <a:avLst/>
            <a:gdLst/>
            <a:ahLst/>
            <a:cxnLst/>
            <a:rect l="l" t="t" r="r" b="b"/>
            <a:pathLst>
              <a:path w="5223509" h="68579">
                <a:moveTo>
                  <a:pt x="0" y="68579"/>
                </a:moveTo>
                <a:lnTo>
                  <a:pt x="5223090" y="68579"/>
                </a:lnTo>
                <a:lnTo>
                  <a:pt x="5223090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7335" y="6420271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0" y="68580"/>
                </a:moveTo>
                <a:lnTo>
                  <a:pt x="68579" y="68580"/>
                </a:lnTo>
                <a:lnTo>
                  <a:pt x="68579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67335" y="385231"/>
            <a:ext cx="137160" cy="6035040"/>
          </a:xfrm>
          <a:custGeom>
            <a:avLst/>
            <a:gdLst/>
            <a:ahLst/>
            <a:cxnLst/>
            <a:rect l="l" t="t" r="r" b="b"/>
            <a:pathLst>
              <a:path w="137160" h="6035040">
                <a:moveTo>
                  <a:pt x="0" y="6035040"/>
                </a:moveTo>
                <a:lnTo>
                  <a:pt x="137159" y="6035040"/>
                </a:lnTo>
                <a:lnTo>
                  <a:pt x="137159" y="0"/>
                </a:lnTo>
                <a:lnTo>
                  <a:pt x="0" y="0"/>
                </a:lnTo>
                <a:lnTo>
                  <a:pt x="0" y="6035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67335" y="316651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0" y="68579"/>
                </a:moveTo>
                <a:lnTo>
                  <a:pt x="68579" y="68579"/>
                </a:lnTo>
                <a:lnTo>
                  <a:pt x="68579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67335" y="248071"/>
            <a:ext cx="114300" cy="68580"/>
          </a:xfrm>
          <a:custGeom>
            <a:avLst/>
            <a:gdLst/>
            <a:ahLst/>
            <a:cxnLst/>
            <a:rect l="l" t="t" r="r" b="b"/>
            <a:pathLst>
              <a:path w="114300" h="68579">
                <a:moveTo>
                  <a:pt x="0" y="68580"/>
                </a:moveTo>
                <a:lnTo>
                  <a:pt x="114299" y="68580"/>
                </a:lnTo>
                <a:lnTo>
                  <a:pt x="114299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35915" y="6420576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68580" y="0"/>
                </a:moveTo>
                <a:lnTo>
                  <a:pt x="0" y="0"/>
                </a:lnTo>
                <a:lnTo>
                  <a:pt x="0" y="68579"/>
                </a:lnTo>
                <a:lnTo>
                  <a:pt x="68580" y="68579"/>
                </a:lnTo>
                <a:lnTo>
                  <a:pt x="685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04495" y="6420576"/>
            <a:ext cx="4949190" cy="68580"/>
          </a:xfrm>
          <a:custGeom>
            <a:avLst/>
            <a:gdLst/>
            <a:ahLst/>
            <a:cxnLst/>
            <a:rect l="l" t="t" r="r" b="b"/>
            <a:pathLst>
              <a:path w="4949190" h="68579">
                <a:moveTo>
                  <a:pt x="4948770" y="0"/>
                </a:moveTo>
                <a:lnTo>
                  <a:pt x="0" y="0"/>
                </a:lnTo>
                <a:lnTo>
                  <a:pt x="0" y="68579"/>
                </a:lnTo>
                <a:lnTo>
                  <a:pt x="4948770" y="68579"/>
                </a:lnTo>
                <a:lnTo>
                  <a:pt x="49487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53266" y="6420271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0" y="68580"/>
                </a:moveTo>
                <a:lnTo>
                  <a:pt x="68579" y="68580"/>
                </a:lnTo>
                <a:lnTo>
                  <a:pt x="68579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53266" y="385231"/>
            <a:ext cx="137160" cy="6035040"/>
          </a:xfrm>
          <a:custGeom>
            <a:avLst/>
            <a:gdLst/>
            <a:ahLst/>
            <a:cxnLst/>
            <a:rect l="l" t="t" r="r" b="b"/>
            <a:pathLst>
              <a:path w="137159" h="6035040">
                <a:moveTo>
                  <a:pt x="0" y="6035040"/>
                </a:moveTo>
                <a:lnTo>
                  <a:pt x="137159" y="6035040"/>
                </a:lnTo>
                <a:lnTo>
                  <a:pt x="137159" y="0"/>
                </a:lnTo>
                <a:lnTo>
                  <a:pt x="0" y="0"/>
                </a:lnTo>
                <a:lnTo>
                  <a:pt x="0" y="6035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53266" y="316651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0" y="68579"/>
                </a:moveTo>
                <a:lnTo>
                  <a:pt x="68579" y="68579"/>
                </a:lnTo>
                <a:lnTo>
                  <a:pt x="68579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21846" y="6420576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68580" y="0"/>
                </a:moveTo>
                <a:lnTo>
                  <a:pt x="0" y="0"/>
                </a:lnTo>
                <a:lnTo>
                  <a:pt x="0" y="68579"/>
                </a:lnTo>
                <a:lnTo>
                  <a:pt x="68580" y="68579"/>
                </a:lnTo>
                <a:lnTo>
                  <a:pt x="685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50215" y="6363121"/>
            <a:ext cx="4857750" cy="0"/>
          </a:xfrm>
          <a:custGeom>
            <a:avLst/>
            <a:gdLst/>
            <a:ahLst/>
            <a:cxnLst/>
            <a:rect l="l" t="t" r="r" b="b"/>
            <a:pathLst>
              <a:path w="4857750">
                <a:moveTo>
                  <a:pt x="0" y="0"/>
                </a:moveTo>
                <a:lnTo>
                  <a:pt x="4857330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50215" y="634026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73075" y="476671"/>
            <a:ext cx="0" cy="5852160"/>
          </a:xfrm>
          <a:custGeom>
            <a:avLst/>
            <a:gdLst/>
            <a:ahLst/>
            <a:cxnLst/>
            <a:rect l="l" t="t" r="r" b="b"/>
            <a:pathLst>
              <a:path h="5852160">
                <a:moveTo>
                  <a:pt x="0" y="0"/>
                </a:moveTo>
                <a:lnTo>
                  <a:pt x="0" y="5852160"/>
                </a:lnTo>
              </a:path>
            </a:pathLst>
          </a:custGeom>
          <a:ln w="45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50215" y="46524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50215" y="442381"/>
            <a:ext cx="4857750" cy="0"/>
          </a:xfrm>
          <a:custGeom>
            <a:avLst/>
            <a:gdLst/>
            <a:ahLst/>
            <a:cxnLst/>
            <a:rect l="l" t="t" r="r" b="b"/>
            <a:pathLst>
              <a:path w="4857750">
                <a:moveTo>
                  <a:pt x="0" y="0"/>
                </a:moveTo>
                <a:lnTo>
                  <a:pt x="4857330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73075" y="6340566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95935" y="6340566"/>
            <a:ext cx="4766310" cy="0"/>
          </a:xfrm>
          <a:custGeom>
            <a:avLst/>
            <a:gdLst/>
            <a:ahLst/>
            <a:cxnLst/>
            <a:rect l="l" t="t" r="r" b="b"/>
            <a:pathLst>
              <a:path w="4766309">
                <a:moveTo>
                  <a:pt x="0" y="0"/>
                </a:moveTo>
                <a:lnTo>
                  <a:pt x="4765890" y="0"/>
                </a:lnTo>
              </a:path>
            </a:pathLst>
          </a:custGeom>
          <a:ln w="22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61826" y="634026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84686" y="476671"/>
            <a:ext cx="0" cy="5852160"/>
          </a:xfrm>
          <a:custGeom>
            <a:avLst/>
            <a:gdLst/>
            <a:ahLst/>
            <a:cxnLst/>
            <a:rect l="l" t="t" r="r" b="b"/>
            <a:pathLst>
              <a:path h="5852160">
                <a:moveTo>
                  <a:pt x="0" y="0"/>
                </a:moveTo>
                <a:lnTo>
                  <a:pt x="0" y="5852160"/>
                </a:lnTo>
              </a:path>
            </a:pathLst>
          </a:custGeom>
          <a:ln w="4571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761826" y="46524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784686" y="6340566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5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73075" y="465241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95935" y="465241"/>
            <a:ext cx="4766310" cy="0"/>
          </a:xfrm>
          <a:custGeom>
            <a:avLst/>
            <a:gdLst/>
            <a:ahLst/>
            <a:cxnLst/>
            <a:rect l="l" t="t" r="r" b="b"/>
            <a:pathLst>
              <a:path w="4766309">
                <a:moveTo>
                  <a:pt x="0" y="0"/>
                </a:moveTo>
                <a:lnTo>
                  <a:pt x="4765890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84686" y="465241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35915" y="316651"/>
            <a:ext cx="45720" cy="68580"/>
          </a:xfrm>
          <a:custGeom>
            <a:avLst/>
            <a:gdLst/>
            <a:ahLst/>
            <a:cxnLst/>
            <a:rect l="l" t="t" r="r" b="b"/>
            <a:pathLst>
              <a:path w="45720" h="68579">
                <a:moveTo>
                  <a:pt x="0" y="68579"/>
                </a:moveTo>
                <a:lnTo>
                  <a:pt x="45720" y="68579"/>
                </a:lnTo>
                <a:lnTo>
                  <a:pt x="45720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1635" y="316651"/>
            <a:ext cx="22860" cy="68580"/>
          </a:xfrm>
          <a:custGeom>
            <a:avLst/>
            <a:gdLst/>
            <a:ahLst/>
            <a:cxnLst/>
            <a:rect l="l" t="t" r="r" b="b"/>
            <a:pathLst>
              <a:path w="22860" h="68579">
                <a:moveTo>
                  <a:pt x="0" y="68579"/>
                </a:moveTo>
                <a:lnTo>
                  <a:pt x="22859" y="68579"/>
                </a:lnTo>
                <a:lnTo>
                  <a:pt x="22859" y="0"/>
                </a:lnTo>
                <a:lnTo>
                  <a:pt x="0" y="0"/>
                </a:lnTo>
                <a:lnTo>
                  <a:pt x="0" y="685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81635" y="248071"/>
            <a:ext cx="5109210" cy="68580"/>
          </a:xfrm>
          <a:custGeom>
            <a:avLst/>
            <a:gdLst/>
            <a:ahLst/>
            <a:cxnLst/>
            <a:rect l="l" t="t" r="r" b="b"/>
            <a:pathLst>
              <a:path w="5109209" h="68579">
                <a:moveTo>
                  <a:pt x="0" y="68580"/>
                </a:moveTo>
                <a:lnTo>
                  <a:pt x="5108790" y="68580"/>
                </a:lnTo>
                <a:lnTo>
                  <a:pt x="5108790" y="0"/>
                </a:lnTo>
                <a:lnTo>
                  <a:pt x="0" y="0"/>
                </a:lnTo>
                <a:lnTo>
                  <a:pt x="0" y="685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04495" y="316651"/>
            <a:ext cx="4949190" cy="68580"/>
          </a:xfrm>
          <a:custGeom>
            <a:avLst/>
            <a:gdLst/>
            <a:ahLst/>
            <a:cxnLst/>
            <a:rect l="l" t="t" r="r" b="b"/>
            <a:pathLst>
              <a:path w="4949190" h="68579">
                <a:moveTo>
                  <a:pt x="4948770" y="0"/>
                </a:moveTo>
                <a:lnTo>
                  <a:pt x="0" y="0"/>
                </a:lnTo>
                <a:lnTo>
                  <a:pt x="0" y="68579"/>
                </a:lnTo>
                <a:lnTo>
                  <a:pt x="4948770" y="68579"/>
                </a:lnTo>
                <a:lnTo>
                  <a:pt x="49487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21846" y="316651"/>
            <a:ext cx="68580" cy="68580"/>
          </a:xfrm>
          <a:custGeom>
            <a:avLst/>
            <a:gdLst/>
            <a:ahLst/>
            <a:cxnLst/>
            <a:rect l="l" t="t" r="r" b="b"/>
            <a:pathLst>
              <a:path w="68579" h="68579">
                <a:moveTo>
                  <a:pt x="68580" y="0"/>
                </a:moveTo>
                <a:lnTo>
                  <a:pt x="0" y="0"/>
                </a:lnTo>
                <a:lnTo>
                  <a:pt x="0" y="68579"/>
                </a:lnTo>
                <a:lnTo>
                  <a:pt x="68580" y="68579"/>
                </a:lnTo>
                <a:lnTo>
                  <a:pt x="685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0436" y="2272283"/>
            <a:ext cx="1892807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16023" y="2272283"/>
            <a:ext cx="758951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856232" y="2272283"/>
            <a:ext cx="1694687" cy="755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83108" y="2820924"/>
            <a:ext cx="3023615" cy="755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7512" y="3369564"/>
            <a:ext cx="2551175" cy="7559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718825" y="2397064"/>
            <a:ext cx="2414270" cy="1681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5244" marR="5080" indent="-43180" algn="just">
              <a:lnSpc>
                <a:spcPct val="100000"/>
              </a:lnSpc>
            </a:pPr>
            <a:r>
              <a:rPr sz="3600" spc="-5" dirty="0"/>
              <a:t>De</a:t>
            </a:r>
            <a:r>
              <a:rPr sz="3600" dirty="0"/>
              <a:t>s</a:t>
            </a:r>
            <a:r>
              <a:rPr sz="3600" spc="5" dirty="0"/>
              <a:t>i</a:t>
            </a:r>
            <a:r>
              <a:rPr sz="3600" spc="-5" dirty="0"/>
              <a:t>g</a:t>
            </a:r>
            <a:r>
              <a:rPr sz="3600" dirty="0"/>
              <a:t>n-</a:t>
            </a:r>
            <a:r>
              <a:rPr sz="3600" spc="-5" dirty="0"/>
              <a:t>B</a:t>
            </a:r>
            <a:r>
              <a:rPr sz="3600" dirty="0"/>
              <a:t>u</a:t>
            </a:r>
            <a:r>
              <a:rPr sz="3600" spc="5" dirty="0"/>
              <a:t>il</a:t>
            </a:r>
            <a:r>
              <a:rPr sz="3600" dirty="0"/>
              <a:t>d  </a:t>
            </a:r>
            <a:r>
              <a:rPr sz="3600" spc="-25" dirty="0"/>
              <a:t>Hierarchy </a:t>
            </a:r>
            <a:r>
              <a:rPr sz="3600" spc="-5" dirty="0"/>
              <a:t>of  </a:t>
            </a:r>
            <a:r>
              <a:rPr sz="3600" dirty="0"/>
              <a:t>Specificity</a:t>
            </a:r>
            <a:endParaRPr sz="3600"/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3923" cy="1685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1539" y="1267968"/>
            <a:ext cx="23073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52116" y="1267968"/>
            <a:ext cx="9204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2803" y="1267968"/>
            <a:ext cx="5669279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34566" y="1419352"/>
            <a:ext cx="667512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Design-Build </a:t>
            </a:r>
            <a:r>
              <a:rPr spc="-20" dirty="0"/>
              <a:t>Contract</a:t>
            </a:r>
            <a:r>
              <a:rPr spc="-80" dirty="0"/>
              <a:t> </a:t>
            </a:r>
            <a:r>
              <a:rPr dirty="0"/>
              <a:t>Model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1828800"/>
            <a:ext cx="9143999" cy="5029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3020" y="1267968"/>
            <a:ext cx="6577583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4554" y="1419352"/>
            <a:ext cx="585533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Organizational</a:t>
            </a:r>
            <a:r>
              <a:rPr spc="-85" dirty="0"/>
              <a:t> </a:t>
            </a:r>
            <a:r>
              <a:rPr spc="-30" dirty="0"/>
              <a:t>Variations</a:t>
            </a:r>
          </a:p>
        </p:txBody>
      </p:sp>
      <p:sp>
        <p:nvSpPr>
          <p:cNvPr id="4" name="object 4"/>
          <p:cNvSpPr/>
          <p:nvPr/>
        </p:nvSpPr>
        <p:spPr>
          <a:xfrm>
            <a:off x="611188" y="2205037"/>
            <a:ext cx="7848523" cy="41036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18175" y="3715512"/>
            <a:ext cx="3788663" cy="2514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34639" y="2910839"/>
            <a:ext cx="1575815" cy="4602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96183" y="3278123"/>
            <a:ext cx="1277111" cy="92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33116" y="4666488"/>
            <a:ext cx="1566671" cy="4617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94659" y="5033771"/>
            <a:ext cx="1267967" cy="929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2590" y="1650110"/>
            <a:ext cx="5379720" cy="4258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spc="-5" dirty="0">
                <a:latin typeface="Calibri"/>
                <a:cs typeface="Calibri"/>
              </a:rPr>
              <a:t>DBB </a:t>
            </a:r>
            <a:r>
              <a:rPr sz="3000" b="1" dirty="0">
                <a:latin typeface="Calibri"/>
                <a:cs typeface="Calibri"/>
              </a:rPr>
              <a:t>- </a:t>
            </a:r>
            <a:r>
              <a:rPr sz="3000" b="1" spc="-10" dirty="0">
                <a:latin typeface="Calibri"/>
                <a:cs typeface="Calibri"/>
              </a:rPr>
              <a:t>A/E</a:t>
            </a:r>
            <a:r>
              <a:rPr sz="3000" b="1" spc="-95" dirty="0">
                <a:latin typeface="Calibri"/>
                <a:cs typeface="Calibri"/>
              </a:rPr>
              <a:t> </a:t>
            </a:r>
            <a:r>
              <a:rPr sz="3000" b="1" spc="-15" dirty="0">
                <a:latin typeface="Calibri"/>
                <a:cs typeface="Calibri"/>
              </a:rPr>
              <a:t>reviews</a:t>
            </a:r>
            <a:endParaRPr sz="3000">
              <a:latin typeface="Calibri"/>
              <a:cs typeface="Calibri"/>
            </a:endParaRPr>
          </a:p>
          <a:p>
            <a:pPr marL="913130" indent="-443230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z="2200" spc="-30" dirty="0">
                <a:latin typeface="Calibri"/>
                <a:cs typeface="Calibri"/>
              </a:rPr>
              <a:t>Technical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review</a:t>
            </a:r>
            <a:endParaRPr sz="2200">
              <a:latin typeface="Calibri"/>
              <a:cs typeface="Calibri"/>
            </a:endParaRPr>
          </a:p>
          <a:p>
            <a:pPr marL="880744" indent="-410845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z="2200" spc="-10" dirty="0">
                <a:latin typeface="Calibri"/>
                <a:cs typeface="Calibri"/>
              </a:rPr>
              <a:t>Conducted by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experts</a:t>
            </a:r>
            <a:endParaRPr sz="2200">
              <a:latin typeface="Calibri"/>
              <a:cs typeface="Calibri"/>
            </a:endParaRPr>
          </a:p>
          <a:p>
            <a:pPr marL="881380" indent="-41148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z="2200" spc="-10" dirty="0">
                <a:latin typeface="Calibri"/>
                <a:cs typeface="Calibri"/>
              </a:rPr>
              <a:t>Comments </a:t>
            </a:r>
            <a:r>
              <a:rPr sz="2200" spc="-15" dirty="0">
                <a:latin typeface="Calibri"/>
                <a:cs typeface="Calibri"/>
              </a:rPr>
              <a:t>are </a:t>
            </a:r>
            <a:r>
              <a:rPr sz="2200" b="1" i="1" u="heavy" spc="-10" dirty="0">
                <a:latin typeface="Calibri"/>
                <a:cs typeface="Calibri"/>
              </a:rPr>
              <a:t>DIRECTIVE </a:t>
            </a:r>
            <a:r>
              <a:rPr sz="2200" spc="-5" dirty="0">
                <a:latin typeface="Calibri"/>
                <a:cs typeface="Calibri"/>
              </a:rPr>
              <a:t>in</a:t>
            </a:r>
            <a:r>
              <a:rPr sz="2200" spc="6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nature</a:t>
            </a:r>
            <a:endParaRPr sz="2200">
              <a:latin typeface="Calibri"/>
              <a:cs typeface="Calibri"/>
            </a:endParaRPr>
          </a:p>
          <a:p>
            <a:pPr marL="880744" indent="-410845">
              <a:lnSpc>
                <a:spcPct val="100000"/>
              </a:lnSpc>
              <a:spcBef>
                <a:spcPts val="520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z="2200" spc="-5" dirty="0">
                <a:latin typeface="Calibri"/>
                <a:cs typeface="Calibri"/>
              </a:rPr>
              <a:t>A/E </a:t>
            </a:r>
            <a:r>
              <a:rPr sz="2200" spc="-10" dirty="0">
                <a:latin typeface="Calibri"/>
                <a:cs typeface="Calibri"/>
              </a:rPr>
              <a:t>must </a:t>
            </a:r>
            <a:r>
              <a:rPr sz="2200" spc="-15" dirty="0">
                <a:latin typeface="Calibri"/>
                <a:cs typeface="Calibri"/>
              </a:rPr>
              <a:t>incorporate</a:t>
            </a:r>
            <a:r>
              <a:rPr sz="2200" spc="-2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comments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3000" b="1" dirty="0">
                <a:latin typeface="Calibri"/>
                <a:cs typeface="Calibri"/>
              </a:rPr>
              <a:t>DB</a:t>
            </a:r>
            <a:r>
              <a:rPr sz="3000" b="1" spc="-120" dirty="0">
                <a:latin typeface="Calibri"/>
                <a:cs typeface="Calibri"/>
              </a:rPr>
              <a:t> </a:t>
            </a:r>
            <a:r>
              <a:rPr sz="3000" b="1" spc="-15" dirty="0">
                <a:latin typeface="Calibri"/>
                <a:cs typeface="Calibri"/>
              </a:rPr>
              <a:t>reviews</a:t>
            </a:r>
            <a:endParaRPr sz="3000">
              <a:latin typeface="Calibri"/>
              <a:cs typeface="Calibri"/>
            </a:endParaRPr>
          </a:p>
          <a:p>
            <a:pPr marL="880744" indent="-41084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z="2200" spc="-5" dirty="0">
                <a:latin typeface="Calibri"/>
                <a:cs typeface="Calibri"/>
              </a:rPr>
              <a:t>Compliance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review</a:t>
            </a:r>
            <a:endParaRPr sz="2200">
              <a:latin typeface="Calibri"/>
              <a:cs typeface="Calibri"/>
            </a:endParaRPr>
          </a:p>
          <a:p>
            <a:pPr marL="881380" indent="-41148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z="2200" spc="-10" dirty="0">
                <a:latin typeface="Calibri"/>
                <a:cs typeface="Calibri"/>
              </a:rPr>
              <a:t>Comments </a:t>
            </a:r>
            <a:r>
              <a:rPr sz="2200" spc="-15" dirty="0">
                <a:latin typeface="Calibri"/>
                <a:cs typeface="Calibri"/>
              </a:rPr>
              <a:t>are </a:t>
            </a:r>
            <a:r>
              <a:rPr sz="2200" b="1" i="1" u="heavy" spc="-20" dirty="0">
                <a:latin typeface="Calibri"/>
                <a:cs typeface="Calibri"/>
              </a:rPr>
              <a:t>ADVISORY </a:t>
            </a:r>
            <a:r>
              <a:rPr sz="2200" spc="-5" dirty="0">
                <a:latin typeface="Calibri"/>
                <a:cs typeface="Calibri"/>
              </a:rPr>
              <a:t>in</a:t>
            </a:r>
            <a:r>
              <a:rPr sz="2200" spc="9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nature</a:t>
            </a:r>
            <a:endParaRPr sz="2200">
              <a:latin typeface="Calibri"/>
              <a:cs typeface="Calibri"/>
            </a:endParaRPr>
          </a:p>
          <a:p>
            <a:pPr marL="913130" marR="5080" indent="-443230">
              <a:lnSpc>
                <a:spcPct val="120000"/>
              </a:lnSpc>
              <a:buFont typeface="Arial"/>
              <a:buChar char="•"/>
              <a:tabLst>
                <a:tab pos="880744" algn="l"/>
                <a:tab pos="881380" algn="l"/>
              </a:tabLst>
            </a:pPr>
            <a:r>
              <a:rPr sz="2200" spc="-5" dirty="0">
                <a:latin typeface="Calibri"/>
                <a:cs typeface="Calibri"/>
              </a:rPr>
              <a:t>DoR </a:t>
            </a:r>
            <a:r>
              <a:rPr sz="2200" spc="-10" dirty="0">
                <a:latin typeface="Calibri"/>
                <a:cs typeface="Calibri"/>
              </a:rPr>
              <a:t>must respond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15" dirty="0">
                <a:latin typeface="Calibri"/>
                <a:cs typeface="Calibri"/>
              </a:rPr>
              <a:t>comments stating  </a:t>
            </a:r>
            <a:r>
              <a:rPr sz="2200" spc="-5" dirty="0">
                <a:latin typeface="Calibri"/>
                <a:cs typeface="Calibri"/>
              </a:rPr>
              <a:t>logic </a:t>
            </a:r>
            <a:r>
              <a:rPr sz="2200" spc="-20" dirty="0">
                <a:latin typeface="Calibri"/>
                <a:cs typeface="Calibri"/>
              </a:rPr>
              <a:t>for </a:t>
            </a:r>
            <a:r>
              <a:rPr sz="2200" spc="-5" dirty="0">
                <a:latin typeface="Calibri"/>
                <a:cs typeface="Calibri"/>
              </a:rPr>
              <a:t>not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incorporating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49295" y="515112"/>
            <a:ext cx="6394703" cy="8991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82544" y="657352"/>
            <a:ext cx="59810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 </a:t>
            </a:r>
            <a:r>
              <a:rPr spc="-15" dirty="0"/>
              <a:t>Submittal</a:t>
            </a:r>
            <a:r>
              <a:rPr spc="-80" dirty="0"/>
              <a:t> </a:t>
            </a:r>
            <a:r>
              <a:rPr spc="-20" dirty="0"/>
              <a:t>Reviews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8691" y="2779775"/>
            <a:ext cx="2636519" cy="3489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7828" y="1958149"/>
            <a:ext cx="7186930" cy="3533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335" marR="5080">
              <a:lnSpc>
                <a:spcPts val="2810"/>
              </a:lnSpc>
            </a:pPr>
            <a:r>
              <a:rPr sz="2600" b="1" dirty="0">
                <a:latin typeface="Calibri"/>
                <a:cs typeface="Calibri"/>
              </a:rPr>
              <a:t>DBB-A/E: </a:t>
            </a:r>
            <a:r>
              <a:rPr sz="2600" b="1" spc="-20" dirty="0">
                <a:latin typeface="Calibri"/>
                <a:cs typeface="Calibri"/>
              </a:rPr>
              <a:t>State </a:t>
            </a:r>
            <a:r>
              <a:rPr sz="2600" b="1" spc="-10" dirty="0">
                <a:latin typeface="Calibri"/>
                <a:cs typeface="Calibri"/>
              </a:rPr>
              <a:t>agency </a:t>
            </a:r>
            <a:r>
              <a:rPr sz="2600" b="1" spc="-5" dirty="0">
                <a:latin typeface="Calibri"/>
                <a:cs typeface="Calibri"/>
              </a:rPr>
              <a:t>will </a:t>
            </a:r>
            <a:r>
              <a:rPr sz="2600" b="1" dirty="0">
                <a:latin typeface="Calibri"/>
                <a:cs typeface="Calibri"/>
              </a:rPr>
              <a:t>own </a:t>
            </a:r>
            <a:r>
              <a:rPr sz="2600" b="1" spc="-5" dirty="0">
                <a:latin typeface="Calibri"/>
                <a:cs typeface="Calibri"/>
              </a:rPr>
              <a:t>the </a:t>
            </a:r>
            <a:r>
              <a:rPr sz="2600" b="1" spc="-10" dirty="0">
                <a:latin typeface="Calibri"/>
                <a:cs typeface="Calibri"/>
              </a:rPr>
              <a:t>details </a:t>
            </a:r>
            <a:r>
              <a:rPr sz="2600" b="1" dirty="0">
                <a:latin typeface="Calibri"/>
                <a:cs typeface="Calibri"/>
              </a:rPr>
              <a:t>of design  </a:t>
            </a:r>
            <a:r>
              <a:rPr sz="2600" b="1" spc="-5" dirty="0">
                <a:latin typeface="Calibri"/>
                <a:cs typeface="Calibri"/>
              </a:rPr>
              <a:t>during</a:t>
            </a:r>
            <a:r>
              <a:rPr sz="2600" b="1" spc="-70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construction:</a:t>
            </a:r>
            <a:endParaRPr sz="2600">
              <a:latin typeface="Calibri"/>
              <a:cs typeface="Calibri"/>
            </a:endParaRPr>
          </a:p>
          <a:p>
            <a:pPr marL="904240" indent="-434340">
              <a:lnSpc>
                <a:spcPct val="100000"/>
              </a:lnSpc>
              <a:spcBef>
                <a:spcPts val="125"/>
              </a:spcBef>
              <a:buChar char="•"/>
              <a:tabLst>
                <a:tab pos="904240" algn="l"/>
                <a:tab pos="904875" algn="l"/>
              </a:tabLst>
            </a:pPr>
            <a:r>
              <a:rPr sz="2600" spc="-10" dirty="0">
                <a:latin typeface="Calibri"/>
                <a:cs typeface="Calibri"/>
              </a:rPr>
              <a:t>Errors/omissions </a:t>
            </a:r>
            <a:r>
              <a:rPr sz="2600" spc="-5" dirty="0">
                <a:latin typeface="Calibri"/>
                <a:cs typeface="Calibri"/>
              </a:rPr>
              <a:t>paid </a:t>
            </a:r>
            <a:r>
              <a:rPr sz="2600" spc="-25" dirty="0">
                <a:latin typeface="Calibri"/>
                <a:cs typeface="Calibri"/>
              </a:rPr>
              <a:t>for </a:t>
            </a:r>
            <a:r>
              <a:rPr sz="2600" spc="-10" dirty="0">
                <a:latin typeface="Calibri"/>
                <a:cs typeface="Calibri"/>
              </a:rPr>
              <a:t>by</a:t>
            </a:r>
            <a:r>
              <a:rPr sz="2600" spc="-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owner</a:t>
            </a:r>
            <a:endParaRPr sz="2600">
              <a:latin typeface="Calibri"/>
              <a:cs typeface="Calibri"/>
            </a:endParaRPr>
          </a:p>
          <a:p>
            <a:pPr marL="904240" indent="-434340">
              <a:lnSpc>
                <a:spcPct val="100000"/>
              </a:lnSpc>
              <a:spcBef>
                <a:spcPts val="310"/>
              </a:spcBef>
              <a:buChar char="•"/>
              <a:tabLst>
                <a:tab pos="904240" algn="l"/>
                <a:tab pos="904875" algn="l"/>
              </a:tabLst>
            </a:pPr>
            <a:r>
              <a:rPr sz="2600" dirty="0">
                <a:latin typeface="Calibri"/>
                <a:cs typeface="Calibri"/>
              </a:rPr>
              <a:t>Seek </a:t>
            </a:r>
            <a:r>
              <a:rPr sz="2600" spc="-15" dirty="0">
                <a:latin typeface="Calibri"/>
                <a:cs typeface="Calibri"/>
              </a:rPr>
              <a:t>recovery </a:t>
            </a:r>
            <a:r>
              <a:rPr sz="2600" spc="-5" dirty="0">
                <a:latin typeface="Calibri"/>
                <a:cs typeface="Calibri"/>
              </a:rPr>
              <a:t>using </a:t>
            </a:r>
            <a:r>
              <a:rPr sz="2600" dirty="0">
                <a:latin typeface="Calibri"/>
                <a:cs typeface="Calibri"/>
              </a:rPr>
              <a:t>A/E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responsibility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buFont typeface="Calibri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12700" marR="146685">
              <a:lnSpc>
                <a:spcPts val="2810"/>
              </a:lnSpc>
              <a:tabLst>
                <a:tab pos="645160" algn="l"/>
              </a:tabLst>
            </a:pPr>
            <a:r>
              <a:rPr sz="2600" b="1" dirty="0">
                <a:latin typeface="Calibri"/>
                <a:cs typeface="Calibri"/>
              </a:rPr>
              <a:t>DB:	</a:t>
            </a:r>
            <a:r>
              <a:rPr sz="2600" b="1" spc="-5" dirty="0">
                <a:latin typeface="Calibri"/>
                <a:cs typeface="Calibri"/>
              </a:rPr>
              <a:t>Design-builder </a:t>
            </a:r>
            <a:r>
              <a:rPr sz="2600" b="1" dirty="0">
                <a:latin typeface="Calibri"/>
                <a:cs typeface="Calibri"/>
              </a:rPr>
              <a:t>owns </a:t>
            </a:r>
            <a:r>
              <a:rPr sz="2600" b="1" spc="-5" dirty="0">
                <a:latin typeface="Calibri"/>
                <a:cs typeface="Calibri"/>
              </a:rPr>
              <a:t>the </a:t>
            </a:r>
            <a:r>
              <a:rPr sz="2600" b="1" spc="-10" dirty="0">
                <a:latin typeface="Calibri"/>
                <a:cs typeface="Calibri"/>
              </a:rPr>
              <a:t>details </a:t>
            </a:r>
            <a:r>
              <a:rPr sz="2600" b="1" dirty="0">
                <a:latin typeface="Calibri"/>
                <a:cs typeface="Calibri"/>
              </a:rPr>
              <a:t>of</a:t>
            </a:r>
            <a:r>
              <a:rPr sz="2600" b="1" spc="45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design </a:t>
            </a:r>
            <a:r>
              <a:rPr sz="2600" b="1" spc="-15" dirty="0">
                <a:latin typeface="Calibri"/>
                <a:cs typeface="Calibri"/>
              </a:rPr>
              <a:t>after </a:t>
            </a:r>
            <a:r>
              <a:rPr sz="2600" b="1" spc="-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Award:</a:t>
            </a:r>
            <a:endParaRPr sz="2600">
              <a:latin typeface="Calibri"/>
              <a:cs typeface="Calibri"/>
            </a:endParaRPr>
          </a:p>
          <a:p>
            <a:pPr marL="903605" indent="-434340">
              <a:lnSpc>
                <a:spcPct val="100000"/>
              </a:lnSpc>
              <a:spcBef>
                <a:spcPts val="125"/>
              </a:spcBef>
              <a:buChar char="•"/>
              <a:tabLst>
                <a:tab pos="903605" algn="l"/>
                <a:tab pos="904240" algn="l"/>
              </a:tabLst>
            </a:pPr>
            <a:r>
              <a:rPr sz="2600" spc="-5" dirty="0">
                <a:latin typeface="Calibri"/>
                <a:cs typeface="Calibri"/>
              </a:rPr>
              <a:t>Must </a:t>
            </a:r>
            <a:r>
              <a:rPr sz="2600" spc="-20" dirty="0">
                <a:latin typeface="Calibri"/>
                <a:cs typeface="Calibri"/>
              </a:rPr>
              <a:t>keep </a:t>
            </a:r>
            <a:r>
              <a:rPr sz="2600" spc="-5" dirty="0">
                <a:latin typeface="Calibri"/>
                <a:cs typeface="Calibri"/>
              </a:rPr>
              <a:t>design </a:t>
            </a:r>
            <a:r>
              <a:rPr sz="2600" dirty="0">
                <a:latin typeface="Calibri"/>
                <a:cs typeface="Calibri"/>
              </a:rPr>
              <a:t>liability </a:t>
            </a:r>
            <a:r>
              <a:rPr sz="2600" spc="-5" dirty="0">
                <a:latin typeface="Calibri"/>
                <a:cs typeface="Calibri"/>
              </a:rPr>
              <a:t>on</a:t>
            </a:r>
            <a:r>
              <a:rPr sz="2600" spc="-105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DoR</a:t>
            </a:r>
            <a:endParaRPr sz="2600">
              <a:latin typeface="Calibri"/>
              <a:cs typeface="Calibri"/>
            </a:endParaRPr>
          </a:p>
          <a:p>
            <a:pPr marL="903605" indent="-434340">
              <a:lnSpc>
                <a:spcPct val="100000"/>
              </a:lnSpc>
              <a:spcBef>
                <a:spcPts val="310"/>
              </a:spcBef>
              <a:buChar char="•"/>
              <a:tabLst>
                <a:tab pos="903605" algn="l"/>
                <a:tab pos="904240" algn="l"/>
              </a:tabLst>
            </a:pPr>
            <a:r>
              <a:rPr sz="2600" spc="-5" dirty="0">
                <a:latin typeface="Calibri"/>
                <a:cs typeface="Calibri"/>
              </a:rPr>
              <a:t>Design-builder </a:t>
            </a:r>
            <a:r>
              <a:rPr sz="2600" dirty="0">
                <a:latin typeface="Calibri"/>
                <a:cs typeface="Calibri"/>
              </a:rPr>
              <a:t>is </a:t>
            </a:r>
            <a:r>
              <a:rPr sz="2600" spc="-5" dirty="0">
                <a:latin typeface="Calibri"/>
                <a:cs typeface="Calibri"/>
              </a:rPr>
              <a:t>paid </a:t>
            </a:r>
            <a:r>
              <a:rPr sz="2600" spc="-15" dirty="0">
                <a:latin typeface="Calibri"/>
                <a:cs typeface="Calibri"/>
              </a:rPr>
              <a:t>to retain </a:t>
            </a:r>
            <a:r>
              <a:rPr sz="2600" spc="-5" dirty="0">
                <a:latin typeface="Calibri"/>
                <a:cs typeface="Calibri"/>
              </a:rPr>
              <a:t>design</a:t>
            </a:r>
            <a:r>
              <a:rPr sz="2600" spc="-3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liability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492751" y="515112"/>
            <a:ext cx="4648199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27523" y="657352"/>
            <a:ext cx="423672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</a:t>
            </a:r>
            <a:r>
              <a:rPr spc="-75" dirty="0"/>
              <a:t> </a:t>
            </a:r>
            <a:r>
              <a:rPr spc="-10" dirty="0"/>
              <a:t>Ownership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8691" y="2779775"/>
            <a:ext cx="2636519" cy="3489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8490" y="1723453"/>
            <a:ext cx="7857490" cy="878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460"/>
              </a:lnSpc>
            </a:pPr>
            <a:r>
              <a:rPr sz="3200" b="1" dirty="0">
                <a:latin typeface="Calibri"/>
                <a:cs typeface="Calibri"/>
              </a:rPr>
              <a:t>DBB-A/E: design </a:t>
            </a:r>
            <a:r>
              <a:rPr sz="3200" b="1" spc="-10" dirty="0">
                <a:latin typeface="Calibri"/>
                <a:cs typeface="Calibri"/>
              </a:rPr>
              <a:t>complete </a:t>
            </a:r>
            <a:r>
              <a:rPr sz="3200" b="1" spc="-25" dirty="0">
                <a:latin typeface="Calibri"/>
                <a:cs typeface="Calibri"/>
              </a:rPr>
              <a:t>before </a:t>
            </a:r>
            <a:r>
              <a:rPr sz="3200" b="1" spc="-5" dirty="0">
                <a:latin typeface="Calibri"/>
                <a:cs typeface="Calibri"/>
              </a:rPr>
              <a:t>construction  </a:t>
            </a:r>
            <a:r>
              <a:rPr sz="3200" b="1" spc="-15" dirty="0">
                <a:latin typeface="Calibri"/>
                <a:cs typeface="Calibri"/>
              </a:rPr>
              <a:t>starts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490" y="2652586"/>
            <a:ext cx="8095615" cy="3173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2425" indent="-339725">
              <a:lnSpc>
                <a:spcPct val="10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Construction </a:t>
            </a:r>
            <a:r>
              <a:rPr sz="2400" spc="-15" dirty="0">
                <a:latin typeface="Calibri"/>
                <a:cs typeface="Calibri"/>
              </a:rPr>
              <a:t>contractor </a:t>
            </a:r>
            <a:r>
              <a:rPr sz="2400" spc="-10" dirty="0">
                <a:latin typeface="Calibri"/>
                <a:cs typeface="Calibri"/>
              </a:rPr>
              <a:t>can </a:t>
            </a:r>
            <a:r>
              <a:rPr sz="2400" spc="-5" dirty="0">
                <a:latin typeface="Calibri"/>
                <a:cs typeface="Calibri"/>
              </a:rPr>
              <a:t>do a quantity survey and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price</a:t>
            </a:r>
            <a:endParaRPr sz="2400">
              <a:latin typeface="Calibri"/>
              <a:cs typeface="Calibri"/>
            </a:endParaRPr>
          </a:p>
          <a:p>
            <a:pPr marL="352425" marR="13970" indent="-339725">
              <a:lnSpc>
                <a:spcPct val="120000"/>
              </a:lnSpc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All </a:t>
            </a:r>
            <a:r>
              <a:rPr sz="2400" spc="-10" dirty="0">
                <a:latin typeface="Calibri"/>
                <a:cs typeface="Calibri"/>
              </a:rPr>
              <a:t>subs </a:t>
            </a:r>
            <a:r>
              <a:rPr sz="2400" spc="-15" dirty="0">
                <a:latin typeface="Calibri"/>
                <a:cs typeface="Calibri"/>
              </a:rPr>
              <a:t>are </a:t>
            </a:r>
            <a:r>
              <a:rPr sz="2400" spc="-5" dirty="0">
                <a:latin typeface="Calibri"/>
                <a:cs typeface="Calibri"/>
              </a:rPr>
              <a:t>known and </a:t>
            </a:r>
            <a:r>
              <a:rPr sz="2400" spc="-20" dirty="0">
                <a:latin typeface="Calibri"/>
                <a:cs typeface="Calibri"/>
              </a:rPr>
              <a:t>have </a:t>
            </a:r>
            <a:r>
              <a:rPr sz="2400" spc="-10" dirty="0">
                <a:latin typeface="Calibri"/>
                <a:cs typeface="Calibri"/>
              </a:rPr>
              <a:t>submitted </a:t>
            </a:r>
            <a:r>
              <a:rPr sz="2400" spc="-15" dirty="0">
                <a:latin typeface="Calibri"/>
                <a:cs typeface="Calibri"/>
              </a:rPr>
              <a:t>hard </a:t>
            </a:r>
            <a:r>
              <a:rPr sz="2400" spc="-10" dirty="0">
                <a:latin typeface="Calibri"/>
                <a:cs typeface="Calibri"/>
              </a:rPr>
              <a:t>quotes </a:t>
            </a:r>
            <a:r>
              <a:rPr sz="2400" spc="-5" dirty="0">
                <a:latin typeface="Calibri"/>
                <a:cs typeface="Calibri"/>
              </a:rPr>
              <a:t>during bid  </a:t>
            </a:r>
            <a:r>
              <a:rPr sz="2400" spc="-10" dirty="0"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3200" b="1" dirty="0">
                <a:latin typeface="Calibri"/>
                <a:cs typeface="Calibri"/>
              </a:rPr>
              <a:t>DB: Price is </a:t>
            </a:r>
            <a:r>
              <a:rPr sz="3200" b="1" spc="-15" dirty="0">
                <a:latin typeface="Calibri"/>
                <a:cs typeface="Calibri"/>
              </a:rPr>
              <a:t>fixed </a:t>
            </a:r>
            <a:r>
              <a:rPr sz="3200" b="1" spc="-20" dirty="0">
                <a:latin typeface="Calibri"/>
                <a:cs typeface="Calibri"/>
              </a:rPr>
              <a:t>before </a:t>
            </a:r>
            <a:r>
              <a:rPr sz="3200" b="1" dirty="0">
                <a:latin typeface="Calibri"/>
                <a:cs typeface="Calibri"/>
              </a:rPr>
              <a:t>design is</a:t>
            </a:r>
            <a:r>
              <a:rPr sz="3200" b="1" spc="-12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complete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20" dirty="0">
                <a:latin typeface="Calibri"/>
                <a:cs typeface="Calibri"/>
              </a:rPr>
              <a:t>May </a:t>
            </a:r>
            <a:r>
              <a:rPr sz="2400" spc="-10" dirty="0">
                <a:latin typeface="Calibri"/>
                <a:cs typeface="Calibri"/>
              </a:rPr>
              <a:t>not know </a:t>
            </a:r>
            <a:r>
              <a:rPr sz="2400" spc="-5" dirty="0">
                <a:latin typeface="Calibri"/>
                <a:cs typeface="Calibri"/>
              </a:rPr>
              <a:t>who </a:t>
            </a:r>
            <a:r>
              <a:rPr sz="2400" spc="-10" dirty="0">
                <a:latin typeface="Calibri"/>
                <a:cs typeface="Calibri"/>
              </a:rPr>
              <a:t>subs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are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Must </a:t>
            </a:r>
            <a:r>
              <a:rPr sz="2400" spc="-5" dirty="0">
                <a:latin typeface="Calibri"/>
                <a:cs typeface="Calibri"/>
              </a:rPr>
              <a:t>design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both </a:t>
            </a:r>
            <a:r>
              <a:rPr sz="2400" spc="-10" dirty="0">
                <a:latin typeface="Calibri"/>
                <a:cs typeface="Calibri"/>
              </a:rPr>
              <a:t>budget </a:t>
            </a:r>
            <a:r>
              <a:rPr sz="2400" spc="-5" dirty="0">
                <a:latin typeface="Calibri"/>
                <a:cs typeface="Calibri"/>
              </a:rPr>
              <a:t>and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schedule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Char char="•"/>
              <a:tabLst>
                <a:tab pos="354965" algn="l"/>
                <a:tab pos="355600" algn="l"/>
              </a:tabLst>
            </a:pPr>
            <a:r>
              <a:rPr sz="2400" spc="-10" dirty="0">
                <a:latin typeface="Calibri"/>
                <a:cs typeface="Calibri"/>
              </a:rPr>
              <a:t>Details </a:t>
            </a:r>
            <a:r>
              <a:rPr sz="2400" spc="-5" dirty="0">
                <a:latin typeface="Calibri"/>
                <a:cs typeface="Calibri"/>
              </a:rPr>
              <a:t>of design </a:t>
            </a:r>
            <a:r>
              <a:rPr sz="2400" spc="-15" dirty="0">
                <a:latin typeface="Calibri"/>
                <a:cs typeface="Calibri"/>
              </a:rPr>
              <a:t>represent </a:t>
            </a:r>
            <a:r>
              <a:rPr sz="2400" spc="-5" dirty="0">
                <a:latin typeface="Calibri"/>
                <a:cs typeface="Calibri"/>
              </a:rPr>
              <a:t>the </a:t>
            </a:r>
            <a:r>
              <a:rPr sz="2400" spc="-10" dirty="0">
                <a:latin typeface="Calibri"/>
                <a:cs typeface="Calibri"/>
              </a:rPr>
              <a:t>variable </a:t>
            </a:r>
            <a:r>
              <a:rPr sz="2400" spc="-5" dirty="0">
                <a:latin typeface="Calibri"/>
                <a:cs typeface="Calibri"/>
              </a:rPr>
              <a:t>element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22064" y="515112"/>
            <a:ext cx="4818887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56835" y="657352"/>
            <a:ext cx="44069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</a:t>
            </a:r>
            <a:r>
              <a:rPr spc="-80" dirty="0"/>
              <a:t> </a:t>
            </a:r>
            <a:r>
              <a:rPr spc="-5" dirty="0"/>
              <a:t>Completion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82283" y="3857244"/>
            <a:ext cx="2919983" cy="2423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8490" y="1723453"/>
            <a:ext cx="7301230" cy="399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33755">
              <a:lnSpc>
                <a:spcPts val="3460"/>
              </a:lnSpc>
            </a:pPr>
            <a:r>
              <a:rPr sz="3200" b="1" dirty="0">
                <a:latin typeface="Calibri"/>
                <a:cs typeface="Calibri"/>
              </a:rPr>
              <a:t>DBB-A/E: design </a:t>
            </a:r>
            <a:r>
              <a:rPr sz="3200" b="1" spc="-10" dirty="0">
                <a:latin typeface="Calibri"/>
                <a:cs typeface="Calibri"/>
              </a:rPr>
              <a:t>management</a:t>
            </a:r>
            <a:r>
              <a:rPr sz="3200" b="1" spc="-15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process  </a:t>
            </a:r>
            <a:r>
              <a:rPr sz="3200" b="1" spc="-10" dirty="0">
                <a:latin typeface="Calibri"/>
                <a:cs typeface="Calibri"/>
              </a:rPr>
              <a:t>developed </a:t>
            </a:r>
            <a:r>
              <a:rPr sz="3200" b="1" spc="-20" dirty="0">
                <a:latin typeface="Calibri"/>
                <a:cs typeface="Calibri"/>
              </a:rPr>
              <a:t>for</a:t>
            </a:r>
            <a:r>
              <a:rPr sz="3200" b="1" spc="-8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DBB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3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latin typeface="Calibri"/>
                <a:cs typeface="Calibri"/>
              </a:rPr>
              <a:t>Based on </a:t>
            </a:r>
            <a:r>
              <a:rPr sz="2800" spc="-10" dirty="0">
                <a:latin typeface="Calibri"/>
                <a:cs typeface="Calibri"/>
              </a:rPr>
              <a:t>design </a:t>
            </a:r>
            <a:r>
              <a:rPr sz="2800" spc="-15" dirty="0">
                <a:latin typeface="Calibri"/>
                <a:cs typeface="Calibri"/>
              </a:rPr>
              <a:t>milestones </a:t>
            </a:r>
            <a:r>
              <a:rPr sz="2800" spc="-5" dirty="0">
                <a:latin typeface="Calibri"/>
                <a:cs typeface="Calibri"/>
              </a:rPr>
              <a:t>30%,</a:t>
            </a:r>
            <a:r>
              <a:rPr sz="2800" spc="1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etc.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Calibri"/>
              <a:buChar char="•"/>
            </a:pPr>
            <a:endParaRPr sz="3150">
              <a:latin typeface="Times New Roman"/>
              <a:cs typeface="Times New Roman"/>
            </a:endParaRPr>
          </a:p>
          <a:p>
            <a:pPr marL="12700" marR="5080">
              <a:lnSpc>
                <a:spcPts val="3460"/>
              </a:lnSpc>
              <a:tabLst>
                <a:tab pos="791210" algn="l"/>
              </a:tabLst>
            </a:pPr>
            <a:r>
              <a:rPr sz="3200" b="1" dirty="0">
                <a:latin typeface="Calibri"/>
                <a:cs typeface="Calibri"/>
              </a:rPr>
              <a:t>DB:	Use of </a:t>
            </a:r>
            <a:r>
              <a:rPr sz="3200" b="1" spc="-10" dirty="0">
                <a:latin typeface="Calibri"/>
                <a:cs typeface="Calibri"/>
              </a:rPr>
              <a:t>traditional </a:t>
            </a:r>
            <a:r>
              <a:rPr sz="3200" b="1" spc="-5" dirty="0">
                <a:latin typeface="Calibri"/>
                <a:cs typeface="Calibri"/>
              </a:rPr>
              <a:t>process </a:t>
            </a:r>
            <a:r>
              <a:rPr sz="3200" b="1" spc="-15" dirty="0">
                <a:latin typeface="Calibri"/>
                <a:cs typeface="Calibri"/>
              </a:rPr>
              <a:t>at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odds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with  </a:t>
            </a:r>
            <a:r>
              <a:rPr sz="3200" b="1" spc="-5" dirty="0">
                <a:latin typeface="Calibri"/>
                <a:cs typeface="Calibri"/>
              </a:rPr>
              <a:t>delivery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process</a:t>
            </a:r>
            <a:endParaRPr sz="3200">
              <a:latin typeface="Calibri"/>
              <a:cs typeface="Calibri"/>
            </a:endParaRPr>
          </a:p>
          <a:p>
            <a:pPr marL="355600" marR="118110" indent="-342900">
              <a:lnSpc>
                <a:spcPts val="3030"/>
              </a:lnSpc>
              <a:spcBef>
                <a:spcPts val="500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latin typeface="Calibri"/>
                <a:cs typeface="Calibri"/>
              </a:rPr>
              <a:t>Best </a:t>
            </a:r>
            <a:r>
              <a:rPr sz="2800" spc="-5" dirty="0">
                <a:latin typeface="Calibri"/>
                <a:cs typeface="Calibri"/>
              </a:rPr>
              <a:t>based on </a:t>
            </a:r>
            <a:r>
              <a:rPr sz="2800" spc="-10" dirty="0">
                <a:latin typeface="Calibri"/>
                <a:cs typeface="Calibri"/>
              </a:rPr>
              <a:t>disciplinary design packages that  </a:t>
            </a:r>
            <a:r>
              <a:rPr sz="2800" spc="-20" dirty="0">
                <a:latin typeface="Calibri"/>
                <a:cs typeface="Calibri"/>
              </a:rPr>
              <a:t>relate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construction </a:t>
            </a:r>
            <a:r>
              <a:rPr sz="2800" spc="-15" dirty="0">
                <a:latin typeface="Calibri"/>
                <a:cs typeface="Calibri"/>
              </a:rPr>
              <a:t>subcontracting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plan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85"/>
              </a:spcBef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latin typeface="Calibri"/>
                <a:cs typeface="Calibri"/>
              </a:rPr>
              <a:t>Easier to </a:t>
            </a:r>
            <a:r>
              <a:rPr sz="2800" spc="-10" dirty="0">
                <a:latin typeface="Calibri"/>
                <a:cs typeface="Calibri"/>
              </a:rPr>
              <a:t>monitor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dirty="0">
                <a:latin typeface="Calibri"/>
                <a:cs typeface="Calibri"/>
              </a:rPr>
              <a:t> </a:t>
            </a:r>
            <a:r>
              <a:rPr sz="2800" spc="-20" dirty="0">
                <a:latin typeface="Calibri"/>
                <a:cs typeface="Calibri"/>
              </a:rPr>
              <a:t>pay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13631" y="515112"/>
            <a:ext cx="5230367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46879" y="657352"/>
            <a:ext cx="481774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</a:t>
            </a:r>
            <a:r>
              <a:rPr spc="-75" dirty="0"/>
              <a:t> </a:t>
            </a:r>
            <a:r>
              <a:rPr spc="-10" dirty="0"/>
              <a:t>Management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216" y="1281683"/>
            <a:ext cx="8772143" cy="8199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6126" y="1410525"/>
            <a:ext cx="812355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20" dirty="0"/>
              <a:t>Cost </a:t>
            </a:r>
            <a:r>
              <a:rPr sz="4000" spc="-5" dirty="0"/>
              <a:t>Engineering vs. </a:t>
            </a:r>
            <a:r>
              <a:rPr sz="4000" spc="-50" dirty="0"/>
              <a:t>Value</a:t>
            </a:r>
            <a:r>
              <a:rPr sz="4000" spc="-35" dirty="0"/>
              <a:t> </a:t>
            </a:r>
            <a:r>
              <a:rPr sz="4000" spc="-5" dirty="0"/>
              <a:t>Engineering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128016" y="2193036"/>
            <a:ext cx="530351" cy="522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2174748"/>
            <a:ext cx="4450079" cy="539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9223" y="2612135"/>
            <a:ext cx="4087367" cy="960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71943" y="2967227"/>
            <a:ext cx="1216151" cy="5394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5491" y="3404615"/>
            <a:ext cx="853439" cy="960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7340" y="2306447"/>
            <a:ext cx="8489950" cy="3959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464184" indent="-342900">
              <a:lnSpc>
                <a:spcPts val="281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b="1" u="heavy" spc="-30" dirty="0">
                <a:latin typeface="Calibri"/>
                <a:cs typeface="Calibri"/>
              </a:rPr>
              <a:t>FHWA </a:t>
            </a:r>
            <a:r>
              <a:rPr sz="2600" b="1" u="heavy" spc="-5" dirty="0">
                <a:latin typeface="Calibri"/>
                <a:cs typeface="Calibri"/>
              </a:rPr>
              <a:t>VE per </a:t>
            </a:r>
            <a:r>
              <a:rPr sz="2600" b="1" u="heavy" dirty="0">
                <a:latin typeface="Calibri"/>
                <a:cs typeface="Calibri"/>
              </a:rPr>
              <a:t>23 CFR 627.5(e) </a:t>
            </a:r>
            <a:r>
              <a:rPr sz="2600" b="1" spc="-5" dirty="0">
                <a:latin typeface="Calibri"/>
                <a:cs typeface="Calibri"/>
              </a:rPr>
              <a:t>must be done prior </a:t>
            </a:r>
            <a:r>
              <a:rPr sz="2600" b="1" spc="-15" dirty="0">
                <a:latin typeface="Calibri"/>
                <a:cs typeface="Calibri"/>
              </a:rPr>
              <a:t>to </a:t>
            </a:r>
            <a:r>
              <a:rPr sz="2600" b="1" dirty="0">
                <a:latin typeface="Calibri"/>
                <a:cs typeface="Calibri"/>
              </a:rPr>
              <a:t>RFP  </a:t>
            </a:r>
            <a:r>
              <a:rPr sz="2600" b="1" spc="-5" dirty="0">
                <a:latin typeface="Calibri"/>
                <a:cs typeface="Calibri"/>
              </a:rPr>
              <a:t>release</a:t>
            </a:r>
            <a:endParaRPr sz="2600">
              <a:latin typeface="Calibri"/>
              <a:cs typeface="Calibri"/>
            </a:endParaRPr>
          </a:p>
          <a:p>
            <a:pPr marL="355600" marR="5080" indent="-342900">
              <a:lnSpc>
                <a:spcPts val="281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600" b="1" spc="-5" dirty="0">
                <a:latin typeface="Calibri"/>
                <a:cs typeface="Calibri"/>
              </a:rPr>
              <a:t>Cost Engineering ensures </a:t>
            </a:r>
            <a:r>
              <a:rPr sz="2600" b="1" spc="-10" dirty="0">
                <a:latin typeface="Calibri"/>
                <a:cs typeface="Calibri"/>
              </a:rPr>
              <a:t>that </a:t>
            </a:r>
            <a:r>
              <a:rPr sz="2600" b="1" spc="-5" dirty="0">
                <a:latin typeface="Calibri"/>
                <a:cs typeface="Calibri"/>
              </a:rPr>
              <a:t>final </a:t>
            </a:r>
            <a:r>
              <a:rPr sz="2600" b="1" dirty="0">
                <a:latin typeface="Calibri"/>
                <a:cs typeface="Calibri"/>
              </a:rPr>
              <a:t>design </a:t>
            </a:r>
            <a:r>
              <a:rPr sz="2600" b="1" spc="-5" dirty="0">
                <a:latin typeface="Calibri"/>
                <a:cs typeface="Calibri"/>
              </a:rPr>
              <a:t>meets </a:t>
            </a:r>
            <a:r>
              <a:rPr sz="2600" b="1" u="heavy" spc="-20" dirty="0">
                <a:latin typeface="Calibri"/>
                <a:cs typeface="Calibri"/>
              </a:rPr>
              <a:t>BOTH </a:t>
            </a:r>
            <a:r>
              <a:rPr sz="2600" b="1" spc="-15" dirty="0">
                <a:latin typeface="Calibri"/>
                <a:cs typeface="Calibri"/>
              </a:rPr>
              <a:t>cost  </a:t>
            </a:r>
            <a:r>
              <a:rPr sz="2600" b="1" spc="-5" dirty="0">
                <a:latin typeface="Calibri"/>
                <a:cs typeface="Calibri"/>
              </a:rPr>
              <a:t>and schedule</a:t>
            </a:r>
            <a:r>
              <a:rPr sz="2600" b="1" spc="-15" dirty="0">
                <a:latin typeface="Calibri"/>
                <a:cs typeface="Calibri"/>
              </a:rPr>
              <a:t> constraints</a:t>
            </a:r>
            <a:endParaRPr sz="2600">
              <a:latin typeface="Calibri"/>
              <a:cs typeface="Calibri"/>
            </a:endParaRPr>
          </a:p>
          <a:p>
            <a:pPr marL="355600" marR="218440" indent="-342900">
              <a:lnSpc>
                <a:spcPts val="2810"/>
              </a:lnSpc>
              <a:spcBef>
                <a:spcPts val="62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2600" b="1" spc="-5" dirty="0">
                <a:latin typeface="Calibri"/>
                <a:cs typeface="Calibri"/>
              </a:rPr>
              <a:t>Cost Engineering must be continuously applied during the  </a:t>
            </a:r>
            <a:r>
              <a:rPr sz="2600" b="1" dirty="0">
                <a:latin typeface="Calibri"/>
                <a:cs typeface="Calibri"/>
              </a:rPr>
              <a:t>design phase </a:t>
            </a:r>
            <a:r>
              <a:rPr sz="2600" b="1" spc="-15" dirty="0">
                <a:latin typeface="Calibri"/>
                <a:cs typeface="Calibri"/>
              </a:rPr>
              <a:t>to </a:t>
            </a:r>
            <a:r>
              <a:rPr sz="2600" b="1" spc="-25" dirty="0">
                <a:latin typeface="Calibri"/>
                <a:cs typeface="Calibri"/>
              </a:rPr>
              <a:t>stay </a:t>
            </a:r>
            <a:r>
              <a:rPr sz="2600" b="1" dirty="0">
                <a:latin typeface="Calibri"/>
                <a:cs typeface="Calibri"/>
              </a:rPr>
              <a:t>on</a:t>
            </a:r>
            <a:r>
              <a:rPr sz="2600" b="1" spc="-4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budget</a:t>
            </a:r>
            <a:endParaRPr sz="2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354965" algn="l"/>
                <a:tab pos="356235" algn="l"/>
              </a:tabLst>
            </a:pPr>
            <a:r>
              <a:rPr sz="2600" b="1" spc="-5" dirty="0">
                <a:latin typeface="Calibri"/>
                <a:cs typeface="Calibri"/>
              </a:rPr>
              <a:t>Cost Engineering </a:t>
            </a:r>
            <a:r>
              <a:rPr sz="2600" b="1" spc="-10" dirty="0">
                <a:latin typeface="Calibri"/>
                <a:cs typeface="Calibri"/>
              </a:rPr>
              <a:t>constrained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spc="-5" dirty="0">
                <a:latin typeface="Calibri"/>
                <a:cs typeface="Calibri"/>
              </a:rPr>
              <a:t>by:</a:t>
            </a:r>
            <a:endParaRPr sz="2600">
              <a:latin typeface="Calibri"/>
              <a:cs typeface="Calibri"/>
            </a:endParaRPr>
          </a:p>
          <a:p>
            <a:pPr marL="1155065" lvl="1" indent="-227965">
              <a:lnSpc>
                <a:spcPct val="100000"/>
              </a:lnSpc>
              <a:spcBef>
                <a:spcPts val="85"/>
              </a:spcBef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RFP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contract</a:t>
            </a:r>
            <a:r>
              <a:rPr sz="20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requirements</a:t>
            </a:r>
            <a:endParaRPr sz="2000">
              <a:latin typeface="Calibri"/>
              <a:cs typeface="Calibri"/>
            </a:endParaRPr>
          </a:p>
          <a:p>
            <a:pPr marL="1155065" lvl="1" indent="-227965">
              <a:lnSpc>
                <a:spcPct val="100000"/>
              </a:lnSpc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RFP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prescriptive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design</a:t>
            </a:r>
            <a:r>
              <a:rPr sz="2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content</a:t>
            </a:r>
            <a:endParaRPr sz="2000">
              <a:latin typeface="Calibri"/>
              <a:cs typeface="Calibri"/>
            </a:endParaRPr>
          </a:p>
          <a:p>
            <a:pPr marL="1155065" lvl="1" indent="-227965">
              <a:lnSpc>
                <a:spcPct val="100000"/>
              </a:lnSpc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Betterments offered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2000" b="1" spc="-4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proposal</a:t>
            </a:r>
            <a:endParaRPr sz="2000">
              <a:latin typeface="Calibri"/>
              <a:cs typeface="Calibri"/>
            </a:endParaRPr>
          </a:p>
          <a:p>
            <a:pPr marL="1155065" lvl="1" indent="-227965">
              <a:lnSpc>
                <a:spcPct val="100000"/>
              </a:lnSpc>
              <a:buFont typeface="Arial"/>
              <a:buChar char="•"/>
              <a:tabLst>
                <a:tab pos="1155065" algn="l"/>
                <a:tab pos="1155700" algn="l"/>
              </a:tabLst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Speed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at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which design is being</a:t>
            </a:r>
            <a:r>
              <a:rPr sz="2000" b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completed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61431" y="3988308"/>
            <a:ext cx="3697223" cy="24627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7383" y="1011936"/>
            <a:ext cx="6845807" cy="83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8819" y="1621536"/>
            <a:ext cx="5202935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6883" y="1148588"/>
            <a:ext cx="6183630" cy="1257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3755" marR="5080" indent="-821690">
              <a:lnSpc>
                <a:spcPct val="100000"/>
              </a:lnSpc>
            </a:pPr>
            <a:r>
              <a:rPr sz="4000" spc="-15" dirty="0"/>
              <a:t>Construction Project </a:t>
            </a:r>
            <a:r>
              <a:rPr sz="4000" spc="-10" dirty="0"/>
              <a:t>Delivery  </a:t>
            </a:r>
            <a:r>
              <a:rPr sz="4000" spc="-20" dirty="0"/>
              <a:t>Historical</a:t>
            </a:r>
            <a:r>
              <a:rPr sz="4000" spc="-10" dirty="0"/>
              <a:t> </a:t>
            </a:r>
            <a:r>
              <a:rPr sz="4000" spc="-20" dirty="0"/>
              <a:t>Perspective</a:t>
            </a:r>
            <a:endParaRPr sz="4000"/>
          </a:p>
        </p:txBody>
      </p:sp>
      <p:sp>
        <p:nvSpPr>
          <p:cNvPr id="5" name="object 5"/>
          <p:cNvSpPr/>
          <p:nvPr/>
        </p:nvSpPr>
        <p:spPr>
          <a:xfrm>
            <a:off x="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4300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42900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200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500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5800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C6D9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01000" y="2889244"/>
            <a:ext cx="1143000" cy="1828800"/>
          </a:xfrm>
          <a:custGeom>
            <a:avLst/>
            <a:gdLst/>
            <a:ahLst/>
            <a:cxnLst/>
            <a:rect l="l" t="t" r="r" b="b"/>
            <a:pathLst>
              <a:path w="1143000" h="1828800">
                <a:moveTo>
                  <a:pt x="833424" y="0"/>
                </a:moveTo>
                <a:lnTo>
                  <a:pt x="309575" y="0"/>
                </a:lnTo>
                <a:lnTo>
                  <a:pt x="263826" y="3356"/>
                </a:lnTo>
                <a:lnTo>
                  <a:pt x="220163" y="13107"/>
                </a:lnTo>
                <a:lnTo>
                  <a:pt x="179063" y="28773"/>
                </a:lnTo>
                <a:lnTo>
                  <a:pt x="141005" y="49876"/>
                </a:lnTo>
                <a:lnTo>
                  <a:pt x="106468" y="75935"/>
                </a:lnTo>
                <a:lnTo>
                  <a:pt x="75931" y="106473"/>
                </a:lnTo>
                <a:lnTo>
                  <a:pt x="49872" y="141011"/>
                </a:lnTo>
                <a:lnTo>
                  <a:pt x="28771" y="179068"/>
                </a:lnTo>
                <a:lnTo>
                  <a:pt x="13106" y="220168"/>
                </a:lnTo>
                <a:lnTo>
                  <a:pt x="3356" y="263829"/>
                </a:lnTo>
                <a:lnTo>
                  <a:pt x="0" y="309575"/>
                </a:lnTo>
                <a:lnTo>
                  <a:pt x="0" y="1519237"/>
                </a:lnTo>
                <a:lnTo>
                  <a:pt x="3356" y="1564982"/>
                </a:lnTo>
                <a:lnTo>
                  <a:pt x="13106" y="1608643"/>
                </a:lnTo>
                <a:lnTo>
                  <a:pt x="28771" y="1649741"/>
                </a:lnTo>
                <a:lnTo>
                  <a:pt x="49872" y="1687797"/>
                </a:lnTo>
                <a:lnTo>
                  <a:pt x="75931" y="1722333"/>
                </a:lnTo>
                <a:lnTo>
                  <a:pt x="106468" y="1752869"/>
                </a:lnTo>
                <a:lnTo>
                  <a:pt x="141005" y="1778927"/>
                </a:lnTo>
                <a:lnTo>
                  <a:pt x="179063" y="1800028"/>
                </a:lnTo>
                <a:lnTo>
                  <a:pt x="220163" y="1815693"/>
                </a:lnTo>
                <a:lnTo>
                  <a:pt x="263826" y="1825443"/>
                </a:lnTo>
                <a:lnTo>
                  <a:pt x="309575" y="1828799"/>
                </a:lnTo>
                <a:lnTo>
                  <a:pt x="833424" y="1828799"/>
                </a:lnTo>
                <a:lnTo>
                  <a:pt x="879173" y="1825443"/>
                </a:lnTo>
                <a:lnTo>
                  <a:pt x="922836" y="1815693"/>
                </a:lnTo>
                <a:lnTo>
                  <a:pt x="963936" y="1800028"/>
                </a:lnTo>
                <a:lnTo>
                  <a:pt x="1001994" y="1778927"/>
                </a:lnTo>
                <a:lnTo>
                  <a:pt x="1036531" y="1752869"/>
                </a:lnTo>
                <a:lnTo>
                  <a:pt x="1067068" y="1722333"/>
                </a:lnTo>
                <a:lnTo>
                  <a:pt x="1093127" y="1687797"/>
                </a:lnTo>
                <a:lnTo>
                  <a:pt x="1114228" y="1649741"/>
                </a:lnTo>
                <a:lnTo>
                  <a:pt x="1129893" y="1608643"/>
                </a:lnTo>
                <a:lnTo>
                  <a:pt x="1139643" y="1564982"/>
                </a:lnTo>
                <a:lnTo>
                  <a:pt x="1143000" y="1519237"/>
                </a:lnTo>
                <a:lnTo>
                  <a:pt x="1143000" y="309575"/>
                </a:lnTo>
                <a:lnTo>
                  <a:pt x="1139643" y="263829"/>
                </a:lnTo>
                <a:lnTo>
                  <a:pt x="1129893" y="220168"/>
                </a:lnTo>
                <a:lnTo>
                  <a:pt x="1114228" y="179068"/>
                </a:lnTo>
                <a:lnTo>
                  <a:pt x="1093127" y="141011"/>
                </a:lnTo>
                <a:lnTo>
                  <a:pt x="1067068" y="106473"/>
                </a:lnTo>
                <a:lnTo>
                  <a:pt x="1036531" y="75935"/>
                </a:lnTo>
                <a:lnTo>
                  <a:pt x="1001994" y="49876"/>
                </a:lnTo>
                <a:lnTo>
                  <a:pt x="963936" y="28773"/>
                </a:lnTo>
                <a:lnTo>
                  <a:pt x="922836" y="13107"/>
                </a:lnTo>
                <a:lnTo>
                  <a:pt x="879173" y="3356"/>
                </a:lnTo>
                <a:lnTo>
                  <a:pt x="833424" y="0"/>
                </a:lnTo>
                <a:close/>
              </a:path>
            </a:pathLst>
          </a:custGeom>
          <a:solidFill>
            <a:srgbClr val="DBEE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03225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9912" y="3832225"/>
            <a:ext cx="3175" cy="325755"/>
          </a:xfrm>
          <a:custGeom>
            <a:avLst/>
            <a:gdLst/>
            <a:ahLst/>
            <a:cxnLst/>
            <a:rect l="l" t="t" r="r" b="b"/>
            <a:pathLst>
              <a:path w="3175" h="325754">
                <a:moveTo>
                  <a:pt x="0" y="325437"/>
                </a:moveTo>
                <a:lnTo>
                  <a:pt x="3175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712912" y="3832225"/>
            <a:ext cx="3175" cy="325755"/>
          </a:xfrm>
          <a:custGeom>
            <a:avLst/>
            <a:gdLst/>
            <a:ahLst/>
            <a:cxnLst/>
            <a:rect l="l" t="t" r="r" b="b"/>
            <a:pathLst>
              <a:path w="3175" h="325754">
                <a:moveTo>
                  <a:pt x="0" y="325437"/>
                </a:moveTo>
                <a:lnTo>
                  <a:pt x="3175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55912" y="3832225"/>
            <a:ext cx="3175" cy="325755"/>
          </a:xfrm>
          <a:custGeom>
            <a:avLst/>
            <a:gdLst/>
            <a:ahLst/>
            <a:cxnLst/>
            <a:rect l="l" t="t" r="r" b="b"/>
            <a:pathLst>
              <a:path w="3175" h="325754">
                <a:moveTo>
                  <a:pt x="0" y="325437"/>
                </a:moveTo>
                <a:lnTo>
                  <a:pt x="3175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00500" y="3832225"/>
            <a:ext cx="1905" cy="325755"/>
          </a:xfrm>
          <a:custGeom>
            <a:avLst/>
            <a:gdLst/>
            <a:ahLst/>
            <a:cxnLst/>
            <a:rect l="l" t="t" r="r" b="b"/>
            <a:pathLst>
              <a:path w="1904" h="325754">
                <a:moveTo>
                  <a:pt x="0" y="325437"/>
                </a:moveTo>
                <a:lnTo>
                  <a:pt x="1587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43500" y="3832225"/>
            <a:ext cx="1905" cy="325755"/>
          </a:xfrm>
          <a:custGeom>
            <a:avLst/>
            <a:gdLst/>
            <a:ahLst/>
            <a:cxnLst/>
            <a:rect l="l" t="t" r="r" b="b"/>
            <a:pathLst>
              <a:path w="1904" h="325754">
                <a:moveTo>
                  <a:pt x="0" y="325437"/>
                </a:moveTo>
                <a:lnTo>
                  <a:pt x="1587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27914" y="3832225"/>
            <a:ext cx="3175" cy="325755"/>
          </a:xfrm>
          <a:custGeom>
            <a:avLst/>
            <a:gdLst/>
            <a:ahLst/>
            <a:cxnLst/>
            <a:rect l="l" t="t" r="r" b="b"/>
            <a:pathLst>
              <a:path w="3175" h="325754">
                <a:moveTo>
                  <a:pt x="0" y="325437"/>
                </a:moveTo>
                <a:lnTo>
                  <a:pt x="3175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84913" y="3832225"/>
            <a:ext cx="3175" cy="325755"/>
          </a:xfrm>
          <a:custGeom>
            <a:avLst/>
            <a:gdLst/>
            <a:ahLst/>
            <a:cxnLst/>
            <a:rect l="l" t="t" r="r" b="b"/>
            <a:pathLst>
              <a:path w="3175" h="325754">
                <a:moveTo>
                  <a:pt x="0" y="325437"/>
                </a:moveTo>
                <a:lnTo>
                  <a:pt x="3175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8363" y="4321809"/>
            <a:ext cx="9074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1800</a:t>
            </a:r>
            <a:r>
              <a:rPr sz="1800" b="1" spc="-9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10253F"/>
                </a:solidFill>
                <a:latin typeface="Calibri"/>
                <a:cs typeface="Calibri"/>
              </a:rPr>
              <a:t>B.C.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4491" y="3032505"/>
            <a:ext cx="89471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indent="-1270" algn="ctr">
              <a:lnSpc>
                <a:spcPct val="100000"/>
              </a:lnSpc>
            </a:pP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Code of 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Hammurabi  (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D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g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-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B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u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il</a:t>
            </a: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d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56152" y="4321809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1450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386152" y="4321809"/>
            <a:ext cx="94361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1200</a:t>
            </a:r>
            <a:r>
              <a:rPr sz="1800" b="1" spc="-9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10253F"/>
                </a:solidFill>
                <a:latin typeface="Calibri"/>
                <a:cs typeface="Calibri"/>
              </a:rPr>
              <a:t>A.D.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19275" y="4321809"/>
            <a:ext cx="78994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450</a:t>
            </a:r>
            <a:r>
              <a:rPr sz="1800" b="1" spc="-10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800" b="1" spc="-15" dirty="0">
                <a:solidFill>
                  <a:srgbClr val="10253F"/>
                </a:solidFill>
                <a:latin typeface="Calibri"/>
                <a:cs typeface="Calibri"/>
              </a:rPr>
              <a:t>B.C.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06531" y="3032505"/>
            <a:ext cx="1016000" cy="386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3025" marR="5080" indent="-60960">
              <a:lnSpc>
                <a:spcPct val="100000"/>
              </a:lnSpc>
            </a:pP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Classical</a:t>
            </a:r>
            <a:r>
              <a:rPr sz="1200" spc="-6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Greece  (Design-Build)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410491" y="3032505"/>
            <a:ext cx="894715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</a:pP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Middle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Ages  Cathedrals  (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D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s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i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g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-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B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u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il</a:t>
            </a: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d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08355" y="3032505"/>
            <a:ext cx="782955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</a:pPr>
            <a:r>
              <a:rPr sz="1200" spc="-30" dirty="0">
                <a:solidFill>
                  <a:srgbClr val="10253F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ai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ss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 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Emergence 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of Design-  Bid-Build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853463" y="4321809"/>
            <a:ext cx="58039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1960s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996463" y="4321809"/>
            <a:ext cx="58039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1980s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594352" y="3032505"/>
            <a:ext cx="1097280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0965" marR="92075" indent="-1905" algn="ctr">
              <a:lnSpc>
                <a:spcPct val="100000"/>
              </a:lnSpc>
            </a:pP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Private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Sector  </a:t>
            </a:r>
            <a:r>
              <a:rPr sz="1200" spc="-30" dirty="0">
                <a:solidFill>
                  <a:srgbClr val="10253F"/>
                </a:solidFill>
                <a:latin typeface="Calibri"/>
                <a:cs typeface="Calibri"/>
              </a:rPr>
              <a:t>R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e-eme</a:t>
            </a:r>
            <a:r>
              <a:rPr sz="1200" spc="-15" dirty="0">
                <a:solidFill>
                  <a:srgbClr val="10253F"/>
                </a:solidFill>
                <a:latin typeface="Calibri"/>
                <a:cs typeface="Calibri"/>
              </a:rPr>
              <a:t>rg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n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c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of Design-Build</a:t>
            </a:r>
            <a:r>
              <a:rPr sz="1200" spc="-15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&amp;  CMAR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04408" y="3032505"/>
            <a:ext cx="96393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Public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Sector  Re-emergence 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of</a:t>
            </a:r>
            <a:r>
              <a:rPr sz="1200" spc="-114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Design-Build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977888" y="3032505"/>
            <a:ext cx="901065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E</a:t>
            </a:r>
            <a:r>
              <a:rPr sz="1200" spc="-15" dirty="0">
                <a:solidFill>
                  <a:srgbClr val="10253F"/>
                </a:solidFill>
                <a:latin typeface="Calibri"/>
                <a:cs typeface="Calibri"/>
              </a:rPr>
              <a:t>s</a:t>
            </a: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t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a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b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li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s</a:t>
            </a:r>
            <a:r>
              <a:rPr sz="1200" spc="5" dirty="0">
                <a:solidFill>
                  <a:srgbClr val="10253F"/>
                </a:solidFill>
                <a:latin typeface="Calibri"/>
                <a:cs typeface="Calibri"/>
              </a:rPr>
              <a:t>h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me</a:t>
            </a: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n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t  of the</a:t>
            </a:r>
            <a:r>
              <a:rPr sz="1200" spc="-10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Design-  Build</a:t>
            </a:r>
            <a:r>
              <a:rPr sz="1200" spc="-8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Institute 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of</a:t>
            </a:r>
            <a:r>
              <a:rPr sz="1200" spc="-10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America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85152" y="4321809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1993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988298" y="3032505"/>
            <a:ext cx="116840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125" marR="5080" indent="-226060">
              <a:lnSpc>
                <a:spcPct val="100000"/>
              </a:lnSpc>
            </a:pP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Passage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of</a:t>
            </a:r>
            <a:r>
              <a:rPr sz="1200" spc="-4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Federal  </a:t>
            </a:r>
            <a:r>
              <a:rPr sz="1200" dirty="0">
                <a:solidFill>
                  <a:srgbClr val="10253F"/>
                </a:solidFill>
                <a:latin typeface="Calibri"/>
                <a:cs typeface="Calibri"/>
              </a:rPr>
              <a:t>Acquisition  </a:t>
            </a:r>
            <a:r>
              <a:rPr sz="1200" spc="-10" dirty="0">
                <a:solidFill>
                  <a:srgbClr val="10253F"/>
                </a:solidFill>
                <a:latin typeface="Calibri"/>
                <a:cs typeface="Calibri"/>
              </a:rPr>
              <a:t>Reform</a:t>
            </a:r>
            <a:r>
              <a:rPr sz="1200" spc="-11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10253F"/>
                </a:solidFill>
                <a:latin typeface="Calibri"/>
                <a:cs typeface="Calibri"/>
              </a:rPr>
              <a:t>Act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328152" y="4321809"/>
            <a:ext cx="489584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0253F"/>
                </a:solidFill>
                <a:latin typeface="Calibri"/>
                <a:cs typeface="Calibri"/>
              </a:rPr>
              <a:t>1996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8570914" y="3832225"/>
            <a:ext cx="3175" cy="325755"/>
          </a:xfrm>
          <a:custGeom>
            <a:avLst/>
            <a:gdLst/>
            <a:ahLst/>
            <a:cxnLst/>
            <a:rect l="l" t="t" r="r" b="b"/>
            <a:pathLst>
              <a:path w="3175" h="325754">
                <a:moveTo>
                  <a:pt x="0" y="325437"/>
                </a:moveTo>
                <a:lnTo>
                  <a:pt x="3175" y="0"/>
                </a:lnTo>
              </a:path>
            </a:pathLst>
          </a:custGeom>
          <a:ln w="9525">
            <a:solidFill>
              <a:srgbClr val="1F49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5612" y="5443537"/>
            <a:ext cx="1171575" cy="717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636837" y="5407025"/>
            <a:ext cx="1295247" cy="7540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962537" y="5229275"/>
            <a:ext cx="1498587" cy="9318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24738" y="5456250"/>
            <a:ext cx="1109637" cy="7095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8691" y="2779775"/>
            <a:ext cx="2636519" cy="3489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68195" y="1267968"/>
            <a:ext cx="604723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9730" y="1419352"/>
            <a:ext cx="532320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/>
              <a:t>Owner’s</a:t>
            </a:r>
            <a:r>
              <a:rPr spc="-50" dirty="0"/>
              <a:t> </a:t>
            </a:r>
            <a:r>
              <a:rPr spc="-10" dirty="0"/>
              <a:t>Responsibility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535940" y="2383535"/>
            <a:ext cx="7585709" cy="3698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10" dirty="0">
                <a:latin typeface="Calibri"/>
                <a:cs typeface="Calibri"/>
              </a:rPr>
              <a:t>Develop </a:t>
            </a:r>
            <a:r>
              <a:rPr sz="3000" b="1" spc="-5" dirty="0">
                <a:latin typeface="Calibri"/>
                <a:cs typeface="Calibri"/>
              </a:rPr>
              <a:t>Concept/Preliminary</a:t>
            </a:r>
            <a:r>
              <a:rPr sz="3000" b="1" spc="-65" dirty="0">
                <a:latin typeface="Calibri"/>
                <a:cs typeface="Calibri"/>
              </a:rPr>
              <a:t> </a:t>
            </a:r>
            <a:r>
              <a:rPr sz="3000" b="1" dirty="0">
                <a:latin typeface="Calibri"/>
                <a:cs typeface="Calibri"/>
              </a:rPr>
              <a:t>Design</a:t>
            </a:r>
            <a:endParaRPr sz="3000">
              <a:latin typeface="Calibri"/>
              <a:cs typeface="Calibri"/>
            </a:endParaRPr>
          </a:p>
          <a:p>
            <a:pPr marL="355600" marR="1004569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10" dirty="0">
                <a:latin typeface="Calibri"/>
                <a:cs typeface="Calibri"/>
              </a:rPr>
              <a:t>Establish </a:t>
            </a:r>
            <a:r>
              <a:rPr sz="3000" b="1" dirty="0">
                <a:latin typeface="Calibri"/>
                <a:cs typeface="Calibri"/>
              </a:rPr>
              <a:t>Design </a:t>
            </a:r>
            <a:r>
              <a:rPr sz="3000" b="1" spc="-10" dirty="0">
                <a:latin typeface="Calibri"/>
                <a:cs typeface="Calibri"/>
              </a:rPr>
              <a:t>criteria </a:t>
            </a:r>
            <a:r>
              <a:rPr sz="3000" b="1" dirty="0">
                <a:latin typeface="Calibri"/>
                <a:cs typeface="Calibri"/>
              </a:rPr>
              <a:t>&amp; </a:t>
            </a:r>
            <a:r>
              <a:rPr sz="3000" b="1" spc="-10" dirty="0">
                <a:latin typeface="Calibri"/>
                <a:cs typeface="Calibri"/>
              </a:rPr>
              <a:t>Construction  </a:t>
            </a:r>
            <a:r>
              <a:rPr sz="3000" b="1" spc="-15" dirty="0">
                <a:latin typeface="Calibri"/>
                <a:cs typeface="Calibri"/>
              </a:rPr>
              <a:t>standards </a:t>
            </a:r>
            <a:r>
              <a:rPr sz="3000" b="1" spc="-5" dirty="0">
                <a:latin typeface="Calibri"/>
                <a:cs typeface="Calibri"/>
              </a:rPr>
              <a:t>(in </a:t>
            </a:r>
            <a:r>
              <a:rPr sz="3000" b="1" dirty="0">
                <a:latin typeface="Calibri"/>
                <a:cs typeface="Calibri"/>
              </a:rPr>
              <a:t>RFP </a:t>
            </a:r>
            <a:r>
              <a:rPr sz="3000" b="1" spc="-5" dirty="0">
                <a:latin typeface="Calibri"/>
                <a:cs typeface="Calibri"/>
              </a:rPr>
              <a:t>and</a:t>
            </a:r>
            <a:r>
              <a:rPr sz="3000" b="1" spc="-40" dirty="0">
                <a:latin typeface="Calibri"/>
                <a:cs typeface="Calibri"/>
              </a:rPr>
              <a:t> </a:t>
            </a:r>
            <a:r>
              <a:rPr sz="3000" b="1" spc="-15" dirty="0">
                <a:latin typeface="Calibri"/>
                <a:cs typeface="Calibri"/>
              </a:rPr>
              <a:t>Contract)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15" dirty="0">
                <a:latin typeface="Calibri"/>
                <a:cs typeface="Calibri"/>
              </a:rPr>
              <a:t>Provide </a:t>
            </a:r>
            <a:r>
              <a:rPr sz="3000" b="1" spc="-10" dirty="0">
                <a:latin typeface="Calibri"/>
                <a:cs typeface="Calibri"/>
              </a:rPr>
              <a:t>Project</a:t>
            </a:r>
            <a:r>
              <a:rPr sz="3000" b="1" spc="-4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Oversight:</a:t>
            </a:r>
            <a:endParaRPr sz="30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610"/>
              </a:spcBef>
              <a:buChar char="•"/>
              <a:tabLst>
                <a:tab pos="1155700" algn="l"/>
              </a:tabLst>
            </a:pPr>
            <a:r>
              <a:rPr sz="2400" spc="-5" dirty="0">
                <a:latin typeface="Calibri"/>
                <a:cs typeface="Calibri"/>
              </a:rPr>
              <a:t>Design </a:t>
            </a:r>
            <a:r>
              <a:rPr sz="2400" spc="-15" dirty="0">
                <a:latin typeface="Calibri"/>
                <a:cs typeface="Calibri"/>
              </a:rPr>
              <a:t>Acceptance/Approval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System</a:t>
            </a:r>
            <a:endParaRPr sz="2400">
              <a:latin typeface="Calibri"/>
              <a:cs typeface="Calibri"/>
            </a:endParaRPr>
          </a:p>
          <a:p>
            <a:pPr marL="1155700" lvl="1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1155700" algn="l"/>
              </a:tabLst>
            </a:pPr>
            <a:r>
              <a:rPr sz="2400" spc="-5" dirty="0">
                <a:latin typeface="Calibri"/>
                <a:cs typeface="Calibri"/>
              </a:rPr>
              <a:t>Construction Acceptance </a:t>
            </a:r>
            <a:r>
              <a:rPr sz="2400" spc="-15" dirty="0">
                <a:latin typeface="Calibri"/>
                <a:cs typeface="Calibri"/>
              </a:rPr>
              <a:t>(Verification)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System</a:t>
            </a:r>
            <a:endParaRPr sz="2400">
              <a:latin typeface="Calibri"/>
              <a:cs typeface="Calibri"/>
            </a:endParaRPr>
          </a:p>
          <a:p>
            <a:pPr marL="1155700" marR="5080" lvl="1" indent="-228600">
              <a:lnSpc>
                <a:spcPct val="100000"/>
              </a:lnSpc>
              <a:spcBef>
                <a:spcPts val="570"/>
              </a:spcBef>
              <a:buChar char="•"/>
              <a:tabLst>
                <a:tab pos="1155700" algn="l"/>
              </a:tabLst>
            </a:pPr>
            <a:r>
              <a:rPr sz="2400" spc="-20" dirty="0">
                <a:latin typeface="Calibri"/>
                <a:cs typeface="Calibri"/>
              </a:rPr>
              <a:t>May </a:t>
            </a:r>
            <a:r>
              <a:rPr sz="2400" spc="-5" dirty="0">
                <a:latin typeface="Calibri"/>
                <a:cs typeface="Calibri"/>
              </a:rPr>
              <a:t>augment Agency </a:t>
            </a:r>
            <a:r>
              <a:rPr sz="2400" spc="-20" dirty="0">
                <a:latin typeface="Calibri"/>
                <a:cs typeface="Calibri"/>
              </a:rPr>
              <a:t>staff </a:t>
            </a:r>
            <a:r>
              <a:rPr sz="2400" spc="-5" dirty="0">
                <a:latin typeface="Calibri"/>
                <a:cs typeface="Calibri"/>
              </a:rPr>
              <a:t>with </a:t>
            </a:r>
            <a:r>
              <a:rPr sz="2400" spc="-10" dirty="0">
                <a:latin typeface="Calibri"/>
                <a:cs typeface="Calibri"/>
              </a:rPr>
              <a:t>“Designated </a:t>
            </a:r>
            <a:r>
              <a:rPr sz="2400" dirty="0">
                <a:latin typeface="Calibri"/>
                <a:cs typeface="Calibri"/>
              </a:rPr>
              <a:t>Agent”  </a:t>
            </a:r>
            <a:r>
              <a:rPr sz="2400" spc="-20" dirty="0">
                <a:latin typeface="Calibri"/>
                <a:cs typeface="Calibri"/>
              </a:rPr>
              <a:t>staff </a:t>
            </a:r>
            <a:r>
              <a:rPr sz="2400" spc="-5" dirty="0">
                <a:latin typeface="Calibri"/>
                <a:cs typeface="Calibri"/>
              </a:rPr>
              <a:t>(under </a:t>
            </a:r>
            <a:r>
              <a:rPr sz="2400" spc="-15" dirty="0">
                <a:latin typeface="Calibri"/>
                <a:cs typeface="Calibri"/>
              </a:rPr>
              <a:t>contract to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Agency)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43276" y="1700212"/>
            <a:ext cx="6157849" cy="4619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" y="1182624"/>
            <a:ext cx="9119615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879" y="1308036"/>
            <a:ext cx="85388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0" dirty="0"/>
              <a:t>Understanding </a:t>
            </a:r>
            <a:r>
              <a:rPr sz="3600" dirty="0"/>
              <a:t>the </a:t>
            </a:r>
            <a:r>
              <a:rPr sz="3600" spc="-80" dirty="0"/>
              <a:t>Term </a:t>
            </a:r>
            <a:r>
              <a:rPr sz="3600" spc="-5" dirty="0"/>
              <a:t>“Quality</a:t>
            </a:r>
            <a:r>
              <a:rPr sz="3600" spc="5" dirty="0"/>
              <a:t> </a:t>
            </a:r>
            <a:r>
              <a:rPr sz="3600" spc="-10" dirty="0"/>
              <a:t>Assurance”</a:t>
            </a:r>
            <a:endParaRPr sz="36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31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258251" y="2820551"/>
            <a:ext cx="3302000" cy="838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800" b="1" i="1" spc="-5" dirty="0">
                <a:solidFill>
                  <a:srgbClr val="0000FF"/>
                </a:solidFill>
                <a:latin typeface="Arial"/>
                <a:cs typeface="Arial"/>
              </a:rPr>
              <a:t>“All provisions </a:t>
            </a:r>
            <a:r>
              <a:rPr sz="1800" b="1" i="1" dirty="0">
                <a:solidFill>
                  <a:srgbClr val="0000FF"/>
                </a:solidFill>
                <a:latin typeface="Arial"/>
                <a:cs typeface="Arial"/>
              </a:rPr>
              <a:t>of </a:t>
            </a:r>
            <a:r>
              <a:rPr sz="1800" b="1" i="1" spc="-10" dirty="0">
                <a:solidFill>
                  <a:srgbClr val="0000FF"/>
                </a:solidFill>
                <a:latin typeface="Arial"/>
                <a:cs typeface="Arial"/>
              </a:rPr>
              <a:t>637.207(a)  are </a:t>
            </a:r>
            <a:r>
              <a:rPr sz="1800" b="1" i="1" spc="-5" dirty="0">
                <a:solidFill>
                  <a:srgbClr val="0000FF"/>
                </a:solidFill>
                <a:latin typeface="Arial"/>
                <a:cs typeface="Arial"/>
              </a:rPr>
              <a:t>applicable </a:t>
            </a:r>
            <a:r>
              <a:rPr sz="1800" b="1" i="1" dirty="0">
                <a:solidFill>
                  <a:srgbClr val="0000FF"/>
                </a:solidFill>
                <a:latin typeface="Arial"/>
                <a:cs typeface="Arial"/>
              </a:rPr>
              <a:t>to </a:t>
            </a:r>
            <a:r>
              <a:rPr sz="1800" b="1" i="1" spc="-5" dirty="0">
                <a:solidFill>
                  <a:srgbClr val="0000FF"/>
                </a:solidFill>
                <a:latin typeface="Arial"/>
                <a:cs typeface="Arial"/>
              </a:rPr>
              <a:t>Design-Build  projects.”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8251" y="5385472"/>
            <a:ext cx="3312160" cy="655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*Note: The Design Builder cannot 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be 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Assigned responsibility </a:t>
            </a:r>
            <a:r>
              <a:rPr sz="1400" b="1" i="1" dirty="0">
                <a:solidFill>
                  <a:srgbClr val="FF0000"/>
                </a:solidFill>
                <a:latin typeface="Arial"/>
                <a:cs typeface="Arial"/>
              </a:rPr>
              <a:t>to perform</a:t>
            </a:r>
            <a:r>
              <a:rPr sz="1400" b="1" i="1" spc="-1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10" dirty="0">
                <a:solidFill>
                  <a:srgbClr val="FF0000"/>
                </a:solidFill>
                <a:latin typeface="Arial"/>
                <a:cs typeface="Arial"/>
              </a:rPr>
              <a:t>any 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Acceptance (Verification)</a:t>
            </a:r>
            <a:r>
              <a:rPr sz="1400" b="1" i="1" spc="-1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b="1" i="1" spc="-5" dirty="0">
                <a:solidFill>
                  <a:srgbClr val="FF0000"/>
                </a:solidFill>
                <a:latin typeface="Arial"/>
                <a:cs typeface="Arial"/>
              </a:rPr>
              <a:t>functions.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78764" y="1115568"/>
            <a:ext cx="6266687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7167" y="1115568"/>
            <a:ext cx="92049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67855" y="1115568"/>
            <a:ext cx="1938527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0298" y="1266952"/>
            <a:ext cx="690245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QA </a:t>
            </a:r>
            <a:r>
              <a:rPr spc="-25" dirty="0"/>
              <a:t>Programs for</a:t>
            </a:r>
            <a:r>
              <a:rPr spc="-35" dirty="0"/>
              <a:t> </a:t>
            </a:r>
            <a:r>
              <a:rPr spc="-5" dirty="0"/>
              <a:t>Design-Build</a:t>
            </a:r>
          </a:p>
        </p:txBody>
      </p:sp>
      <p:sp>
        <p:nvSpPr>
          <p:cNvPr id="6" name="object 6"/>
          <p:cNvSpPr/>
          <p:nvPr/>
        </p:nvSpPr>
        <p:spPr>
          <a:xfrm>
            <a:off x="304800" y="2057400"/>
            <a:ext cx="8539060" cy="4314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907" y="1240536"/>
            <a:ext cx="8366759" cy="835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16406" y="1377188"/>
            <a:ext cx="770572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5" dirty="0"/>
              <a:t>Example </a:t>
            </a:r>
            <a:r>
              <a:rPr sz="4000" spc="-5" dirty="0"/>
              <a:t>DB </a:t>
            </a:r>
            <a:r>
              <a:rPr sz="4000" spc="-15" dirty="0"/>
              <a:t>Project </a:t>
            </a:r>
            <a:r>
              <a:rPr sz="4000" spc="-5" dirty="0"/>
              <a:t>QA</a:t>
            </a:r>
            <a:r>
              <a:rPr sz="4000" spc="5" dirty="0"/>
              <a:t> </a:t>
            </a:r>
            <a:r>
              <a:rPr sz="4000" spc="-25" dirty="0"/>
              <a:t>Organization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1266825" y="2217745"/>
            <a:ext cx="5870575" cy="4000500"/>
          </a:xfrm>
          <a:custGeom>
            <a:avLst/>
            <a:gdLst/>
            <a:ahLst/>
            <a:cxnLst/>
            <a:rect l="l" t="t" r="r" b="b"/>
            <a:pathLst>
              <a:path w="5870575" h="4000500">
                <a:moveTo>
                  <a:pt x="3273640" y="3987800"/>
                </a:moveTo>
                <a:lnTo>
                  <a:pt x="2596934" y="3987800"/>
                </a:lnTo>
                <a:lnTo>
                  <a:pt x="2652599" y="4000500"/>
                </a:lnTo>
                <a:lnTo>
                  <a:pt x="3217975" y="4000500"/>
                </a:lnTo>
                <a:lnTo>
                  <a:pt x="3273640" y="3987800"/>
                </a:lnTo>
                <a:close/>
              </a:path>
              <a:path w="5870575" h="4000500">
                <a:moveTo>
                  <a:pt x="3438711" y="3975100"/>
                </a:moveTo>
                <a:lnTo>
                  <a:pt x="2431863" y="3975100"/>
                </a:lnTo>
                <a:lnTo>
                  <a:pt x="2486557" y="3987800"/>
                </a:lnTo>
                <a:lnTo>
                  <a:pt x="3384017" y="3987800"/>
                </a:lnTo>
                <a:lnTo>
                  <a:pt x="3438711" y="3975100"/>
                </a:lnTo>
                <a:close/>
              </a:path>
              <a:path w="5870575" h="4000500">
                <a:moveTo>
                  <a:pt x="3600691" y="3949700"/>
                </a:moveTo>
                <a:lnTo>
                  <a:pt x="2269883" y="3949700"/>
                </a:lnTo>
                <a:lnTo>
                  <a:pt x="2377513" y="3975100"/>
                </a:lnTo>
                <a:lnTo>
                  <a:pt x="3493061" y="3975100"/>
                </a:lnTo>
                <a:lnTo>
                  <a:pt x="3600691" y="3949700"/>
                </a:lnTo>
                <a:close/>
              </a:path>
              <a:path w="5870575" h="4000500">
                <a:moveTo>
                  <a:pt x="3863066" y="3898900"/>
                </a:moveTo>
                <a:lnTo>
                  <a:pt x="2007508" y="3898900"/>
                </a:lnTo>
                <a:lnTo>
                  <a:pt x="2216623" y="3949700"/>
                </a:lnTo>
                <a:lnTo>
                  <a:pt x="3653951" y="3949700"/>
                </a:lnTo>
                <a:lnTo>
                  <a:pt x="3863066" y="3898900"/>
                </a:lnTo>
                <a:close/>
              </a:path>
              <a:path w="5870575" h="4000500">
                <a:moveTo>
                  <a:pt x="3706829" y="63500"/>
                </a:moveTo>
                <a:lnTo>
                  <a:pt x="2163745" y="63500"/>
                </a:lnTo>
                <a:lnTo>
                  <a:pt x="1706699" y="177800"/>
                </a:lnTo>
                <a:lnTo>
                  <a:pt x="1658191" y="203200"/>
                </a:lnTo>
                <a:lnTo>
                  <a:pt x="1562658" y="228600"/>
                </a:lnTo>
                <a:lnTo>
                  <a:pt x="1515652" y="254000"/>
                </a:lnTo>
                <a:lnTo>
                  <a:pt x="1423213" y="279400"/>
                </a:lnTo>
                <a:lnTo>
                  <a:pt x="1377799" y="304800"/>
                </a:lnTo>
                <a:lnTo>
                  <a:pt x="1332936" y="317500"/>
                </a:lnTo>
                <a:lnTo>
                  <a:pt x="1244898" y="368300"/>
                </a:lnTo>
                <a:lnTo>
                  <a:pt x="1201743" y="381000"/>
                </a:lnTo>
                <a:lnTo>
                  <a:pt x="1159178" y="406400"/>
                </a:lnTo>
                <a:lnTo>
                  <a:pt x="1075856" y="457200"/>
                </a:lnTo>
                <a:lnTo>
                  <a:pt x="1035119" y="469900"/>
                </a:lnTo>
                <a:lnTo>
                  <a:pt x="995010" y="495300"/>
                </a:lnTo>
                <a:lnTo>
                  <a:pt x="955540" y="520700"/>
                </a:lnTo>
                <a:lnTo>
                  <a:pt x="916719" y="546100"/>
                </a:lnTo>
                <a:lnTo>
                  <a:pt x="878556" y="571500"/>
                </a:lnTo>
                <a:lnTo>
                  <a:pt x="841061" y="596900"/>
                </a:lnTo>
                <a:lnTo>
                  <a:pt x="804244" y="622300"/>
                </a:lnTo>
                <a:lnTo>
                  <a:pt x="768116" y="647700"/>
                </a:lnTo>
                <a:lnTo>
                  <a:pt x="732684" y="673100"/>
                </a:lnTo>
                <a:lnTo>
                  <a:pt x="697961" y="711200"/>
                </a:lnTo>
                <a:lnTo>
                  <a:pt x="663955" y="736600"/>
                </a:lnTo>
                <a:lnTo>
                  <a:pt x="630676" y="762000"/>
                </a:lnTo>
                <a:lnTo>
                  <a:pt x="598134" y="787400"/>
                </a:lnTo>
                <a:lnTo>
                  <a:pt x="566339" y="812800"/>
                </a:lnTo>
                <a:lnTo>
                  <a:pt x="535301" y="850900"/>
                </a:lnTo>
                <a:lnTo>
                  <a:pt x="505029" y="876300"/>
                </a:lnTo>
                <a:lnTo>
                  <a:pt x="475534" y="914400"/>
                </a:lnTo>
                <a:lnTo>
                  <a:pt x="446826" y="939800"/>
                </a:lnTo>
                <a:lnTo>
                  <a:pt x="418913" y="965200"/>
                </a:lnTo>
                <a:lnTo>
                  <a:pt x="391806" y="1003300"/>
                </a:lnTo>
                <a:lnTo>
                  <a:pt x="365516" y="1028700"/>
                </a:lnTo>
                <a:lnTo>
                  <a:pt x="340050" y="1066800"/>
                </a:lnTo>
                <a:lnTo>
                  <a:pt x="315421" y="1092200"/>
                </a:lnTo>
                <a:lnTo>
                  <a:pt x="291636" y="1130300"/>
                </a:lnTo>
                <a:lnTo>
                  <a:pt x="268707" y="1168400"/>
                </a:lnTo>
                <a:lnTo>
                  <a:pt x="246643" y="1193800"/>
                </a:lnTo>
                <a:lnTo>
                  <a:pt x="225454" y="1231900"/>
                </a:lnTo>
                <a:lnTo>
                  <a:pt x="205149" y="1270000"/>
                </a:lnTo>
                <a:lnTo>
                  <a:pt x="185739" y="1295400"/>
                </a:lnTo>
                <a:lnTo>
                  <a:pt x="167234" y="1333500"/>
                </a:lnTo>
                <a:lnTo>
                  <a:pt x="149642" y="1371600"/>
                </a:lnTo>
                <a:lnTo>
                  <a:pt x="132975" y="1409700"/>
                </a:lnTo>
                <a:lnTo>
                  <a:pt x="117241" y="1435100"/>
                </a:lnTo>
                <a:lnTo>
                  <a:pt x="102452" y="1473200"/>
                </a:lnTo>
                <a:lnTo>
                  <a:pt x="88616" y="1511300"/>
                </a:lnTo>
                <a:lnTo>
                  <a:pt x="75743" y="1549400"/>
                </a:lnTo>
                <a:lnTo>
                  <a:pt x="63843" y="1587500"/>
                </a:lnTo>
                <a:lnTo>
                  <a:pt x="52927" y="1625600"/>
                </a:lnTo>
                <a:lnTo>
                  <a:pt x="43004" y="1663700"/>
                </a:lnTo>
                <a:lnTo>
                  <a:pt x="34083" y="1701800"/>
                </a:lnTo>
                <a:lnTo>
                  <a:pt x="26175" y="1739900"/>
                </a:lnTo>
                <a:lnTo>
                  <a:pt x="19290" y="1765300"/>
                </a:lnTo>
                <a:lnTo>
                  <a:pt x="13436" y="1803400"/>
                </a:lnTo>
                <a:lnTo>
                  <a:pt x="8625" y="1841500"/>
                </a:lnTo>
                <a:lnTo>
                  <a:pt x="4866" y="1892300"/>
                </a:lnTo>
                <a:lnTo>
                  <a:pt x="2169" y="1930400"/>
                </a:lnTo>
                <a:lnTo>
                  <a:pt x="544" y="1968500"/>
                </a:lnTo>
                <a:lnTo>
                  <a:pt x="0" y="2006600"/>
                </a:lnTo>
                <a:lnTo>
                  <a:pt x="544" y="2044700"/>
                </a:lnTo>
                <a:lnTo>
                  <a:pt x="2169" y="2082800"/>
                </a:lnTo>
                <a:lnTo>
                  <a:pt x="4866" y="2120900"/>
                </a:lnTo>
                <a:lnTo>
                  <a:pt x="8625" y="2159000"/>
                </a:lnTo>
                <a:lnTo>
                  <a:pt x="13436" y="2197100"/>
                </a:lnTo>
                <a:lnTo>
                  <a:pt x="19290" y="2235200"/>
                </a:lnTo>
                <a:lnTo>
                  <a:pt x="26175" y="2273300"/>
                </a:lnTo>
                <a:lnTo>
                  <a:pt x="34083" y="2311400"/>
                </a:lnTo>
                <a:lnTo>
                  <a:pt x="43004" y="2349500"/>
                </a:lnTo>
                <a:lnTo>
                  <a:pt x="52927" y="2387600"/>
                </a:lnTo>
                <a:lnTo>
                  <a:pt x="63843" y="2425700"/>
                </a:lnTo>
                <a:lnTo>
                  <a:pt x="75743" y="2451100"/>
                </a:lnTo>
                <a:lnTo>
                  <a:pt x="88616" y="2489200"/>
                </a:lnTo>
                <a:lnTo>
                  <a:pt x="102452" y="2527300"/>
                </a:lnTo>
                <a:lnTo>
                  <a:pt x="117241" y="2565400"/>
                </a:lnTo>
                <a:lnTo>
                  <a:pt x="132975" y="2603500"/>
                </a:lnTo>
                <a:lnTo>
                  <a:pt x="149642" y="2641600"/>
                </a:lnTo>
                <a:lnTo>
                  <a:pt x="167234" y="2667000"/>
                </a:lnTo>
                <a:lnTo>
                  <a:pt x="185739" y="2705100"/>
                </a:lnTo>
                <a:lnTo>
                  <a:pt x="205149" y="2743200"/>
                </a:lnTo>
                <a:lnTo>
                  <a:pt x="225454" y="2768600"/>
                </a:lnTo>
                <a:lnTo>
                  <a:pt x="246643" y="2806700"/>
                </a:lnTo>
                <a:lnTo>
                  <a:pt x="268707" y="2844800"/>
                </a:lnTo>
                <a:lnTo>
                  <a:pt x="291636" y="2870200"/>
                </a:lnTo>
                <a:lnTo>
                  <a:pt x="315421" y="2908300"/>
                </a:lnTo>
                <a:lnTo>
                  <a:pt x="340050" y="2933700"/>
                </a:lnTo>
                <a:lnTo>
                  <a:pt x="365516" y="2971800"/>
                </a:lnTo>
                <a:lnTo>
                  <a:pt x="391806" y="3009900"/>
                </a:lnTo>
                <a:lnTo>
                  <a:pt x="418913" y="3035300"/>
                </a:lnTo>
                <a:lnTo>
                  <a:pt x="446826" y="3060700"/>
                </a:lnTo>
                <a:lnTo>
                  <a:pt x="475534" y="3098800"/>
                </a:lnTo>
                <a:lnTo>
                  <a:pt x="505029" y="3124200"/>
                </a:lnTo>
                <a:lnTo>
                  <a:pt x="535301" y="3162300"/>
                </a:lnTo>
                <a:lnTo>
                  <a:pt x="566339" y="3187700"/>
                </a:lnTo>
                <a:lnTo>
                  <a:pt x="598134" y="3213100"/>
                </a:lnTo>
                <a:lnTo>
                  <a:pt x="630676" y="3238500"/>
                </a:lnTo>
                <a:lnTo>
                  <a:pt x="663955" y="3276600"/>
                </a:lnTo>
                <a:lnTo>
                  <a:pt x="697961" y="3302000"/>
                </a:lnTo>
                <a:lnTo>
                  <a:pt x="732684" y="3327400"/>
                </a:lnTo>
                <a:lnTo>
                  <a:pt x="768116" y="3352800"/>
                </a:lnTo>
                <a:lnTo>
                  <a:pt x="804244" y="3378200"/>
                </a:lnTo>
                <a:lnTo>
                  <a:pt x="841061" y="3403600"/>
                </a:lnTo>
                <a:lnTo>
                  <a:pt x="878556" y="3429000"/>
                </a:lnTo>
                <a:lnTo>
                  <a:pt x="916719" y="3454400"/>
                </a:lnTo>
                <a:lnTo>
                  <a:pt x="955540" y="3479800"/>
                </a:lnTo>
                <a:lnTo>
                  <a:pt x="995010" y="3505200"/>
                </a:lnTo>
                <a:lnTo>
                  <a:pt x="1035119" y="3530600"/>
                </a:lnTo>
                <a:lnTo>
                  <a:pt x="1117213" y="3581400"/>
                </a:lnTo>
                <a:lnTo>
                  <a:pt x="1159178" y="3594100"/>
                </a:lnTo>
                <a:lnTo>
                  <a:pt x="1244898" y="3644900"/>
                </a:lnTo>
                <a:lnTo>
                  <a:pt x="1288632" y="3657600"/>
                </a:lnTo>
                <a:lnTo>
                  <a:pt x="1332936" y="3683000"/>
                </a:lnTo>
                <a:lnTo>
                  <a:pt x="1377799" y="3695700"/>
                </a:lnTo>
                <a:lnTo>
                  <a:pt x="1423213" y="3721100"/>
                </a:lnTo>
                <a:lnTo>
                  <a:pt x="1469168" y="3733800"/>
                </a:lnTo>
                <a:lnTo>
                  <a:pt x="1515652" y="3759200"/>
                </a:lnTo>
                <a:lnTo>
                  <a:pt x="1562658" y="3771900"/>
                </a:lnTo>
                <a:lnTo>
                  <a:pt x="1610174" y="3797300"/>
                </a:lnTo>
                <a:lnTo>
                  <a:pt x="1855071" y="3860800"/>
                </a:lnTo>
                <a:lnTo>
                  <a:pt x="1905445" y="3886200"/>
                </a:lnTo>
                <a:lnTo>
                  <a:pt x="1956260" y="3898900"/>
                </a:lnTo>
                <a:lnTo>
                  <a:pt x="3914314" y="3898900"/>
                </a:lnTo>
                <a:lnTo>
                  <a:pt x="3965129" y="3886200"/>
                </a:lnTo>
                <a:lnTo>
                  <a:pt x="4015503" y="3860800"/>
                </a:lnTo>
                <a:lnTo>
                  <a:pt x="4260400" y="3797300"/>
                </a:lnTo>
                <a:lnTo>
                  <a:pt x="4307916" y="3771900"/>
                </a:lnTo>
                <a:lnTo>
                  <a:pt x="4354922" y="3759200"/>
                </a:lnTo>
                <a:lnTo>
                  <a:pt x="4401406" y="3733800"/>
                </a:lnTo>
                <a:lnTo>
                  <a:pt x="4447361" y="3721100"/>
                </a:lnTo>
                <a:lnTo>
                  <a:pt x="4492775" y="3695700"/>
                </a:lnTo>
                <a:lnTo>
                  <a:pt x="4537638" y="3683000"/>
                </a:lnTo>
                <a:lnTo>
                  <a:pt x="4581942" y="3657600"/>
                </a:lnTo>
                <a:lnTo>
                  <a:pt x="4625676" y="3644900"/>
                </a:lnTo>
                <a:lnTo>
                  <a:pt x="4711396" y="3594100"/>
                </a:lnTo>
                <a:lnTo>
                  <a:pt x="4753361" y="3581400"/>
                </a:lnTo>
                <a:lnTo>
                  <a:pt x="4835455" y="3530600"/>
                </a:lnTo>
                <a:lnTo>
                  <a:pt x="4875564" y="3505200"/>
                </a:lnTo>
                <a:lnTo>
                  <a:pt x="4915034" y="3479800"/>
                </a:lnTo>
                <a:lnTo>
                  <a:pt x="4953855" y="3454400"/>
                </a:lnTo>
                <a:lnTo>
                  <a:pt x="4992018" y="3429000"/>
                </a:lnTo>
                <a:lnTo>
                  <a:pt x="5029513" y="3403600"/>
                </a:lnTo>
                <a:lnTo>
                  <a:pt x="5066330" y="3378200"/>
                </a:lnTo>
                <a:lnTo>
                  <a:pt x="5102458" y="3352800"/>
                </a:lnTo>
                <a:lnTo>
                  <a:pt x="5137890" y="3327400"/>
                </a:lnTo>
                <a:lnTo>
                  <a:pt x="5172613" y="3302000"/>
                </a:lnTo>
                <a:lnTo>
                  <a:pt x="5206619" y="3276600"/>
                </a:lnTo>
                <a:lnTo>
                  <a:pt x="5239898" y="3238500"/>
                </a:lnTo>
                <a:lnTo>
                  <a:pt x="5272440" y="3213100"/>
                </a:lnTo>
                <a:lnTo>
                  <a:pt x="5304235" y="3187700"/>
                </a:lnTo>
                <a:lnTo>
                  <a:pt x="5335273" y="3162300"/>
                </a:lnTo>
                <a:lnTo>
                  <a:pt x="5365545" y="3124200"/>
                </a:lnTo>
                <a:lnTo>
                  <a:pt x="5395040" y="3098800"/>
                </a:lnTo>
                <a:lnTo>
                  <a:pt x="5423748" y="3060700"/>
                </a:lnTo>
                <a:lnTo>
                  <a:pt x="5451661" y="3035300"/>
                </a:lnTo>
                <a:lnTo>
                  <a:pt x="5478768" y="3009900"/>
                </a:lnTo>
                <a:lnTo>
                  <a:pt x="5505058" y="2971800"/>
                </a:lnTo>
                <a:lnTo>
                  <a:pt x="5530524" y="2933700"/>
                </a:lnTo>
                <a:lnTo>
                  <a:pt x="5555153" y="2908300"/>
                </a:lnTo>
                <a:lnTo>
                  <a:pt x="5578938" y="2870200"/>
                </a:lnTo>
                <a:lnTo>
                  <a:pt x="5601867" y="2844800"/>
                </a:lnTo>
                <a:lnTo>
                  <a:pt x="5623931" y="2806700"/>
                </a:lnTo>
                <a:lnTo>
                  <a:pt x="5645120" y="2768600"/>
                </a:lnTo>
                <a:lnTo>
                  <a:pt x="5665425" y="2743200"/>
                </a:lnTo>
                <a:lnTo>
                  <a:pt x="5684835" y="2705100"/>
                </a:lnTo>
                <a:lnTo>
                  <a:pt x="5703340" y="2667000"/>
                </a:lnTo>
                <a:lnTo>
                  <a:pt x="5720932" y="2641600"/>
                </a:lnTo>
                <a:lnTo>
                  <a:pt x="5737599" y="2603500"/>
                </a:lnTo>
                <a:lnTo>
                  <a:pt x="5753333" y="2565400"/>
                </a:lnTo>
                <a:lnTo>
                  <a:pt x="5768122" y="2527300"/>
                </a:lnTo>
                <a:lnTo>
                  <a:pt x="5781958" y="2489200"/>
                </a:lnTo>
                <a:lnTo>
                  <a:pt x="5794831" y="2451100"/>
                </a:lnTo>
                <a:lnTo>
                  <a:pt x="5806731" y="2425700"/>
                </a:lnTo>
                <a:lnTo>
                  <a:pt x="5817647" y="2387600"/>
                </a:lnTo>
                <a:lnTo>
                  <a:pt x="5827570" y="2349500"/>
                </a:lnTo>
                <a:lnTo>
                  <a:pt x="5836491" y="2311400"/>
                </a:lnTo>
                <a:lnTo>
                  <a:pt x="5844399" y="2273300"/>
                </a:lnTo>
                <a:lnTo>
                  <a:pt x="5851284" y="2235200"/>
                </a:lnTo>
                <a:lnTo>
                  <a:pt x="5857138" y="2197100"/>
                </a:lnTo>
                <a:lnTo>
                  <a:pt x="5861949" y="2159000"/>
                </a:lnTo>
                <a:lnTo>
                  <a:pt x="5865708" y="2120900"/>
                </a:lnTo>
                <a:lnTo>
                  <a:pt x="5868405" y="2082800"/>
                </a:lnTo>
                <a:lnTo>
                  <a:pt x="5870030" y="2044700"/>
                </a:lnTo>
                <a:lnTo>
                  <a:pt x="5870575" y="2006600"/>
                </a:lnTo>
                <a:lnTo>
                  <a:pt x="5870030" y="1968500"/>
                </a:lnTo>
                <a:lnTo>
                  <a:pt x="5868405" y="1930400"/>
                </a:lnTo>
                <a:lnTo>
                  <a:pt x="5865708" y="1892300"/>
                </a:lnTo>
                <a:lnTo>
                  <a:pt x="5861949" y="1841500"/>
                </a:lnTo>
                <a:lnTo>
                  <a:pt x="5857138" y="1803400"/>
                </a:lnTo>
                <a:lnTo>
                  <a:pt x="5851284" y="1765300"/>
                </a:lnTo>
                <a:lnTo>
                  <a:pt x="5844399" y="1739900"/>
                </a:lnTo>
                <a:lnTo>
                  <a:pt x="5836491" y="1701800"/>
                </a:lnTo>
                <a:lnTo>
                  <a:pt x="5827570" y="1663700"/>
                </a:lnTo>
                <a:lnTo>
                  <a:pt x="5817647" y="1625600"/>
                </a:lnTo>
                <a:lnTo>
                  <a:pt x="5806731" y="1587500"/>
                </a:lnTo>
                <a:lnTo>
                  <a:pt x="5794831" y="1549400"/>
                </a:lnTo>
                <a:lnTo>
                  <a:pt x="5781958" y="1511300"/>
                </a:lnTo>
                <a:lnTo>
                  <a:pt x="5768122" y="1473200"/>
                </a:lnTo>
                <a:lnTo>
                  <a:pt x="5753333" y="1435100"/>
                </a:lnTo>
                <a:lnTo>
                  <a:pt x="5737599" y="1409700"/>
                </a:lnTo>
                <a:lnTo>
                  <a:pt x="5720932" y="1371600"/>
                </a:lnTo>
                <a:lnTo>
                  <a:pt x="5703340" y="1333500"/>
                </a:lnTo>
                <a:lnTo>
                  <a:pt x="5684835" y="1295400"/>
                </a:lnTo>
                <a:lnTo>
                  <a:pt x="5665425" y="1270000"/>
                </a:lnTo>
                <a:lnTo>
                  <a:pt x="5645120" y="1231900"/>
                </a:lnTo>
                <a:lnTo>
                  <a:pt x="5623931" y="1193800"/>
                </a:lnTo>
                <a:lnTo>
                  <a:pt x="5601867" y="1168400"/>
                </a:lnTo>
                <a:lnTo>
                  <a:pt x="5578938" y="1130300"/>
                </a:lnTo>
                <a:lnTo>
                  <a:pt x="5555153" y="1092200"/>
                </a:lnTo>
                <a:lnTo>
                  <a:pt x="5530524" y="1066800"/>
                </a:lnTo>
                <a:lnTo>
                  <a:pt x="5505058" y="1028700"/>
                </a:lnTo>
                <a:lnTo>
                  <a:pt x="5478768" y="1003300"/>
                </a:lnTo>
                <a:lnTo>
                  <a:pt x="5451661" y="965200"/>
                </a:lnTo>
                <a:lnTo>
                  <a:pt x="5423748" y="939800"/>
                </a:lnTo>
                <a:lnTo>
                  <a:pt x="5395040" y="914400"/>
                </a:lnTo>
                <a:lnTo>
                  <a:pt x="5365545" y="876300"/>
                </a:lnTo>
                <a:lnTo>
                  <a:pt x="5335273" y="850900"/>
                </a:lnTo>
                <a:lnTo>
                  <a:pt x="5304235" y="812800"/>
                </a:lnTo>
                <a:lnTo>
                  <a:pt x="5272440" y="787400"/>
                </a:lnTo>
                <a:lnTo>
                  <a:pt x="5239898" y="762000"/>
                </a:lnTo>
                <a:lnTo>
                  <a:pt x="5206619" y="736600"/>
                </a:lnTo>
                <a:lnTo>
                  <a:pt x="5172613" y="711200"/>
                </a:lnTo>
                <a:lnTo>
                  <a:pt x="5137890" y="673100"/>
                </a:lnTo>
                <a:lnTo>
                  <a:pt x="5102458" y="647700"/>
                </a:lnTo>
                <a:lnTo>
                  <a:pt x="5066330" y="622300"/>
                </a:lnTo>
                <a:lnTo>
                  <a:pt x="5029513" y="596900"/>
                </a:lnTo>
                <a:lnTo>
                  <a:pt x="4992018" y="571500"/>
                </a:lnTo>
                <a:lnTo>
                  <a:pt x="4953855" y="546100"/>
                </a:lnTo>
                <a:lnTo>
                  <a:pt x="4915034" y="520700"/>
                </a:lnTo>
                <a:lnTo>
                  <a:pt x="4875564" y="495300"/>
                </a:lnTo>
                <a:lnTo>
                  <a:pt x="4835455" y="469900"/>
                </a:lnTo>
                <a:lnTo>
                  <a:pt x="4794718" y="457200"/>
                </a:lnTo>
                <a:lnTo>
                  <a:pt x="4711396" y="406400"/>
                </a:lnTo>
                <a:lnTo>
                  <a:pt x="4668831" y="381000"/>
                </a:lnTo>
                <a:lnTo>
                  <a:pt x="4625676" y="368300"/>
                </a:lnTo>
                <a:lnTo>
                  <a:pt x="4537638" y="317500"/>
                </a:lnTo>
                <a:lnTo>
                  <a:pt x="4492775" y="304800"/>
                </a:lnTo>
                <a:lnTo>
                  <a:pt x="4447361" y="279400"/>
                </a:lnTo>
                <a:lnTo>
                  <a:pt x="4354922" y="254000"/>
                </a:lnTo>
                <a:lnTo>
                  <a:pt x="4307916" y="228600"/>
                </a:lnTo>
                <a:lnTo>
                  <a:pt x="4212383" y="203200"/>
                </a:lnTo>
                <a:lnTo>
                  <a:pt x="4163875" y="177800"/>
                </a:lnTo>
                <a:lnTo>
                  <a:pt x="3706829" y="63500"/>
                </a:lnTo>
                <a:close/>
              </a:path>
              <a:path w="5870575" h="4000500">
                <a:moveTo>
                  <a:pt x="3547057" y="38100"/>
                </a:moveTo>
                <a:lnTo>
                  <a:pt x="2323517" y="38100"/>
                </a:lnTo>
                <a:lnTo>
                  <a:pt x="2216623" y="63500"/>
                </a:lnTo>
                <a:lnTo>
                  <a:pt x="3653951" y="63500"/>
                </a:lnTo>
                <a:lnTo>
                  <a:pt x="3547057" y="38100"/>
                </a:lnTo>
                <a:close/>
              </a:path>
              <a:path w="5870575" h="4000500">
                <a:moveTo>
                  <a:pt x="3438711" y="25400"/>
                </a:moveTo>
                <a:lnTo>
                  <a:pt x="2431863" y="25400"/>
                </a:lnTo>
                <a:lnTo>
                  <a:pt x="2377513" y="38100"/>
                </a:lnTo>
                <a:lnTo>
                  <a:pt x="3493061" y="38100"/>
                </a:lnTo>
                <a:lnTo>
                  <a:pt x="3438711" y="25400"/>
                </a:lnTo>
                <a:close/>
              </a:path>
              <a:path w="5870575" h="4000500">
                <a:moveTo>
                  <a:pt x="3328991" y="12700"/>
                </a:moveTo>
                <a:lnTo>
                  <a:pt x="2541583" y="12700"/>
                </a:lnTo>
                <a:lnTo>
                  <a:pt x="2486557" y="25400"/>
                </a:lnTo>
                <a:lnTo>
                  <a:pt x="3384017" y="25400"/>
                </a:lnTo>
                <a:lnTo>
                  <a:pt x="3328991" y="12700"/>
                </a:lnTo>
                <a:close/>
              </a:path>
              <a:path w="5870575" h="4000500">
                <a:moveTo>
                  <a:pt x="3162006" y="0"/>
                </a:moveTo>
                <a:lnTo>
                  <a:pt x="2708568" y="0"/>
                </a:lnTo>
                <a:lnTo>
                  <a:pt x="2652599" y="12700"/>
                </a:lnTo>
                <a:lnTo>
                  <a:pt x="3217975" y="12700"/>
                </a:lnTo>
                <a:lnTo>
                  <a:pt x="3162006" y="0"/>
                </a:lnTo>
                <a:close/>
              </a:path>
            </a:pathLst>
          </a:custGeom>
          <a:solidFill>
            <a:srgbClr val="95B3D7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7772" y="5219700"/>
            <a:ext cx="1353311" cy="7269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43200" y="5213603"/>
            <a:ext cx="1386839" cy="7360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74950" y="5248287"/>
            <a:ext cx="1249349" cy="619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86100" y="5239511"/>
            <a:ext cx="682751" cy="266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04744" y="5422391"/>
            <a:ext cx="1042415" cy="2666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67583" y="5605271"/>
            <a:ext cx="1283207" cy="2666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994374" y="5284851"/>
            <a:ext cx="809625" cy="386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970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Design  </a:t>
            </a:r>
            <a:r>
              <a:rPr sz="1200" b="1" dirty="0">
                <a:latin typeface="Calibri"/>
                <a:cs typeface="Calibri"/>
              </a:rPr>
              <a:t>QC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Manager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55690" y="5650610"/>
            <a:ext cx="108648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(Control</a:t>
            </a:r>
            <a:r>
              <a:rPr sz="1200" b="1" spc="-10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Quality)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76927" y="5219699"/>
            <a:ext cx="1356359" cy="7269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72355" y="5213603"/>
            <a:ext cx="1386839" cy="73609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03725" y="5248275"/>
            <a:ext cx="1249362" cy="6191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18659" y="5239511"/>
            <a:ext cx="1068323" cy="266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33899" y="5422391"/>
            <a:ext cx="1043939" cy="2667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96739" y="5605271"/>
            <a:ext cx="1283207" cy="2667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607909" y="5284851"/>
            <a:ext cx="840740" cy="386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305" marR="5080" indent="-15240">
              <a:lnSpc>
                <a:spcPct val="100000"/>
              </a:lnSpc>
            </a:pPr>
            <a:r>
              <a:rPr sz="1200" b="1" dirty="0">
                <a:latin typeface="Calibri"/>
                <a:cs typeface="Calibri"/>
              </a:rPr>
              <a:t>Con</a:t>
            </a:r>
            <a:r>
              <a:rPr sz="1200" b="1" spc="-15" dirty="0">
                <a:latin typeface="Calibri"/>
                <a:cs typeface="Calibri"/>
              </a:rPr>
              <a:t>s</a:t>
            </a:r>
            <a:r>
              <a:rPr sz="1200" b="1" dirty="0">
                <a:latin typeface="Calibri"/>
                <a:cs typeface="Calibri"/>
              </a:rPr>
              <a:t>t</a:t>
            </a:r>
            <a:r>
              <a:rPr sz="1200" b="1" spc="5" dirty="0">
                <a:latin typeface="Calibri"/>
                <a:cs typeface="Calibri"/>
              </a:rPr>
              <a:t>r</a:t>
            </a:r>
            <a:r>
              <a:rPr sz="1200" b="1" dirty="0">
                <a:latin typeface="Calibri"/>
                <a:cs typeface="Calibri"/>
              </a:rPr>
              <a:t>uct</a:t>
            </a:r>
            <a:r>
              <a:rPr sz="1200" b="1" spc="5" dirty="0">
                <a:latin typeface="Calibri"/>
                <a:cs typeface="Calibri"/>
              </a:rPr>
              <a:t>i</a:t>
            </a:r>
            <a:r>
              <a:rPr sz="1200" b="1" dirty="0">
                <a:latin typeface="Calibri"/>
                <a:cs typeface="Calibri"/>
              </a:rPr>
              <a:t>on  QC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Manager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84465" y="5650610"/>
            <a:ext cx="108648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(Control</a:t>
            </a:r>
            <a:r>
              <a:rPr sz="1200" b="1" spc="-10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Quality)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461004" y="2374391"/>
            <a:ext cx="1429511" cy="64007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00627" y="2366771"/>
            <a:ext cx="1371599" cy="5532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87737" y="2400300"/>
            <a:ext cx="1322387" cy="5334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19144" y="2391156"/>
            <a:ext cx="713231" cy="2667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25011" y="2574035"/>
            <a:ext cx="1267967" cy="2667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612673" y="2436876"/>
            <a:ext cx="1070610" cy="386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94005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Agency  Project</a:t>
            </a:r>
            <a:r>
              <a:rPr sz="12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Manager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662237" y="3067050"/>
            <a:ext cx="1828800" cy="1905"/>
          </a:xfrm>
          <a:custGeom>
            <a:avLst/>
            <a:gdLst/>
            <a:ahLst/>
            <a:cxnLst/>
            <a:rect l="l" t="t" r="r" b="b"/>
            <a:pathLst>
              <a:path w="1828800" h="1905">
                <a:moveTo>
                  <a:pt x="0" y="0"/>
                </a:moveTo>
                <a:lnTo>
                  <a:pt x="1828800" y="158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38612" y="2933700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5">
                <a:moveTo>
                  <a:pt x="0" y="0"/>
                </a:moveTo>
                <a:lnTo>
                  <a:pt x="0" y="13493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667000" y="3067050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491037" y="3065463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59387" y="3702050"/>
            <a:ext cx="274955" cy="0"/>
          </a:xfrm>
          <a:custGeom>
            <a:avLst/>
            <a:gdLst/>
            <a:ahLst/>
            <a:cxnLst/>
            <a:rect l="l" t="t" r="r" b="b"/>
            <a:pathLst>
              <a:path w="274954">
                <a:moveTo>
                  <a:pt x="0" y="0"/>
                </a:moveTo>
                <a:lnTo>
                  <a:pt x="27463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52525" y="4265612"/>
            <a:ext cx="6370955" cy="1905"/>
          </a:xfrm>
          <a:custGeom>
            <a:avLst/>
            <a:gdLst/>
            <a:ahLst/>
            <a:cxnLst/>
            <a:rect l="l" t="t" r="r" b="b"/>
            <a:pathLst>
              <a:path w="6370955" h="1904">
                <a:moveTo>
                  <a:pt x="0" y="0"/>
                </a:moveTo>
                <a:lnTo>
                  <a:pt x="6370637" y="1587"/>
                </a:lnTo>
              </a:path>
            </a:pathLst>
          </a:custGeom>
          <a:ln w="28575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326891" y="4393691"/>
            <a:ext cx="2316479" cy="64007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71088" y="4386071"/>
            <a:ext cx="2244851" cy="55321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52800" y="4419600"/>
            <a:ext cx="2209800" cy="5334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89248" y="4410455"/>
            <a:ext cx="647700" cy="2667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14444" y="4410455"/>
            <a:ext cx="268223" cy="2667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63211" y="4410455"/>
            <a:ext cx="713231" cy="2667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95471" y="4593335"/>
            <a:ext cx="2141219" cy="2667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485513" y="4456176"/>
            <a:ext cx="1943735" cy="386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49339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Design-Builder  </a:t>
            </a:r>
            <a:r>
              <a:rPr sz="1200" b="1" dirty="0">
                <a:latin typeface="Calibri"/>
                <a:cs typeface="Calibri"/>
              </a:rPr>
              <a:t>Quality </a:t>
            </a:r>
            <a:r>
              <a:rPr sz="1200" b="1" spc="-5" dirty="0">
                <a:latin typeface="Calibri"/>
                <a:cs typeface="Calibri"/>
              </a:rPr>
              <a:t>Control</a:t>
            </a:r>
            <a:r>
              <a:rPr sz="1200" b="1" spc="170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Administrator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403600" y="5103812"/>
            <a:ext cx="1625600" cy="1905"/>
          </a:xfrm>
          <a:custGeom>
            <a:avLst/>
            <a:gdLst/>
            <a:ahLst/>
            <a:cxnLst/>
            <a:rect l="l" t="t" r="r" b="b"/>
            <a:pathLst>
              <a:path w="1625600" h="1904">
                <a:moveTo>
                  <a:pt x="0" y="0"/>
                </a:moveTo>
                <a:lnTo>
                  <a:pt x="1625600" y="158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405187" y="5105400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029200" y="5105400"/>
            <a:ext cx="0" cy="133350"/>
          </a:xfrm>
          <a:custGeom>
            <a:avLst/>
            <a:gdLst/>
            <a:ahLst/>
            <a:cxnLst/>
            <a:rect l="l" t="t" r="r" b="b"/>
            <a:pathLst>
              <a:path h="133350">
                <a:moveTo>
                  <a:pt x="0" y="0"/>
                </a:moveTo>
                <a:lnTo>
                  <a:pt x="0" y="13335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419600" y="4962525"/>
            <a:ext cx="0" cy="135255"/>
          </a:xfrm>
          <a:custGeom>
            <a:avLst/>
            <a:gdLst/>
            <a:ahLst/>
            <a:cxnLst/>
            <a:rect l="l" t="t" r="r" b="b"/>
            <a:pathLst>
              <a:path h="135254">
                <a:moveTo>
                  <a:pt x="0" y="0"/>
                </a:moveTo>
                <a:lnTo>
                  <a:pt x="0" y="13493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29325" y="3962400"/>
            <a:ext cx="0" cy="1630680"/>
          </a:xfrm>
          <a:custGeom>
            <a:avLst/>
            <a:gdLst/>
            <a:ahLst/>
            <a:cxnLst/>
            <a:rect l="l" t="t" r="r" b="b"/>
            <a:pathLst>
              <a:path h="1630679">
                <a:moveTo>
                  <a:pt x="0" y="0"/>
                </a:moveTo>
                <a:lnTo>
                  <a:pt x="0" y="1630362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659438" y="5586413"/>
            <a:ext cx="367030" cy="0"/>
          </a:xfrm>
          <a:custGeom>
            <a:avLst/>
            <a:gdLst/>
            <a:ahLst/>
            <a:cxnLst/>
            <a:rect l="l" t="t" r="r" b="b"/>
            <a:pathLst>
              <a:path w="367029">
                <a:moveTo>
                  <a:pt x="0" y="0"/>
                </a:moveTo>
                <a:lnTo>
                  <a:pt x="366712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25167" y="4393691"/>
            <a:ext cx="1426463" cy="64007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64791" y="4386071"/>
            <a:ext cx="1371599" cy="553211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52600" y="4419600"/>
            <a:ext cx="1322387" cy="5334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45563" y="4410455"/>
            <a:ext cx="647700" cy="26670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70760" y="4410455"/>
            <a:ext cx="268223" cy="26670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19527" y="4410455"/>
            <a:ext cx="713231" cy="26670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789175" y="4593335"/>
            <a:ext cx="1267967" cy="2667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877536" y="4456176"/>
            <a:ext cx="1070610" cy="3860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7785">
              <a:lnSpc>
                <a:spcPct val="100000"/>
              </a:lnSpc>
            </a:pPr>
            <a:r>
              <a:rPr sz="1200" b="1" spc="-5" dirty="0">
                <a:latin typeface="Calibri"/>
                <a:cs typeface="Calibri"/>
              </a:rPr>
              <a:t>Design-Builder  Project</a:t>
            </a:r>
            <a:r>
              <a:rPr sz="1200" b="1" spc="-8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Manager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3078162" y="4700587"/>
            <a:ext cx="274955" cy="0"/>
          </a:xfrm>
          <a:custGeom>
            <a:avLst/>
            <a:gdLst/>
            <a:ahLst/>
            <a:cxnLst/>
            <a:rect l="l" t="t" r="r" b="b"/>
            <a:pathLst>
              <a:path w="274954">
                <a:moveTo>
                  <a:pt x="0" y="0"/>
                </a:moveTo>
                <a:lnTo>
                  <a:pt x="274637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543800" y="3371850"/>
            <a:ext cx="0" cy="1546225"/>
          </a:xfrm>
          <a:custGeom>
            <a:avLst/>
            <a:gdLst/>
            <a:ahLst/>
            <a:cxnLst/>
            <a:rect l="l" t="t" r="r" b="b"/>
            <a:pathLst>
              <a:path h="1546225">
                <a:moveTo>
                  <a:pt x="0" y="0"/>
                </a:moveTo>
                <a:lnTo>
                  <a:pt x="0" y="1546225"/>
                </a:lnTo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486650" y="4899025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114300" y="0"/>
                </a:moveTo>
                <a:lnTo>
                  <a:pt x="0" y="0"/>
                </a:lnTo>
                <a:lnTo>
                  <a:pt x="57150" y="114300"/>
                </a:lnTo>
                <a:lnTo>
                  <a:pt x="1143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486639" y="3276594"/>
            <a:ext cx="114300" cy="114300"/>
          </a:xfrm>
          <a:custGeom>
            <a:avLst/>
            <a:gdLst/>
            <a:ahLst/>
            <a:cxnLst/>
            <a:rect l="l" t="t" r="r" b="b"/>
            <a:pathLst>
              <a:path w="114300" h="114300">
                <a:moveTo>
                  <a:pt x="57162" y="0"/>
                </a:moveTo>
                <a:lnTo>
                  <a:pt x="0" y="114300"/>
                </a:lnTo>
                <a:lnTo>
                  <a:pt x="114300" y="114312"/>
                </a:lnTo>
                <a:lnTo>
                  <a:pt x="5716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060691" y="2753867"/>
            <a:ext cx="1139951" cy="341376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72655" y="2997707"/>
            <a:ext cx="1661159" cy="341376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887664" y="2815590"/>
            <a:ext cx="1410335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87655">
              <a:lnSpc>
                <a:spcPct val="100000"/>
              </a:lnSpc>
            </a:pPr>
            <a:r>
              <a:rPr sz="1600" b="1" dirty="0">
                <a:solidFill>
                  <a:srgbClr val="1F497D"/>
                </a:solidFill>
                <a:latin typeface="Arial"/>
                <a:cs typeface="Arial"/>
              </a:rPr>
              <a:t>Owner’s  </a:t>
            </a: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Res</a:t>
            </a:r>
            <a:r>
              <a:rPr sz="1600" b="1" spc="-10" dirty="0">
                <a:solidFill>
                  <a:srgbClr val="1F497D"/>
                </a:solidFill>
                <a:latin typeface="Arial"/>
                <a:cs typeface="Arial"/>
              </a:rPr>
              <a:t>pon</a:t>
            </a: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si</a:t>
            </a:r>
            <a:r>
              <a:rPr sz="1600" b="1" spc="-10" dirty="0">
                <a:solidFill>
                  <a:srgbClr val="1F497D"/>
                </a:solidFill>
                <a:latin typeface="Arial"/>
                <a:cs typeface="Arial"/>
              </a:rPr>
              <a:t>b</a:t>
            </a: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ili</a:t>
            </a:r>
            <a:r>
              <a:rPr sz="1600" b="1" dirty="0">
                <a:solidFill>
                  <a:srgbClr val="1F497D"/>
                </a:solidFill>
                <a:latin typeface="Arial"/>
                <a:cs typeface="Arial"/>
              </a:rPr>
              <a:t>t</a:t>
            </a: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y</a:t>
            </a:r>
            <a:endParaRPr sz="16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089648" y="5024627"/>
            <a:ext cx="955547" cy="341376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766303" y="5024627"/>
            <a:ext cx="347472" cy="34137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039355" y="5268467"/>
            <a:ext cx="1184147" cy="341376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72655" y="5512307"/>
            <a:ext cx="1661159" cy="341376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7155902" y="5087302"/>
            <a:ext cx="869950" cy="502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0165">
              <a:lnSpc>
                <a:spcPct val="100000"/>
              </a:lnSpc>
            </a:pP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Design-  </a:t>
            </a:r>
            <a:r>
              <a:rPr sz="1600" b="1" spc="-10" dirty="0">
                <a:solidFill>
                  <a:srgbClr val="1F497D"/>
                </a:solidFill>
                <a:latin typeface="Arial"/>
                <a:cs typeface="Arial"/>
              </a:rPr>
              <a:t>bu</a:t>
            </a: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il</a:t>
            </a:r>
            <a:r>
              <a:rPr sz="1600" b="1" spc="-10" dirty="0">
                <a:solidFill>
                  <a:srgbClr val="1F497D"/>
                </a:solidFill>
                <a:latin typeface="Arial"/>
                <a:cs typeface="Arial"/>
              </a:rPr>
              <a:t>d</a:t>
            </a: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e</a:t>
            </a:r>
            <a:r>
              <a:rPr sz="1600" b="1" spc="50" dirty="0">
                <a:solidFill>
                  <a:srgbClr val="1F497D"/>
                </a:solidFill>
                <a:latin typeface="Arial"/>
                <a:cs typeface="Arial"/>
              </a:rPr>
              <a:t>r</a:t>
            </a:r>
            <a:r>
              <a:rPr sz="1600" b="1" spc="-65" dirty="0">
                <a:solidFill>
                  <a:srgbClr val="1F497D"/>
                </a:solidFill>
                <a:latin typeface="Arial"/>
                <a:cs typeface="Arial"/>
              </a:rPr>
              <a:t>’</a:t>
            </a: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s</a:t>
            </a:r>
            <a:endParaRPr sz="16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887741" y="5574979"/>
            <a:ext cx="1410335" cy="259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5" dirty="0">
                <a:solidFill>
                  <a:srgbClr val="1F497D"/>
                </a:solidFill>
                <a:latin typeface="Arial"/>
                <a:cs typeface="Arial"/>
              </a:rPr>
              <a:t>Responsibility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475731" y="3304032"/>
            <a:ext cx="1231391" cy="78790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5532119" y="3297935"/>
            <a:ext cx="1173479" cy="736091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503862" y="3332162"/>
            <a:ext cx="1125537" cy="681037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737859" y="3323844"/>
            <a:ext cx="713231" cy="26670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556503" y="3506723"/>
            <a:ext cx="1069847" cy="26670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643371" y="3689604"/>
            <a:ext cx="868679" cy="2667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5645594" y="3368738"/>
            <a:ext cx="840740" cy="568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Agency 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Ind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nd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t 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Assurance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1953767" y="3144012"/>
            <a:ext cx="1505711" cy="1021079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99488" y="3136391"/>
            <a:ext cx="1450847" cy="91897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981200" y="3170237"/>
            <a:ext cx="1401762" cy="91440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107691" y="3160775"/>
            <a:ext cx="1200911" cy="26670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02763" y="3343655"/>
            <a:ext cx="778763" cy="26670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042160" y="3526535"/>
            <a:ext cx="1328927" cy="26670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023872" y="3709416"/>
            <a:ext cx="1335023" cy="26670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2112232" y="3206813"/>
            <a:ext cx="1139190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Design Project  Engineer 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(Accept/Approve 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b="1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Construction)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3631691" y="3144012"/>
            <a:ext cx="1706879" cy="1021079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631691" y="3136391"/>
            <a:ext cx="1757171" cy="918972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57600" y="3170237"/>
            <a:ext cx="1600200" cy="914400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56076" y="3160775"/>
            <a:ext cx="1653539" cy="26670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078224" y="3343655"/>
            <a:ext cx="778763" cy="26670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656076" y="3526535"/>
            <a:ext cx="1650491" cy="266700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83735" y="3709416"/>
            <a:ext cx="966215" cy="266700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3746119" y="3206813"/>
            <a:ext cx="1423670" cy="751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985" algn="ctr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Construction</a:t>
            </a:r>
            <a:r>
              <a:rPr sz="1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Resident  Engineer</a:t>
            </a:r>
            <a:endParaRPr sz="12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(Verify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Acceptance 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2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Payment)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1" name="object 9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82128" y="3525012"/>
            <a:ext cx="1155191" cy="2926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740" y="2117852"/>
            <a:ext cx="7861300" cy="3670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latin typeface="Calibri"/>
                <a:cs typeface="Calibri"/>
              </a:rPr>
              <a:t>DB is a </a:t>
            </a:r>
            <a:r>
              <a:rPr sz="2800" b="1" spc="-10" dirty="0">
                <a:latin typeface="Calibri"/>
                <a:cs typeface="Calibri"/>
              </a:rPr>
              <a:t>CONSTRUCTION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project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25" dirty="0">
                <a:latin typeface="Calibri"/>
                <a:cs typeface="Calibri"/>
              </a:rPr>
              <a:t>DOT </a:t>
            </a:r>
            <a:r>
              <a:rPr sz="2800" b="1" spc="-15" dirty="0">
                <a:latin typeface="Calibri"/>
                <a:cs typeface="Calibri"/>
              </a:rPr>
              <a:t>gives </a:t>
            </a:r>
            <a:r>
              <a:rPr sz="2800" b="1" spc="-5" dirty="0">
                <a:latin typeface="Calibri"/>
                <a:cs typeface="Calibri"/>
              </a:rPr>
              <a:t>up </a:t>
            </a:r>
            <a:r>
              <a:rPr sz="2800" b="1" spc="-15" dirty="0">
                <a:latin typeface="Calibri"/>
                <a:cs typeface="Calibri"/>
              </a:rPr>
              <a:t>control </a:t>
            </a:r>
            <a:r>
              <a:rPr sz="2800" b="1" spc="-5" dirty="0">
                <a:latin typeface="Calibri"/>
                <a:cs typeface="Calibri"/>
              </a:rPr>
              <a:t>of the </a:t>
            </a:r>
            <a:r>
              <a:rPr sz="2800" b="1" spc="-15" dirty="0">
                <a:latin typeface="Calibri"/>
                <a:cs typeface="Calibri"/>
              </a:rPr>
              <a:t>details </a:t>
            </a:r>
            <a:r>
              <a:rPr sz="2800" b="1" spc="-5" dirty="0">
                <a:latin typeface="Calibri"/>
                <a:cs typeface="Calibri"/>
              </a:rPr>
              <a:t>of</a:t>
            </a:r>
            <a:r>
              <a:rPr sz="2800" b="1" spc="12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design</a:t>
            </a:r>
            <a:endParaRPr sz="2800">
              <a:latin typeface="Calibri"/>
              <a:cs typeface="Calibri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6235" algn="l"/>
              </a:tabLst>
            </a:pPr>
            <a:r>
              <a:rPr sz="2800" b="1" spc="-25" dirty="0">
                <a:latin typeface="Calibri"/>
                <a:cs typeface="Calibri"/>
              </a:rPr>
              <a:t>DOT </a:t>
            </a:r>
            <a:r>
              <a:rPr sz="2800" b="1" spc="-15" dirty="0">
                <a:latin typeface="Calibri"/>
                <a:cs typeface="Calibri"/>
              </a:rPr>
              <a:t>must </a:t>
            </a:r>
            <a:r>
              <a:rPr sz="2800" b="1" spc="-5" dirty="0">
                <a:latin typeface="Calibri"/>
                <a:cs typeface="Calibri"/>
              </a:rPr>
              <a:t>be able </a:t>
            </a:r>
            <a:r>
              <a:rPr sz="2800" b="1" spc="-15" dirty="0">
                <a:latin typeface="Calibri"/>
                <a:cs typeface="Calibri"/>
              </a:rPr>
              <a:t>to </a:t>
            </a:r>
            <a:r>
              <a:rPr sz="2800" b="1" spc="-10" dirty="0">
                <a:latin typeface="Calibri"/>
                <a:cs typeface="Calibri"/>
              </a:rPr>
              <a:t>identify </a:t>
            </a:r>
            <a:r>
              <a:rPr sz="2800" b="1" spc="-35" dirty="0">
                <a:latin typeface="Calibri"/>
                <a:cs typeface="Calibri"/>
              </a:rPr>
              <a:t>TANGIBLE </a:t>
            </a:r>
            <a:r>
              <a:rPr sz="2800" b="1" spc="-10" dirty="0">
                <a:latin typeface="Calibri"/>
                <a:cs typeface="Calibri"/>
              </a:rPr>
              <a:t>benefits </a:t>
            </a:r>
            <a:r>
              <a:rPr sz="2800" b="1" spc="-15" dirty="0">
                <a:latin typeface="Calibri"/>
                <a:cs typeface="Calibri"/>
              </a:rPr>
              <a:t>to  compensate </a:t>
            </a:r>
            <a:r>
              <a:rPr sz="2800" b="1" spc="-20" dirty="0">
                <a:latin typeface="Calibri"/>
                <a:cs typeface="Calibri"/>
              </a:rPr>
              <a:t>for </a:t>
            </a:r>
            <a:r>
              <a:rPr sz="2800" b="1" spc="-5" dirty="0">
                <a:latin typeface="Calibri"/>
                <a:cs typeface="Calibri"/>
              </a:rPr>
              <a:t>shifting </a:t>
            </a:r>
            <a:r>
              <a:rPr sz="2800" b="1" spc="-15" dirty="0">
                <a:latin typeface="Calibri"/>
                <a:cs typeface="Calibri"/>
              </a:rPr>
              <a:t>control </a:t>
            </a:r>
            <a:r>
              <a:rPr sz="2800" b="1" spc="-5" dirty="0">
                <a:latin typeface="Calibri"/>
                <a:cs typeface="Calibri"/>
              </a:rPr>
              <a:t>of </a:t>
            </a:r>
            <a:r>
              <a:rPr sz="2800" b="1" spc="-10" dirty="0">
                <a:latin typeface="Calibri"/>
                <a:cs typeface="Calibri"/>
              </a:rPr>
              <a:t>design </a:t>
            </a:r>
            <a:r>
              <a:rPr sz="2800" b="1" spc="-15" dirty="0">
                <a:latin typeface="Calibri"/>
                <a:cs typeface="Calibri"/>
              </a:rPr>
              <a:t>details to  </a:t>
            </a:r>
            <a:r>
              <a:rPr sz="2800" b="1" spc="-5" dirty="0">
                <a:latin typeface="Calibri"/>
                <a:cs typeface="Calibri"/>
              </a:rPr>
              <a:t>the</a:t>
            </a:r>
            <a:r>
              <a:rPr sz="2800" b="1" spc="-6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design-builder</a:t>
            </a:r>
            <a:endParaRPr sz="2800">
              <a:latin typeface="Calibri"/>
              <a:cs typeface="Calibri"/>
            </a:endParaRPr>
          </a:p>
          <a:p>
            <a:pPr marL="355600" marR="33401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latin typeface="Calibri"/>
                <a:cs typeface="Calibri"/>
              </a:rPr>
              <a:t>Don’t </a:t>
            </a:r>
            <a:r>
              <a:rPr sz="2800" b="1" spc="-10" dirty="0">
                <a:latin typeface="Calibri"/>
                <a:cs typeface="Calibri"/>
              </a:rPr>
              <a:t>build </a:t>
            </a:r>
            <a:r>
              <a:rPr sz="2800" b="1" spc="-5" dirty="0">
                <a:latin typeface="Calibri"/>
                <a:cs typeface="Calibri"/>
              </a:rPr>
              <a:t>a selection </a:t>
            </a:r>
            <a:r>
              <a:rPr sz="2800" b="1" spc="-30" dirty="0">
                <a:latin typeface="Calibri"/>
                <a:cs typeface="Calibri"/>
              </a:rPr>
              <a:t>system </a:t>
            </a:r>
            <a:r>
              <a:rPr sz="2800" b="1" spc="-10" dirty="0">
                <a:latin typeface="Calibri"/>
                <a:cs typeface="Calibri"/>
              </a:rPr>
              <a:t>that </a:t>
            </a:r>
            <a:r>
              <a:rPr sz="2800" b="1" spc="-5" dirty="0">
                <a:latin typeface="Calibri"/>
                <a:cs typeface="Calibri"/>
              </a:rPr>
              <a:t>puts </a:t>
            </a:r>
            <a:r>
              <a:rPr sz="2800" b="1" spc="-40" dirty="0">
                <a:latin typeface="Calibri"/>
                <a:cs typeface="Calibri"/>
              </a:rPr>
              <a:t>HEAVY  </a:t>
            </a:r>
            <a:r>
              <a:rPr sz="2800" b="1" spc="-15" dirty="0">
                <a:latin typeface="Calibri"/>
                <a:cs typeface="Calibri"/>
              </a:rPr>
              <a:t>weight </a:t>
            </a:r>
            <a:r>
              <a:rPr sz="2800" b="1" spc="-5" dirty="0">
                <a:latin typeface="Calibri"/>
                <a:cs typeface="Calibri"/>
              </a:rPr>
              <a:t>on price – </a:t>
            </a:r>
            <a:r>
              <a:rPr sz="2800" b="1" spc="-10" dirty="0">
                <a:latin typeface="Calibri"/>
                <a:cs typeface="Calibri"/>
              </a:rPr>
              <a:t>that </a:t>
            </a:r>
            <a:r>
              <a:rPr sz="2800" b="1" spc="-20" dirty="0">
                <a:latin typeface="Calibri"/>
                <a:cs typeface="Calibri"/>
              </a:rPr>
              <a:t>makes </a:t>
            </a:r>
            <a:r>
              <a:rPr sz="2800" b="1" spc="-5" dirty="0">
                <a:latin typeface="Calibri"/>
                <a:cs typeface="Calibri"/>
              </a:rPr>
              <a:t>it a </a:t>
            </a:r>
            <a:r>
              <a:rPr sz="2800" b="1" spc="-10" dirty="0">
                <a:latin typeface="Calibri"/>
                <a:cs typeface="Calibri"/>
              </a:rPr>
              <a:t>low bid  competition </a:t>
            </a:r>
            <a:r>
              <a:rPr sz="2800" b="1" spc="-5" dirty="0">
                <a:latin typeface="Calibri"/>
                <a:cs typeface="Calibri"/>
              </a:rPr>
              <a:t>&amp; </a:t>
            </a:r>
            <a:r>
              <a:rPr sz="2800" b="1" spc="-25" dirty="0">
                <a:latin typeface="Calibri"/>
                <a:cs typeface="Calibri"/>
              </a:rPr>
              <a:t>waters </a:t>
            </a:r>
            <a:r>
              <a:rPr sz="2800" b="1" spc="-5" dirty="0">
                <a:latin typeface="Calibri"/>
                <a:cs typeface="Calibri"/>
              </a:rPr>
              <a:t>down possible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advantages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66900" y="1248155"/>
            <a:ext cx="2084831" cy="819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84220" y="1248155"/>
            <a:ext cx="822959" cy="819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39667" y="1248155"/>
            <a:ext cx="3874007" cy="8199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68810" y="1377188"/>
            <a:ext cx="4803140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/>
              <a:t>Design-Build</a:t>
            </a:r>
            <a:r>
              <a:rPr sz="4000" spc="-45" dirty="0"/>
              <a:t> </a:t>
            </a:r>
            <a:r>
              <a:rPr sz="4000" spc="-5" dirty="0"/>
              <a:t>Summary</a:t>
            </a:r>
            <a:endParaRPr sz="40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124" y="4581525"/>
            <a:ext cx="2197099" cy="170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052" y="2155952"/>
            <a:ext cx="7631430" cy="3499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DADADA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Historical</a:t>
            </a:r>
            <a:r>
              <a:rPr sz="2800" spc="-4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Background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Design-Build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latin typeface="Calibri"/>
                <a:cs typeface="Calibri"/>
              </a:rPr>
              <a:t>Overview </a:t>
            </a:r>
            <a:r>
              <a:rPr sz="2800" b="1" spc="-5" dirty="0">
                <a:latin typeface="Calibri"/>
                <a:cs typeface="Calibri"/>
              </a:rPr>
              <a:t>of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Comparisons,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Potential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Barriers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&amp;</a:t>
            </a:r>
            <a:r>
              <a:rPr sz="2800" spc="19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Implementation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Q &amp;</a:t>
            </a:r>
            <a:r>
              <a:rPr sz="2800" spc="-8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State </a:t>
            </a:r>
            <a:r>
              <a:rPr sz="2800" spc="-35" dirty="0">
                <a:solidFill>
                  <a:srgbClr val="DADADA"/>
                </a:solidFill>
                <a:latin typeface="Calibri"/>
                <a:cs typeface="Calibri"/>
              </a:rPr>
              <a:t>DOT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Industry</a:t>
            </a:r>
            <a:r>
              <a:rPr sz="2800" spc="-2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9083" y="1246632"/>
            <a:ext cx="250545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0586" y="1397127"/>
            <a:ext cx="17818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</a:t>
            </a:r>
            <a:r>
              <a:rPr spc="-50" dirty="0"/>
              <a:t>g</a:t>
            </a:r>
            <a:r>
              <a:rPr dirty="0"/>
              <a:t>enda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351531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582924" y="3296411"/>
            <a:ext cx="2168651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916807" y="3438652"/>
            <a:ext cx="146367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MGC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2847" y="1187196"/>
            <a:ext cx="4959095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74975" y="1735836"/>
            <a:ext cx="4227575" cy="755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91898" y="1312164"/>
            <a:ext cx="4262755" cy="1132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74320" marR="5080" indent="-262255">
              <a:lnSpc>
                <a:spcPct val="100000"/>
              </a:lnSpc>
            </a:pPr>
            <a:r>
              <a:rPr sz="3600" b="1" spc="-5" dirty="0">
                <a:solidFill>
                  <a:srgbClr val="10253F"/>
                </a:solidFill>
                <a:latin typeface="Calibri"/>
                <a:cs typeface="Calibri"/>
              </a:rPr>
              <a:t>Construction</a:t>
            </a:r>
            <a:r>
              <a:rPr sz="3600" b="1" spc="-6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10253F"/>
                </a:solidFill>
                <a:latin typeface="Calibri"/>
                <a:cs typeface="Calibri"/>
              </a:rPr>
              <a:t>Manager  </a:t>
            </a:r>
            <a:r>
              <a:rPr sz="3600" b="1" spc="-20" dirty="0">
                <a:solidFill>
                  <a:srgbClr val="10253F"/>
                </a:solidFill>
                <a:latin typeface="Calibri"/>
                <a:cs typeface="Calibri"/>
              </a:rPr>
              <a:t>General</a:t>
            </a:r>
            <a:r>
              <a:rPr sz="3600" b="1" spc="-4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10253F"/>
                </a:solidFill>
                <a:latin typeface="Calibri"/>
                <a:cs typeface="Calibri"/>
              </a:rPr>
              <a:t>Contractor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52388" y="3425951"/>
            <a:ext cx="2773679" cy="2868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37815"/>
            <a:ext cx="7925434" cy="3559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14545" algn="l"/>
              </a:tabLst>
            </a:pPr>
            <a:r>
              <a:rPr sz="3000" b="1" dirty="0">
                <a:latin typeface="Calibri"/>
                <a:cs typeface="Calibri"/>
              </a:rPr>
              <a:t>A </a:t>
            </a:r>
            <a:r>
              <a:rPr sz="3000" b="1" spc="-10" dirty="0">
                <a:latin typeface="Calibri"/>
                <a:cs typeface="Calibri"/>
              </a:rPr>
              <a:t>Project </a:t>
            </a:r>
            <a:r>
              <a:rPr sz="3000" b="1" spc="-70" dirty="0">
                <a:latin typeface="Calibri"/>
                <a:cs typeface="Calibri"/>
              </a:rPr>
              <a:t>Team</a:t>
            </a:r>
            <a:r>
              <a:rPr sz="3000" b="1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consisting</a:t>
            </a:r>
            <a:r>
              <a:rPr sz="3000" b="1" spc="5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of	</a:t>
            </a:r>
            <a:r>
              <a:rPr sz="3000" b="1" spc="-10" dirty="0">
                <a:latin typeface="Calibri"/>
                <a:cs typeface="Calibri"/>
              </a:rPr>
              <a:t>three</a:t>
            </a:r>
            <a:r>
              <a:rPr sz="3000" b="1" spc="-50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components: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spc="-5" dirty="0">
                <a:latin typeface="Calibri"/>
                <a:cs typeface="Calibri"/>
              </a:rPr>
              <a:t>An</a:t>
            </a:r>
            <a:r>
              <a:rPr sz="3000" b="1" spc="-100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Owner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dirty="0">
                <a:latin typeface="Calibri"/>
                <a:cs typeface="Calibri"/>
              </a:rPr>
              <a:t>A </a:t>
            </a:r>
            <a:r>
              <a:rPr sz="3000" b="1" spc="-15" dirty="0">
                <a:latin typeface="Calibri"/>
                <a:cs typeface="Calibri"/>
              </a:rPr>
              <a:t>Contract </a:t>
            </a:r>
            <a:r>
              <a:rPr sz="3000" b="1" spc="-5" dirty="0">
                <a:latin typeface="Calibri"/>
                <a:cs typeface="Calibri"/>
              </a:rPr>
              <a:t>with </a:t>
            </a:r>
            <a:r>
              <a:rPr sz="3000" b="1" dirty="0">
                <a:latin typeface="Calibri"/>
                <a:cs typeface="Calibri"/>
              </a:rPr>
              <a:t>a</a:t>
            </a:r>
            <a:r>
              <a:rPr sz="3000" b="1" spc="-90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Designer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b="1" dirty="0">
                <a:latin typeface="Calibri"/>
                <a:cs typeface="Calibri"/>
              </a:rPr>
              <a:t>A </a:t>
            </a:r>
            <a:r>
              <a:rPr sz="3000" b="1" spc="-40" dirty="0">
                <a:latin typeface="Calibri"/>
                <a:cs typeface="Calibri"/>
              </a:rPr>
              <a:t>Two </a:t>
            </a:r>
            <a:r>
              <a:rPr sz="3000" b="1" spc="-5" dirty="0">
                <a:latin typeface="Calibri"/>
                <a:cs typeface="Calibri"/>
              </a:rPr>
              <a:t>Phase </a:t>
            </a:r>
            <a:r>
              <a:rPr sz="3000" b="1" spc="-15" dirty="0">
                <a:latin typeface="Calibri"/>
                <a:cs typeface="Calibri"/>
              </a:rPr>
              <a:t>Contract </a:t>
            </a:r>
            <a:r>
              <a:rPr sz="3000" b="1" spc="-5" dirty="0">
                <a:latin typeface="Calibri"/>
                <a:cs typeface="Calibri"/>
              </a:rPr>
              <a:t>with </a:t>
            </a:r>
            <a:r>
              <a:rPr sz="3000" b="1" dirty="0">
                <a:latin typeface="Calibri"/>
                <a:cs typeface="Calibri"/>
              </a:rPr>
              <a:t>a </a:t>
            </a:r>
            <a:r>
              <a:rPr sz="3000" b="1" spc="-15" dirty="0">
                <a:latin typeface="Calibri"/>
                <a:cs typeface="Calibri"/>
              </a:rPr>
              <a:t>General</a:t>
            </a:r>
            <a:r>
              <a:rPr sz="3000" b="1" spc="15" dirty="0">
                <a:latin typeface="Calibri"/>
                <a:cs typeface="Calibri"/>
              </a:rPr>
              <a:t> </a:t>
            </a:r>
            <a:r>
              <a:rPr sz="3000" b="1" spc="-20" dirty="0">
                <a:latin typeface="Calibri"/>
                <a:cs typeface="Calibri"/>
              </a:rPr>
              <a:t>contractor</a:t>
            </a:r>
            <a:endParaRPr sz="3000">
              <a:latin typeface="Calibri"/>
              <a:cs typeface="Calibri"/>
            </a:endParaRPr>
          </a:p>
          <a:p>
            <a:pPr marL="756285" marR="1196975" lvl="1" indent="-286385">
              <a:lnSpc>
                <a:spcPts val="2810"/>
              </a:lnSpc>
              <a:spcBef>
                <a:spcPts val="690"/>
              </a:spcBef>
              <a:buFont typeface="Wingdings"/>
              <a:buChar char=""/>
              <a:tabLst>
                <a:tab pos="755650" algn="l"/>
                <a:tab pos="756285" algn="l"/>
              </a:tabLst>
            </a:pPr>
            <a:r>
              <a:rPr sz="2600" b="1" dirty="0">
                <a:latin typeface="Calibri"/>
                <a:cs typeface="Calibri"/>
              </a:rPr>
              <a:t>Phase </a:t>
            </a:r>
            <a:r>
              <a:rPr sz="2600" b="1" spc="-5" dirty="0">
                <a:latin typeface="Calibri"/>
                <a:cs typeface="Calibri"/>
              </a:rPr>
              <a:t>one </a:t>
            </a:r>
            <a:r>
              <a:rPr sz="2600" b="1" dirty="0">
                <a:latin typeface="Calibri"/>
                <a:cs typeface="Calibri"/>
              </a:rPr>
              <a:t>– A </a:t>
            </a:r>
            <a:r>
              <a:rPr sz="2600" b="1" spc="-5" dirty="0">
                <a:latin typeface="Calibri"/>
                <a:cs typeface="Calibri"/>
              </a:rPr>
              <a:t>“Construction </a:t>
            </a:r>
            <a:r>
              <a:rPr sz="2600" b="1" dirty="0">
                <a:latin typeface="Calibri"/>
                <a:cs typeface="Calibri"/>
              </a:rPr>
              <a:t>Management”  </a:t>
            </a:r>
            <a:r>
              <a:rPr sz="2600" b="1" spc="-5" dirty="0">
                <a:latin typeface="Calibri"/>
                <a:cs typeface="Calibri"/>
              </a:rPr>
              <a:t>consulting </a:t>
            </a:r>
            <a:r>
              <a:rPr sz="2600" b="1" spc="-15" dirty="0">
                <a:latin typeface="Calibri"/>
                <a:cs typeface="Calibri"/>
              </a:rPr>
              <a:t>contract to </a:t>
            </a:r>
            <a:r>
              <a:rPr sz="2600" b="1" spc="-5" dirty="0">
                <a:latin typeface="Calibri"/>
                <a:cs typeface="Calibri"/>
              </a:rPr>
              <a:t>help with</a:t>
            </a:r>
            <a:r>
              <a:rPr sz="2600" b="1" spc="20" dirty="0">
                <a:latin typeface="Calibri"/>
                <a:cs typeface="Calibri"/>
              </a:rPr>
              <a:t> </a:t>
            </a:r>
            <a:r>
              <a:rPr sz="2600" b="1" dirty="0">
                <a:latin typeface="Calibri"/>
                <a:cs typeface="Calibri"/>
              </a:rPr>
              <a:t>design</a:t>
            </a:r>
            <a:endParaRPr sz="2600">
              <a:latin typeface="Calibri"/>
              <a:cs typeface="Calibri"/>
            </a:endParaRPr>
          </a:p>
          <a:p>
            <a:pPr marL="756285" marR="488950" lvl="1" indent="-286385">
              <a:lnSpc>
                <a:spcPts val="2810"/>
              </a:lnSpc>
              <a:spcBef>
                <a:spcPts val="620"/>
              </a:spcBef>
              <a:buFont typeface="Wingdings"/>
              <a:buChar char=""/>
              <a:tabLst>
                <a:tab pos="755650" algn="l"/>
                <a:tab pos="756285" algn="l"/>
              </a:tabLst>
            </a:pPr>
            <a:r>
              <a:rPr sz="2600" b="1" dirty="0">
                <a:latin typeface="Calibri"/>
                <a:cs typeface="Calibri"/>
              </a:rPr>
              <a:t>Phase </a:t>
            </a:r>
            <a:r>
              <a:rPr sz="2600" b="1" spc="-10" dirty="0">
                <a:latin typeface="Calibri"/>
                <a:cs typeface="Calibri"/>
              </a:rPr>
              <a:t>two </a:t>
            </a:r>
            <a:r>
              <a:rPr sz="2600" b="1" dirty="0">
                <a:latin typeface="Calibri"/>
                <a:cs typeface="Calibri"/>
              </a:rPr>
              <a:t>– A </a:t>
            </a:r>
            <a:r>
              <a:rPr sz="2600" b="1" spc="-15" dirty="0">
                <a:latin typeface="Calibri"/>
                <a:cs typeface="Calibri"/>
              </a:rPr>
              <a:t>“General </a:t>
            </a:r>
            <a:r>
              <a:rPr sz="2600" b="1" spc="-10" dirty="0">
                <a:latin typeface="Calibri"/>
                <a:cs typeface="Calibri"/>
              </a:rPr>
              <a:t>Contracting </a:t>
            </a:r>
            <a:r>
              <a:rPr sz="2600" b="1" dirty="0">
                <a:latin typeface="Calibri"/>
                <a:cs typeface="Calibri"/>
              </a:rPr>
              <a:t>“ </a:t>
            </a:r>
            <a:r>
              <a:rPr sz="2600" b="1" spc="-15" dirty="0">
                <a:latin typeface="Calibri"/>
                <a:cs typeface="Calibri"/>
              </a:rPr>
              <a:t>contract to  </a:t>
            </a:r>
            <a:r>
              <a:rPr sz="2600" b="1" spc="-5" dirty="0">
                <a:latin typeface="Calibri"/>
                <a:cs typeface="Calibri"/>
              </a:rPr>
              <a:t>build the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spc="-10" dirty="0">
                <a:latin typeface="Calibri"/>
                <a:cs typeface="Calibri"/>
              </a:rPr>
              <a:t>project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27731" y="1153668"/>
            <a:ext cx="432815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69266" y="1305052"/>
            <a:ext cx="360489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What </a:t>
            </a:r>
            <a:r>
              <a:rPr spc="-5" dirty="0"/>
              <a:t>is</a:t>
            </a:r>
            <a:r>
              <a:rPr spc="-110" dirty="0"/>
              <a:t> </a:t>
            </a:r>
            <a:r>
              <a:rPr dirty="0"/>
              <a:t>CMGC?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47052" y="2230945"/>
            <a:ext cx="4925695" cy="3638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Calibri"/>
                <a:cs typeface="Calibri"/>
              </a:rPr>
              <a:t>The process is </a:t>
            </a:r>
            <a:r>
              <a:rPr sz="2400" b="1" dirty="0">
                <a:latin typeface="Calibri"/>
                <a:cs typeface="Calibri"/>
              </a:rPr>
              <a:t>not </a:t>
            </a:r>
            <a:r>
              <a:rPr sz="2400" b="1" spc="-5" dirty="0">
                <a:latin typeface="Calibri"/>
                <a:cs typeface="Calibri"/>
              </a:rPr>
              <a:t>the </a:t>
            </a:r>
            <a:r>
              <a:rPr sz="2400" b="1" spc="-10" dirty="0">
                <a:latin typeface="Calibri"/>
                <a:cs typeface="Calibri"/>
              </a:rPr>
              <a:t>vertical world  </a:t>
            </a:r>
            <a:r>
              <a:rPr sz="2400" b="1" dirty="0">
                <a:latin typeface="Calibri"/>
                <a:cs typeface="Calibri"/>
              </a:rPr>
              <a:t>of </a:t>
            </a:r>
            <a:r>
              <a:rPr sz="2400" b="1" spc="-5" dirty="0">
                <a:latin typeface="Calibri"/>
                <a:cs typeface="Calibri"/>
              </a:rPr>
              <a:t>CM@Risk </a:t>
            </a:r>
            <a:r>
              <a:rPr sz="2400" b="1" i="1" dirty="0">
                <a:latin typeface="Calibri"/>
                <a:cs typeface="Calibri"/>
              </a:rPr>
              <a:t>– </a:t>
            </a:r>
            <a:r>
              <a:rPr sz="2400" b="1" i="1" spc="-5" dirty="0">
                <a:latin typeface="Calibri"/>
                <a:cs typeface="Calibri"/>
              </a:rPr>
              <a:t>similar but</a:t>
            </a:r>
            <a:r>
              <a:rPr sz="2400" b="1" i="1" spc="-6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different</a:t>
            </a:r>
            <a:endParaRPr sz="2400">
              <a:latin typeface="Calibri"/>
              <a:cs typeface="Calibri"/>
            </a:endParaRPr>
          </a:p>
          <a:p>
            <a:pPr marL="355600" marR="19685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20" dirty="0">
                <a:latin typeface="Calibri"/>
                <a:cs typeface="Calibri"/>
              </a:rPr>
              <a:t>Transportation </a:t>
            </a:r>
            <a:r>
              <a:rPr sz="2400" b="1" spc="-5" dirty="0">
                <a:latin typeface="Calibri"/>
                <a:cs typeface="Calibri"/>
              </a:rPr>
              <a:t>industry projects </a:t>
            </a:r>
            <a:r>
              <a:rPr sz="2400" b="1" spc="-10" dirty="0">
                <a:latin typeface="Calibri"/>
                <a:cs typeface="Calibri"/>
              </a:rPr>
              <a:t>are  </a:t>
            </a:r>
            <a:r>
              <a:rPr sz="2400" b="1" spc="-15" dirty="0">
                <a:latin typeface="Calibri"/>
                <a:cs typeface="Calibri"/>
              </a:rPr>
              <a:t>different </a:t>
            </a:r>
            <a:r>
              <a:rPr sz="2400" b="1" spc="-5" dirty="0">
                <a:latin typeface="Calibri"/>
                <a:cs typeface="Calibri"/>
              </a:rPr>
              <a:t>and </a:t>
            </a:r>
            <a:r>
              <a:rPr sz="2400" b="1" spc="-15" dirty="0">
                <a:latin typeface="Calibri"/>
                <a:cs typeface="Calibri"/>
              </a:rPr>
              <a:t>require </a:t>
            </a:r>
            <a:r>
              <a:rPr sz="2400" b="1" dirty="0">
                <a:latin typeface="Calibri"/>
                <a:cs typeface="Calibri"/>
              </a:rPr>
              <a:t>a </a:t>
            </a:r>
            <a:r>
              <a:rPr sz="2400" b="1" spc="-5" dirty="0">
                <a:latin typeface="Calibri"/>
                <a:cs typeface="Calibri"/>
              </a:rPr>
              <a:t>process </a:t>
            </a:r>
            <a:r>
              <a:rPr sz="2400" b="1" spc="5" dirty="0">
                <a:latin typeface="Calibri"/>
                <a:cs typeface="Calibri"/>
              </a:rPr>
              <a:t>of  </a:t>
            </a:r>
            <a:r>
              <a:rPr sz="2400" b="1" spc="-5" dirty="0">
                <a:latin typeface="Calibri"/>
                <a:cs typeface="Calibri"/>
              </a:rPr>
              <a:t>their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own</a:t>
            </a:r>
            <a:endParaRPr sz="2400">
              <a:latin typeface="Calibri"/>
              <a:cs typeface="Calibri"/>
            </a:endParaRPr>
          </a:p>
          <a:p>
            <a:pPr marL="756285" marR="521334" lvl="1" indent="-286385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000" spc="-5" dirty="0">
                <a:latin typeface="Calibri"/>
                <a:cs typeface="Calibri"/>
              </a:rPr>
              <a:t>Self-performance </a:t>
            </a:r>
            <a:r>
              <a:rPr sz="2000" spc="-10" dirty="0">
                <a:latin typeface="Calibri"/>
                <a:cs typeface="Calibri"/>
              </a:rPr>
              <a:t>requirements are  </a:t>
            </a:r>
            <a:r>
              <a:rPr sz="2000" spc="-5" dirty="0">
                <a:latin typeface="Calibri"/>
                <a:cs typeface="Calibri"/>
              </a:rPr>
              <a:t>typical</a:t>
            </a:r>
            <a:endParaRPr sz="2000">
              <a:latin typeface="Calibri"/>
              <a:cs typeface="Calibri"/>
            </a:endParaRPr>
          </a:p>
          <a:p>
            <a:pPr marL="756285" marR="235585" lvl="1" indent="-286385">
              <a:lnSpc>
                <a:spcPct val="100000"/>
              </a:lnSpc>
              <a:spcBef>
                <a:spcPts val="47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000" spc="-10" dirty="0">
                <a:latin typeface="Calibri"/>
                <a:cs typeface="Calibri"/>
              </a:rPr>
              <a:t>Subcontractor procurement process </a:t>
            </a:r>
            <a:r>
              <a:rPr sz="2000" spc="-5" dirty="0">
                <a:latin typeface="Calibri"/>
                <a:cs typeface="Calibri"/>
              </a:rPr>
              <a:t>is  </a:t>
            </a:r>
            <a:r>
              <a:rPr sz="2000" spc="-15" dirty="0">
                <a:latin typeface="Calibri"/>
                <a:cs typeface="Calibri"/>
              </a:rPr>
              <a:t>different</a:t>
            </a:r>
            <a:endParaRPr sz="2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47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000" dirty="0">
                <a:latin typeface="Calibri"/>
                <a:cs typeface="Calibri"/>
              </a:rPr>
              <a:t>CMGC </a:t>
            </a:r>
            <a:r>
              <a:rPr sz="2000" spc="-10" dirty="0">
                <a:latin typeface="Calibri"/>
                <a:cs typeface="Calibri"/>
              </a:rPr>
              <a:t>relies </a:t>
            </a:r>
            <a:r>
              <a:rPr sz="2000" spc="-5" dirty="0">
                <a:latin typeface="Calibri"/>
                <a:cs typeface="Calibri"/>
              </a:rPr>
              <a:t>on </a:t>
            </a:r>
            <a:r>
              <a:rPr sz="2000" spc="-10" dirty="0">
                <a:latin typeface="Calibri"/>
                <a:cs typeface="Calibri"/>
              </a:rPr>
              <a:t>best-value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selection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88151" y="1787652"/>
            <a:ext cx="2923031" cy="4384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51888" y="882396"/>
            <a:ext cx="4873751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30907" y="1007364"/>
            <a:ext cx="428180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/>
              <a:t>CMGC </a:t>
            </a:r>
            <a:r>
              <a:rPr sz="3600" dirty="0"/>
              <a:t>is </a:t>
            </a:r>
            <a:r>
              <a:rPr sz="3600" spc="-5" dirty="0"/>
              <a:t>not</a:t>
            </a:r>
            <a:r>
              <a:rPr sz="3600" spc="-60" dirty="0"/>
              <a:t> </a:t>
            </a:r>
            <a:r>
              <a:rPr sz="3600" dirty="0"/>
              <a:t>CM@Risk</a:t>
            </a:r>
            <a:endParaRPr sz="360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7450" y="1905012"/>
            <a:ext cx="5543308" cy="4551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61844" y="1153668"/>
            <a:ext cx="40599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3347" y="1305052"/>
            <a:ext cx="333819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CMGC</a:t>
            </a:r>
            <a:r>
              <a:rPr spc="-114" dirty="0"/>
              <a:t> </a:t>
            </a:r>
            <a:r>
              <a:rPr spc="-10" dirty="0"/>
              <a:t>Process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78864"/>
            <a:ext cx="1475231" cy="5160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50363" y="999744"/>
            <a:ext cx="4980431" cy="7559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5548" y="1581911"/>
            <a:ext cx="6793991" cy="5943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261859" y="1581911"/>
            <a:ext cx="595883" cy="5943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1588" y="1581911"/>
            <a:ext cx="847344" cy="594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29382" y="1124839"/>
            <a:ext cx="428434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0" dirty="0"/>
              <a:t>Historical</a:t>
            </a:r>
            <a:r>
              <a:rPr sz="3600" spc="-50" dirty="0"/>
              <a:t> </a:t>
            </a:r>
            <a:r>
              <a:rPr sz="3600" spc="-10" dirty="0"/>
              <a:t>Background:</a:t>
            </a:r>
            <a:endParaRPr sz="360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8" name="object 8"/>
          <p:cNvSpPr txBox="1"/>
          <p:nvPr/>
        </p:nvSpPr>
        <p:spPr>
          <a:xfrm>
            <a:off x="1170558" y="1679066"/>
            <a:ext cx="7341234" cy="4676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40" dirty="0">
                <a:solidFill>
                  <a:srgbClr val="10253F"/>
                </a:solidFill>
                <a:latin typeface="Calibri"/>
                <a:cs typeface="Calibri"/>
              </a:rPr>
              <a:t>FHWA </a:t>
            </a:r>
            <a:r>
              <a:rPr sz="2800" b="1" spc="-15" dirty="0">
                <a:solidFill>
                  <a:srgbClr val="10253F"/>
                </a:solidFill>
                <a:latin typeface="Calibri"/>
                <a:cs typeface="Calibri"/>
              </a:rPr>
              <a:t>Procurement Requirements </a:t>
            </a:r>
            <a:r>
              <a:rPr sz="2800" b="1" spc="-10" dirty="0">
                <a:solidFill>
                  <a:srgbClr val="10253F"/>
                </a:solidFill>
                <a:latin typeface="Calibri"/>
                <a:cs typeface="Calibri"/>
              </a:rPr>
              <a:t>and</a:t>
            </a:r>
            <a:r>
              <a:rPr sz="2800" b="1" spc="14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10253F"/>
                </a:solidFill>
                <a:latin typeface="Calibri"/>
                <a:cs typeface="Calibri"/>
              </a:rPr>
              <a:t>SEP-14</a:t>
            </a:r>
            <a:endParaRPr sz="2800">
              <a:latin typeface="Calibri"/>
              <a:cs typeface="Calibri"/>
            </a:endParaRPr>
          </a:p>
          <a:p>
            <a:pPr marL="522605" marR="5080" indent="-342900">
              <a:lnSpc>
                <a:spcPct val="100000"/>
              </a:lnSpc>
              <a:spcBef>
                <a:spcPts val="1565"/>
              </a:spcBef>
              <a:buFont typeface="Arial"/>
              <a:buChar char="•"/>
              <a:tabLst>
                <a:tab pos="522605" algn="l"/>
                <a:tab pos="523240" algn="l"/>
              </a:tabLst>
            </a:pPr>
            <a:r>
              <a:rPr sz="2200" b="1" spc="-15" dirty="0">
                <a:latin typeface="Calibri"/>
                <a:cs typeface="Calibri"/>
              </a:rPr>
              <a:t>Mid-1800’s, many </a:t>
            </a:r>
            <a:r>
              <a:rPr sz="2200" b="1" spc="-25" dirty="0">
                <a:latin typeface="Calibri"/>
                <a:cs typeface="Calibri"/>
              </a:rPr>
              <a:t>states </a:t>
            </a:r>
            <a:r>
              <a:rPr sz="2200" b="1" spc="-10" dirty="0">
                <a:latin typeface="Calibri"/>
                <a:cs typeface="Calibri"/>
              </a:rPr>
              <a:t>adopt </a:t>
            </a:r>
            <a:r>
              <a:rPr sz="2200" b="1" spc="-5" dirty="0">
                <a:latin typeface="Calibri"/>
                <a:cs typeface="Calibri"/>
              </a:rPr>
              <a:t>“low bid” </a:t>
            </a:r>
            <a:r>
              <a:rPr sz="2200" b="1" spc="-15" dirty="0">
                <a:latin typeface="Calibri"/>
                <a:cs typeface="Calibri"/>
              </a:rPr>
              <a:t>requirements </a:t>
            </a:r>
            <a:r>
              <a:rPr sz="2200" b="1" spc="-20" dirty="0">
                <a:latin typeface="Calibri"/>
                <a:cs typeface="Calibri"/>
              </a:rPr>
              <a:t>to  </a:t>
            </a:r>
            <a:r>
              <a:rPr sz="2200" b="1" spc="-15" dirty="0">
                <a:latin typeface="Calibri"/>
                <a:cs typeface="Calibri"/>
              </a:rPr>
              <a:t>protect </a:t>
            </a:r>
            <a:r>
              <a:rPr sz="2200" b="1" spc="-25" dirty="0">
                <a:latin typeface="Calibri"/>
                <a:cs typeface="Calibri"/>
              </a:rPr>
              <a:t>taxpayers </a:t>
            </a:r>
            <a:r>
              <a:rPr sz="2200" b="1" spc="-15" dirty="0">
                <a:latin typeface="Calibri"/>
                <a:cs typeface="Calibri"/>
              </a:rPr>
              <a:t>from </a:t>
            </a:r>
            <a:r>
              <a:rPr sz="2200" b="1" spc="-20" dirty="0">
                <a:latin typeface="Calibri"/>
                <a:cs typeface="Calibri"/>
              </a:rPr>
              <a:t>extravagance, </a:t>
            </a:r>
            <a:r>
              <a:rPr sz="2200" b="1" spc="-10" dirty="0">
                <a:latin typeface="Calibri"/>
                <a:cs typeface="Calibri"/>
              </a:rPr>
              <a:t>corruption and other  improper practices by </a:t>
            </a:r>
            <a:r>
              <a:rPr sz="2200" b="1" spc="-5" dirty="0">
                <a:latin typeface="Calibri"/>
                <a:cs typeface="Calibri"/>
              </a:rPr>
              <a:t>public</a:t>
            </a:r>
            <a:r>
              <a:rPr sz="2200" b="1" spc="1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officials</a:t>
            </a:r>
            <a:endParaRPr sz="2200">
              <a:latin typeface="Calibri"/>
              <a:cs typeface="Calibri"/>
            </a:endParaRPr>
          </a:p>
          <a:p>
            <a:pPr marL="522605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522605" algn="l"/>
                <a:tab pos="523240" algn="l"/>
              </a:tabLst>
            </a:pPr>
            <a:r>
              <a:rPr sz="2200" b="1" spc="-5" dirty="0">
                <a:latin typeface="Calibri"/>
                <a:cs typeface="Calibri"/>
              </a:rPr>
              <a:t>1938 </a:t>
            </a:r>
            <a:r>
              <a:rPr sz="2200" b="1" spc="-20" dirty="0">
                <a:latin typeface="Calibri"/>
                <a:cs typeface="Calibri"/>
              </a:rPr>
              <a:t>Federal Highway </a:t>
            </a:r>
            <a:r>
              <a:rPr sz="2200" b="1" spc="-5" dirty="0">
                <a:latin typeface="Calibri"/>
                <a:cs typeface="Calibri"/>
              </a:rPr>
              <a:t>Act </a:t>
            </a:r>
            <a:r>
              <a:rPr sz="2200" b="1" spc="-15" dirty="0">
                <a:latin typeface="Calibri"/>
                <a:cs typeface="Calibri"/>
              </a:rPr>
              <a:t>required </a:t>
            </a:r>
            <a:r>
              <a:rPr sz="2200" b="1" spc="-10" dirty="0">
                <a:latin typeface="Calibri"/>
                <a:cs typeface="Calibri"/>
              </a:rPr>
              <a:t>competitive</a:t>
            </a:r>
            <a:r>
              <a:rPr sz="2200" b="1" spc="13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bidding</a:t>
            </a:r>
            <a:endParaRPr sz="2200">
              <a:latin typeface="Calibri"/>
              <a:cs typeface="Calibri"/>
            </a:endParaRPr>
          </a:p>
          <a:p>
            <a:pPr marL="522605" marR="255904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522605" algn="l"/>
                <a:tab pos="523240" algn="l"/>
              </a:tabLst>
            </a:pPr>
            <a:r>
              <a:rPr sz="2200" b="1" spc="-5" dirty="0">
                <a:latin typeface="Calibri"/>
                <a:cs typeface="Calibri"/>
              </a:rPr>
              <a:t>1968 </a:t>
            </a:r>
            <a:r>
              <a:rPr sz="2200" b="1" spc="-20" dirty="0">
                <a:latin typeface="Calibri"/>
                <a:cs typeface="Calibri"/>
              </a:rPr>
              <a:t>Federal Highway </a:t>
            </a:r>
            <a:r>
              <a:rPr sz="2200" b="1" spc="-5" dirty="0">
                <a:latin typeface="Calibri"/>
                <a:cs typeface="Calibri"/>
              </a:rPr>
              <a:t>Act </a:t>
            </a:r>
            <a:r>
              <a:rPr sz="2200" b="1" spc="-10" dirty="0">
                <a:latin typeface="Calibri"/>
                <a:cs typeface="Calibri"/>
              </a:rPr>
              <a:t>revised </a:t>
            </a:r>
            <a:r>
              <a:rPr sz="2200" b="1" spc="-5" dirty="0">
                <a:latin typeface="Calibri"/>
                <a:cs typeface="Calibri"/>
              </a:rPr>
              <a:t>Title 23 USC </a:t>
            </a:r>
            <a:r>
              <a:rPr sz="2200" b="1" spc="-20" dirty="0">
                <a:latin typeface="Calibri"/>
                <a:cs typeface="Calibri"/>
              </a:rPr>
              <a:t>to award  </a:t>
            </a:r>
            <a:r>
              <a:rPr sz="2200" b="1" spc="-10" dirty="0">
                <a:latin typeface="Calibri"/>
                <a:cs typeface="Calibri"/>
              </a:rPr>
              <a:t>construction </a:t>
            </a:r>
            <a:r>
              <a:rPr sz="2200" b="1" spc="-15" dirty="0">
                <a:latin typeface="Calibri"/>
                <a:cs typeface="Calibri"/>
              </a:rPr>
              <a:t>contracts, </a:t>
            </a:r>
            <a:r>
              <a:rPr sz="2200" b="1" i="1" spc="-25" dirty="0">
                <a:latin typeface="Calibri"/>
                <a:cs typeface="Calibri"/>
              </a:rPr>
              <a:t>“...only </a:t>
            </a:r>
            <a:r>
              <a:rPr sz="2200" b="1" i="1" dirty="0">
                <a:latin typeface="Calibri"/>
                <a:cs typeface="Calibri"/>
              </a:rPr>
              <a:t>on </a:t>
            </a:r>
            <a:r>
              <a:rPr sz="2200" b="1" i="1" spc="-5" dirty="0">
                <a:latin typeface="Calibri"/>
                <a:cs typeface="Calibri"/>
              </a:rPr>
              <a:t>the basis </a:t>
            </a:r>
            <a:r>
              <a:rPr sz="2200" b="1" i="1" dirty="0">
                <a:latin typeface="Calibri"/>
                <a:cs typeface="Calibri"/>
              </a:rPr>
              <a:t>of </a:t>
            </a:r>
            <a:r>
              <a:rPr sz="2200" b="1" i="1" spc="-5" dirty="0">
                <a:latin typeface="Calibri"/>
                <a:cs typeface="Calibri"/>
              </a:rPr>
              <a:t>the </a:t>
            </a:r>
            <a:r>
              <a:rPr sz="2200" b="1" i="1" spc="-10" dirty="0">
                <a:latin typeface="Calibri"/>
                <a:cs typeface="Calibri"/>
              </a:rPr>
              <a:t>lowest  </a:t>
            </a:r>
            <a:r>
              <a:rPr sz="2200" b="1" i="1" spc="-5" dirty="0">
                <a:latin typeface="Calibri"/>
                <a:cs typeface="Calibri"/>
              </a:rPr>
              <a:t>responsive</a:t>
            </a:r>
            <a:r>
              <a:rPr sz="2200" b="1" i="1" spc="-85" dirty="0">
                <a:latin typeface="Calibri"/>
                <a:cs typeface="Calibri"/>
              </a:rPr>
              <a:t> </a:t>
            </a:r>
            <a:r>
              <a:rPr sz="2200" b="1" i="1" spc="-35" dirty="0">
                <a:latin typeface="Calibri"/>
                <a:cs typeface="Calibri"/>
              </a:rPr>
              <a:t>bid.”</a:t>
            </a:r>
            <a:endParaRPr sz="2200">
              <a:latin typeface="Calibri"/>
              <a:cs typeface="Calibri"/>
            </a:endParaRPr>
          </a:p>
          <a:p>
            <a:pPr marL="522605" marR="81280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522605" algn="l"/>
                <a:tab pos="523240" algn="l"/>
              </a:tabLst>
            </a:pPr>
            <a:r>
              <a:rPr sz="2200" b="1" spc="-10" dirty="0">
                <a:latin typeface="Calibri"/>
                <a:cs typeface="Calibri"/>
              </a:rPr>
              <a:t>February </a:t>
            </a:r>
            <a:r>
              <a:rPr sz="2200" b="1" spc="-5" dirty="0">
                <a:latin typeface="Calibri"/>
                <a:cs typeface="Calibri"/>
              </a:rPr>
              <a:t>2, 1990, </a:t>
            </a:r>
            <a:r>
              <a:rPr sz="2200" b="1" spc="-35" dirty="0">
                <a:latin typeface="Calibri"/>
                <a:cs typeface="Calibri"/>
              </a:rPr>
              <a:t>FHWA </a:t>
            </a:r>
            <a:r>
              <a:rPr sz="2200" b="1" spc="-10" dirty="0">
                <a:latin typeface="Calibri"/>
                <a:cs typeface="Calibri"/>
              </a:rPr>
              <a:t>establishes </a:t>
            </a:r>
            <a:r>
              <a:rPr sz="2200" b="1" spc="-5" dirty="0">
                <a:latin typeface="Calibri"/>
                <a:cs typeface="Calibri"/>
              </a:rPr>
              <a:t>“Special </a:t>
            </a:r>
            <a:r>
              <a:rPr sz="2200" b="1" spc="-10" dirty="0">
                <a:latin typeface="Calibri"/>
                <a:cs typeface="Calibri"/>
              </a:rPr>
              <a:t>Experimental  Project </a:t>
            </a:r>
            <a:r>
              <a:rPr sz="2200" b="1" spc="-5" dirty="0">
                <a:latin typeface="Calibri"/>
                <a:cs typeface="Calibri"/>
              </a:rPr>
              <a:t>No. 14 – </a:t>
            </a:r>
            <a:r>
              <a:rPr sz="2200" b="1" spc="-15" dirty="0">
                <a:latin typeface="Calibri"/>
                <a:cs typeface="Calibri"/>
              </a:rPr>
              <a:t>Innovative</a:t>
            </a:r>
            <a:r>
              <a:rPr sz="2200" b="1" spc="4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Contacting”</a:t>
            </a:r>
            <a:endParaRPr sz="2200">
              <a:latin typeface="Calibri"/>
              <a:cs typeface="Calibri"/>
            </a:endParaRPr>
          </a:p>
          <a:p>
            <a:pPr marL="522605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522605" algn="l"/>
                <a:tab pos="523240" algn="l"/>
              </a:tabLst>
            </a:pPr>
            <a:r>
              <a:rPr sz="2200" b="1" spc="-5" dirty="0">
                <a:latin typeface="Calibri"/>
                <a:cs typeface="Calibri"/>
              </a:rPr>
              <a:t>1998 </a:t>
            </a:r>
            <a:r>
              <a:rPr sz="2200" b="1" spc="-10" dirty="0">
                <a:latin typeface="Calibri"/>
                <a:cs typeface="Calibri"/>
              </a:rPr>
              <a:t>TEA-21 authorizes</a:t>
            </a:r>
            <a:r>
              <a:rPr sz="2200" b="1" spc="-4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design-build</a:t>
            </a:r>
            <a:endParaRPr sz="2200">
              <a:latin typeface="Calibri"/>
              <a:cs typeface="Calibri"/>
            </a:endParaRPr>
          </a:p>
          <a:p>
            <a:pPr marL="522605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522605" algn="l"/>
                <a:tab pos="523240" algn="l"/>
              </a:tabLst>
            </a:pPr>
            <a:r>
              <a:rPr sz="2200" b="1" dirty="0">
                <a:latin typeface="Calibri"/>
                <a:cs typeface="Calibri"/>
              </a:rPr>
              <a:t>No </a:t>
            </a:r>
            <a:r>
              <a:rPr sz="2200" b="1" spc="-15" dirty="0">
                <a:latin typeface="Calibri"/>
                <a:cs typeface="Calibri"/>
              </a:rPr>
              <a:t>current </a:t>
            </a:r>
            <a:r>
              <a:rPr sz="2200" b="1" spc="-20" dirty="0">
                <a:latin typeface="Calibri"/>
                <a:cs typeface="Calibri"/>
              </a:rPr>
              <a:t>statutory </a:t>
            </a:r>
            <a:r>
              <a:rPr sz="2200" b="1" spc="-10" dirty="0">
                <a:latin typeface="Calibri"/>
                <a:cs typeface="Calibri"/>
              </a:rPr>
              <a:t>authority </a:t>
            </a:r>
            <a:r>
              <a:rPr sz="2200" b="1" spc="-20" dirty="0">
                <a:latin typeface="Calibri"/>
                <a:cs typeface="Calibri"/>
              </a:rPr>
              <a:t>for</a:t>
            </a:r>
            <a:r>
              <a:rPr sz="2200" b="1" spc="16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CMGC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2351531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6523" y="3296411"/>
            <a:ext cx="5522975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38914" y="3438652"/>
            <a:ext cx="481647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4400" b="1" spc="-60" dirty="0">
                <a:solidFill>
                  <a:srgbClr val="FFFFFF"/>
                </a:solidFill>
                <a:latin typeface="Calibri"/>
                <a:cs typeface="Calibri"/>
              </a:rPr>
              <a:t>State’s</a:t>
            </a:r>
            <a:r>
              <a:rPr sz="44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15" dirty="0">
                <a:solidFill>
                  <a:srgbClr val="FFFFFF"/>
                </a:solidFill>
                <a:latin typeface="Calibri"/>
                <a:cs typeface="Calibri"/>
              </a:rPr>
              <a:t>Perspective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85416" y="1187196"/>
            <a:ext cx="4910327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64435" y="1312164"/>
            <a:ext cx="431736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10253F"/>
                </a:solidFill>
                <a:latin typeface="Calibri"/>
                <a:cs typeface="Calibri"/>
              </a:rPr>
              <a:t>CMGC </a:t>
            </a:r>
            <a:r>
              <a:rPr sz="3600" b="1" spc="-10" dirty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r>
              <a:rPr sz="3600" b="1" spc="-6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7275" y="1522476"/>
            <a:ext cx="5824727" cy="4754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88616"/>
            <a:ext cx="7762875" cy="3804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88340" indent="-342900">
              <a:lnSpc>
                <a:spcPts val="3460"/>
              </a:lnSpc>
              <a:buFont typeface="Arial"/>
              <a:buChar char="•"/>
              <a:tabLst>
                <a:tab pos="355600" algn="l"/>
                <a:tab pos="356235" algn="l"/>
                <a:tab pos="6068060" algn="l"/>
              </a:tabLst>
            </a:pPr>
            <a:r>
              <a:rPr sz="3200" b="1" spc="-5" dirty="0">
                <a:latin typeface="Calibri"/>
                <a:cs typeface="Calibri"/>
              </a:rPr>
              <a:t>Unde</a:t>
            </a:r>
            <a:r>
              <a:rPr sz="3200" b="1" spc="-35" dirty="0">
                <a:latin typeface="Calibri"/>
                <a:cs typeface="Calibri"/>
              </a:rPr>
              <a:t>rst</a:t>
            </a:r>
            <a:r>
              <a:rPr sz="3200" b="1" dirty="0">
                <a:latin typeface="Calibri"/>
                <a:cs typeface="Calibri"/>
              </a:rPr>
              <a:t>a</a:t>
            </a:r>
            <a:r>
              <a:rPr sz="3200" b="1" spc="-5" dirty="0">
                <a:latin typeface="Calibri"/>
                <a:cs typeface="Calibri"/>
              </a:rPr>
              <a:t>nd</a:t>
            </a:r>
            <a:r>
              <a:rPr sz="3200" b="1" dirty="0">
                <a:latin typeface="Calibri"/>
                <a:cs typeface="Calibri"/>
              </a:rPr>
              <a:t>i</a:t>
            </a:r>
            <a:r>
              <a:rPr sz="3200" b="1" spc="-5" dirty="0">
                <a:latin typeface="Calibri"/>
                <a:cs typeface="Calibri"/>
              </a:rPr>
              <a:t>n</a:t>
            </a:r>
            <a:r>
              <a:rPr sz="3200" b="1" dirty="0">
                <a:latin typeface="Calibri"/>
                <a:cs typeface="Calibri"/>
              </a:rPr>
              <a:t>g</a:t>
            </a:r>
            <a:r>
              <a:rPr sz="3200" b="1" spc="-6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</a:t>
            </a:r>
            <a:r>
              <a:rPr sz="3200" b="1" spc="-5" dirty="0">
                <a:latin typeface="Calibri"/>
                <a:cs typeface="Calibri"/>
              </a:rPr>
              <a:t>h</a:t>
            </a:r>
            <a:r>
              <a:rPr sz="3200" b="1" dirty="0">
                <a:latin typeface="Calibri"/>
                <a:cs typeface="Calibri"/>
              </a:rPr>
              <a:t>e</a:t>
            </a:r>
            <a:r>
              <a:rPr sz="3200" b="1" spc="-10" dirty="0">
                <a:latin typeface="Calibri"/>
                <a:cs typeface="Calibri"/>
              </a:rPr>
              <a:t> </a:t>
            </a:r>
            <a:r>
              <a:rPr sz="3200" b="1" spc="-35" dirty="0">
                <a:latin typeface="Calibri"/>
                <a:cs typeface="Calibri"/>
              </a:rPr>
              <a:t>g</a:t>
            </a:r>
            <a:r>
              <a:rPr sz="3200" b="1" dirty="0">
                <a:latin typeface="Calibri"/>
                <a:cs typeface="Calibri"/>
              </a:rPr>
              <a:t>ood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</a:t>
            </a:r>
            <a:r>
              <a:rPr sz="3200" b="1" spc="-5" dirty="0">
                <a:latin typeface="Calibri"/>
                <a:cs typeface="Calibri"/>
              </a:rPr>
              <a:t>n</a:t>
            </a:r>
            <a:r>
              <a:rPr sz="3200" b="1" dirty="0">
                <a:latin typeface="Calibri"/>
                <a:cs typeface="Calibri"/>
              </a:rPr>
              <a:t>d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b</a:t>
            </a:r>
            <a:r>
              <a:rPr sz="3200" b="1" dirty="0">
                <a:latin typeface="Calibri"/>
                <a:cs typeface="Calibri"/>
              </a:rPr>
              <a:t>ad	a</a:t>
            </a:r>
            <a:r>
              <a:rPr sz="3200" b="1" spc="-5" dirty="0">
                <a:latin typeface="Calibri"/>
                <a:cs typeface="Calibri"/>
              </a:rPr>
              <a:t>b</a:t>
            </a:r>
            <a:r>
              <a:rPr sz="3200" b="1" dirty="0">
                <a:latin typeface="Calibri"/>
                <a:cs typeface="Calibri"/>
              </a:rPr>
              <a:t>o</a:t>
            </a:r>
            <a:r>
              <a:rPr sz="3200" b="1" spc="-5" dirty="0">
                <a:latin typeface="Calibri"/>
                <a:cs typeface="Calibri"/>
              </a:rPr>
              <a:t>ut  </a:t>
            </a:r>
            <a:r>
              <a:rPr sz="3200" b="1" dirty="0">
                <a:latin typeface="Calibri"/>
                <a:cs typeface="Calibri"/>
              </a:rPr>
              <a:t>Design Bid Build – </a:t>
            </a:r>
            <a:r>
              <a:rPr sz="3200" b="1" spc="-5" dirty="0">
                <a:latin typeface="Calibri"/>
                <a:cs typeface="Calibri"/>
              </a:rPr>
              <a:t>50 </a:t>
            </a:r>
            <a:r>
              <a:rPr sz="3200" b="1" spc="-20" dirty="0">
                <a:latin typeface="Calibri"/>
                <a:cs typeface="Calibri"/>
              </a:rPr>
              <a:t>years </a:t>
            </a:r>
            <a:r>
              <a:rPr sz="3200" b="1" dirty="0">
                <a:latin typeface="Calibri"/>
                <a:cs typeface="Calibri"/>
              </a:rPr>
              <a:t>of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history</a:t>
            </a:r>
            <a:endParaRPr sz="3200">
              <a:latin typeface="Calibri"/>
              <a:cs typeface="Calibri"/>
            </a:endParaRPr>
          </a:p>
          <a:p>
            <a:pPr marL="355600" marR="39243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  <a:tab pos="356235" algn="l"/>
                <a:tab pos="3023235" algn="l"/>
              </a:tabLst>
            </a:pPr>
            <a:r>
              <a:rPr sz="3200" b="1" spc="-10" dirty="0">
                <a:latin typeface="Calibri"/>
                <a:cs typeface="Calibri"/>
              </a:rPr>
              <a:t>Understanding	</a:t>
            </a:r>
            <a:r>
              <a:rPr sz="3200" b="1" dirty="0">
                <a:latin typeface="Calibri"/>
                <a:cs typeface="Calibri"/>
              </a:rPr>
              <a:t>Design Build –</a:t>
            </a:r>
            <a:r>
              <a:rPr sz="3200" b="1" spc="-10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30</a:t>
            </a:r>
            <a:r>
              <a:rPr sz="3200" b="1" spc="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projects 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near $5B </a:t>
            </a:r>
            <a:r>
              <a:rPr sz="3200" b="1" dirty="0">
                <a:latin typeface="Calibri"/>
                <a:cs typeface="Calibri"/>
              </a:rPr>
              <a:t>in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work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Looking </a:t>
            </a:r>
            <a:r>
              <a:rPr sz="3200" b="1" spc="-20" dirty="0">
                <a:latin typeface="Calibri"/>
                <a:cs typeface="Calibri"/>
              </a:rPr>
              <a:t>for </a:t>
            </a:r>
            <a:r>
              <a:rPr sz="3200" b="1" dirty="0">
                <a:latin typeface="Calibri"/>
                <a:cs typeface="Calibri"/>
              </a:rPr>
              <a:t>a </a:t>
            </a:r>
            <a:r>
              <a:rPr sz="3200" b="1" spc="-5" dirty="0">
                <a:latin typeface="Calibri"/>
                <a:cs typeface="Calibri"/>
              </a:rPr>
              <a:t>model </a:t>
            </a:r>
            <a:r>
              <a:rPr sz="3200" b="1" spc="-10" dirty="0">
                <a:latin typeface="Calibri"/>
                <a:cs typeface="Calibri"/>
              </a:rPr>
              <a:t>that </a:t>
            </a:r>
            <a:r>
              <a:rPr sz="3200" b="1" spc="-25" dirty="0">
                <a:latin typeface="Calibri"/>
                <a:cs typeface="Calibri"/>
              </a:rPr>
              <a:t>takes </a:t>
            </a:r>
            <a:r>
              <a:rPr sz="3200" b="1" spc="-20" dirty="0">
                <a:latin typeface="Calibri"/>
                <a:cs typeface="Calibri"/>
              </a:rPr>
              <a:t>advantage </a:t>
            </a:r>
            <a:r>
              <a:rPr sz="3200" b="1" dirty="0">
                <a:latin typeface="Calibri"/>
                <a:cs typeface="Calibri"/>
              </a:rPr>
              <a:t>of  the </a:t>
            </a:r>
            <a:r>
              <a:rPr sz="3200" b="1" spc="-10" dirty="0">
                <a:latin typeface="Calibri"/>
                <a:cs typeface="Calibri"/>
              </a:rPr>
              <a:t>good </a:t>
            </a:r>
            <a:r>
              <a:rPr sz="3200" b="1" dirty="0">
                <a:latin typeface="Calibri"/>
                <a:cs typeface="Calibri"/>
              </a:rPr>
              <a:t>in both</a:t>
            </a:r>
            <a:r>
              <a:rPr sz="3200" b="1" spc="-12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methods</a:t>
            </a:r>
            <a:endParaRPr sz="3200">
              <a:latin typeface="Calibri"/>
              <a:cs typeface="Calibri"/>
            </a:endParaRPr>
          </a:p>
          <a:p>
            <a:pPr marL="355600" marR="139065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Not looking </a:t>
            </a:r>
            <a:r>
              <a:rPr sz="3200" b="1" spc="-20" dirty="0">
                <a:latin typeface="Calibri"/>
                <a:cs typeface="Calibri"/>
              </a:rPr>
              <a:t>for </a:t>
            </a:r>
            <a:r>
              <a:rPr sz="3200" b="1" dirty="0">
                <a:latin typeface="Calibri"/>
                <a:cs typeface="Calibri"/>
              </a:rPr>
              <a:t>a </a:t>
            </a:r>
            <a:r>
              <a:rPr sz="3200" b="1" spc="-10" dirty="0">
                <a:latin typeface="Calibri"/>
                <a:cs typeface="Calibri"/>
              </a:rPr>
              <a:t>replacement </a:t>
            </a:r>
            <a:r>
              <a:rPr sz="3200" b="1" dirty="0">
                <a:latin typeface="Calibri"/>
                <a:cs typeface="Calibri"/>
              </a:rPr>
              <a:t>– looking </a:t>
            </a:r>
            <a:r>
              <a:rPr sz="3200" b="1" spc="-20" dirty="0">
                <a:latin typeface="Calibri"/>
                <a:cs typeface="Calibri"/>
              </a:rPr>
              <a:t>for  </a:t>
            </a:r>
            <a:r>
              <a:rPr sz="3200" b="1" dirty="0">
                <a:latin typeface="Calibri"/>
                <a:cs typeface="Calibri"/>
              </a:rPr>
              <a:t>an </a:t>
            </a:r>
            <a:r>
              <a:rPr sz="3200" b="1" spc="-5" dirty="0">
                <a:latin typeface="Calibri"/>
                <a:cs typeface="Calibri"/>
              </a:rPr>
              <a:t>additional</a:t>
            </a:r>
            <a:r>
              <a:rPr sz="3200" b="1" spc="-12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tool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12164" y="1153668"/>
            <a:ext cx="655929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653698" y="1305052"/>
            <a:ext cx="583565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What </a:t>
            </a:r>
            <a:r>
              <a:rPr dirty="0"/>
              <a:t>led </a:t>
            </a:r>
            <a:r>
              <a:rPr spc="-15" dirty="0"/>
              <a:t>Utah </a:t>
            </a:r>
            <a:r>
              <a:rPr spc="-30" dirty="0"/>
              <a:t>to</a:t>
            </a:r>
            <a:r>
              <a:rPr spc="-40" dirty="0"/>
              <a:t> </a:t>
            </a:r>
            <a:r>
              <a:rPr spc="-5" dirty="0"/>
              <a:t>CMGC?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41</a:t>
            </a:fld>
            <a:endParaRPr spc="-5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7275" y="1522476"/>
            <a:ext cx="5824727" cy="4754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82520"/>
            <a:ext cx="6096000" cy="3413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latin typeface="Calibri"/>
                <a:cs typeface="Calibri"/>
              </a:rPr>
              <a:t>Constructability </a:t>
            </a:r>
            <a:r>
              <a:rPr sz="3200" b="1" dirty="0">
                <a:latin typeface="Calibri"/>
                <a:cs typeface="Calibri"/>
              </a:rPr>
              <a:t>of</a:t>
            </a:r>
            <a:r>
              <a:rPr sz="3200" b="1" spc="-14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designs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latin typeface="Calibri"/>
                <a:cs typeface="Calibri"/>
              </a:rPr>
              <a:t>Timely </a:t>
            </a:r>
            <a:r>
              <a:rPr sz="3200" b="1" spc="-10" dirty="0">
                <a:latin typeface="Calibri"/>
                <a:cs typeface="Calibri"/>
              </a:rPr>
              <a:t>cost</a:t>
            </a:r>
            <a:r>
              <a:rPr sz="3200" b="1" spc="-9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information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10" dirty="0">
                <a:latin typeface="Calibri"/>
                <a:cs typeface="Calibri"/>
              </a:rPr>
              <a:t>Cost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certainty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15" dirty="0">
                <a:latin typeface="Calibri"/>
                <a:cs typeface="Calibri"/>
              </a:rPr>
              <a:t>Better/ </a:t>
            </a:r>
            <a:r>
              <a:rPr sz="3200" b="1" spc="-25" dirty="0">
                <a:latin typeface="Calibri"/>
                <a:cs typeface="Calibri"/>
              </a:rPr>
              <a:t>Faster</a:t>
            </a:r>
            <a:r>
              <a:rPr sz="3200" b="1" spc="-8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schedules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Owner </a:t>
            </a:r>
            <a:r>
              <a:rPr sz="3200" b="1" spc="-5" dirty="0">
                <a:latin typeface="Calibri"/>
                <a:cs typeface="Calibri"/>
              </a:rPr>
              <a:t>input </a:t>
            </a:r>
            <a:r>
              <a:rPr sz="3200" b="1" spc="-15" dirty="0">
                <a:latin typeface="Calibri"/>
                <a:cs typeface="Calibri"/>
              </a:rPr>
              <a:t>into </a:t>
            </a:r>
            <a:r>
              <a:rPr sz="3200" b="1" dirty="0">
                <a:latin typeface="Calibri"/>
                <a:cs typeface="Calibri"/>
              </a:rPr>
              <a:t>design</a:t>
            </a:r>
            <a:r>
              <a:rPr sz="3200" b="1" spc="-1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decisions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70" dirty="0">
                <a:latin typeface="Calibri"/>
                <a:cs typeface="Calibri"/>
              </a:rPr>
              <a:t>Team</a:t>
            </a:r>
            <a:r>
              <a:rPr sz="3200" b="1" spc="-8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atmosphere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14955" y="1153668"/>
            <a:ext cx="455371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656490" y="1305052"/>
            <a:ext cx="383222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0" dirty="0"/>
              <a:t>Turned </a:t>
            </a:r>
            <a:r>
              <a:rPr spc="-30" dirty="0"/>
              <a:t>to</a:t>
            </a:r>
            <a:r>
              <a:rPr spc="-45" dirty="0"/>
              <a:t> </a:t>
            </a:r>
            <a:r>
              <a:rPr dirty="0"/>
              <a:t>CMGC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42</a:t>
            </a:fld>
            <a:endParaRPr spc="-5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60140" y="2382520"/>
            <a:ext cx="4489450" cy="3782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Calibri"/>
                <a:cs typeface="Calibri"/>
              </a:rPr>
              <a:t>IN</a:t>
            </a:r>
            <a:r>
              <a:rPr sz="3200" spc="-85" dirty="0">
                <a:latin typeface="Calibri"/>
                <a:cs typeface="Calibri"/>
              </a:rPr>
              <a:t> </a:t>
            </a:r>
            <a:r>
              <a:rPr sz="3200" spc="-20" dirty="0">
                <a:latin typeface="Calibri"/>
                <a:cs typeface="Calibri"/>
              </a:rPr>
              <a:t>THEORY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20" dirty="0">
                <a:latin typeface="Calibri"/>
                <a:cs typeface="Calibri"/>
              </a:rPr>
              <a:t>Better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Designs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60" dirty="0">
                <a:latin typeface="Calibri"/>
                <a:cs typeface="Calibri"/>
              </a:rPr>
              <a:t>Better, </a:t>
            </a:r>
            <a:r>
              <a:rPr sz="3200" spc="-30" dirty="0">
                <a:latin typeface="Calibri"/>
                <a:cs typeface="Calibri"/>
              </a:rPr>
              <a:t>Faster</a:t>
            </a:r>
            <a:r>
              <a:rPr sz="3200" spc="1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schedules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10" dirty="0">
                <a:latin typeface="Calibri"/>
                <a:cs typeface="Calibri"/>
              </a:rPr>
              <a:t>Lower</a:t>
            </a:r>
            <a:r>
              <a:rPr sz="3200" spc="-12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costs</a:t>
            </a:r>
            <a:endParaRPr sz="32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85"/>
              </a:spcBef>
              <a:buFont typeface="Wingdings"/>
              <a:buChar char="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Savings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design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Font typeface="Wingdings"/>
              <a:buChar char="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Savings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-3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constructability</a:t>
            </a:r>
            <a:endParaRPr sz="28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70"/>
              </a:spcBef>
              <a:buFont typeface="Wingdings"/>
              <a:buChar char="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Savings </a:t>
            </a:r>
            <a:r>
              <a:rPr sz="2800" spc="-10" dirty="0">
                <a:latin typeface="Calibri"/>
                <a:cs typeface="Calibri"/>
              </a:rPr>
              <a:t>in</a:t>
            </a:r>
            <a:r>
              <a:rPr sz="2800" spc="-15" dirty="0">
                <a:latin typeface="Calibri"/>
                <a:cs typeface="Calibri"/>
              </a:rPr>
              <a:t> innovation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8976" y="3198875"/>
            <a:ext cx="3544823" cy="2365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1248" y="1153668"/>
            <a:ext cx="750112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2750" y="1305052"/>
            <a:ext cx="677672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What </a:t>
            </a:r>
            <a:r>
              <a:rPr dirty="0"/>
              <a:t>does </a:t>
            </a:r>
            <a:r>
              <a:rPr spc="-5" dirty="0"/>
              <a:t>an owner</a:t>
            </a:r>
            <a:r>
              <a:rPr spc="-85" dirty="0"/>
              <a:t> </a:t>
            </a:r>
            <a:r>
              <a:rPr spc="-10" dirty="0"/>
              <a:t>expect?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43</a:t>
            </a:fld>
            <a:endParaRPr spc="-5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5" y="2360675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19172" y="3296411"/>
            <a:ext cx="4294631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53086" y="3438652"/>
            <a:ext cx="3589654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The BIG</a:t>
            </a:r>
            <a:r>
              <a:rPr sz="440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Picture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5123" y="1187196"/>
            <a:ext cx="4907279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14174" y="1312164"/>
            <a:ext cx="431546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10253F"/>
                </a:solidFill>
                <a:latin typeface="Calibri"/>
                <a:cs typeface="Calibri"/>
              </a:rPr>
              <a:t>CMGC </a:t>
            </a:r>
            <a:r>
              <a:rPr sz="3600" b="1" spc="-10" dirty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r>
              <a:rPr sz="3600" b="1" spc="-7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44</a:t>
            </a:fld>
            <a:endParaRPr spc="-5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37275" y="2055875"/>
            <a:ext cx="3115055" cy="3307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75689" y="2878454"/>
            <a:ext cx="5033645" cy="2378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Calibri"/>
              <a:buChar char="•"/>
              <a:tabLst>
                <a:tab pos="299720" algn="l"/>
              </a:tabLst>
            </a:pPr>
            <a:r>
              <a:rPr sz="2800" b="1" spc="-15" dirty="0">
                <a:latin typeface="Calibri"/>
                <a:cs typeface="Calibri"/>
              </a:rPr>
              <a:t>Collaboration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Calibri"/>
              <a:buChar char="•"/>
              <a:tabLst>
                <a:tab pos="299720" algn="l"/>
              </a:tabLst>
            </a:pPr>
            <a:r>
              <a:rPr sz="2800" b="1" spc="-5" dirty="0">
                <a:latin typeface="Calibri"/>
                <a:cs typeface="Calibri"/>
              </a:rPr>
              <a:t>Risk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Theory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Calibri"/>
              <a:buChar char="•"/>
              <a:tabLst>
                <a:tab pos="299720" algn="l"/>
              </a:tabLst>
            </a:pPr>
            <a:r>
              <a:rPr sz="2800" b="1" spc="-10" dirty="0">
                <a:latin typeface="Calibri"/>
                <a:cs typeface="Calibri"/>
              </a:rPr>
              <a:t>Schedule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Calibri"/>
              <a:buChar char="•"/>
              <a:tabLst>
                <a:tab pos="299720" algn="l"/>
              </a:tabLst>
            </a:pPr>
            <a:r>
              <a:rPr sz="2800" b="1" spc="-10" dirty="0">
                <a:latin typeface="Calibri"/>
                <a:cs typeface="Calibri"/>
              </a:rPr>
              <a:t>Model </a:t>
            </a:r>
            <a:r>
              <a:rPr sz="2800" b="1" spc="-15" dirty="0">
                <a:latin typeface="Calibri"/>
                <a:cs typeface="Calibri"/>
              </a:rPr>
              <a:t>to </a:t>
            </a:r>
            <a:r>
              <a:rPr sz="2800" b="1" spc="-10" dirty="0">
                <a:latin typeface="Calibri"/>
                <a:cs typeface="Calibri"/>
              </a:rPr>
              <a:t>Implement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Innovation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8348" y="1153668"/>
            <a:ext cx="818692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9882" y="1305052"/>
            <a:ext cx="746442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BIG </a:t>
            </a:r>
            <a:r>
              <a:rPr spc="-10" dirty="0"/>
              <a:t>Picture </a:t>
            </a:r>
            <a:r>
              <a:rPr spc="-5" dirty="0"/>
              <a:t>Theories with</a:t>
            </a:r>
            <a:r>
              <a:rPr spc="-85" dirty="0"/>
              <a:t> </a:t>
            </a:r>
            <a:r>
              <a:rPr dirty="0"/>
              <a:t>CMGC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4875" y="2206751"/>
            <a:ext cx="5718047" cy="38907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66474" y="5744464"/>
            <a:ext cx="5761355" cy="635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33400" marR="5080" indent="-521334">
              <a:lnSpc>
                <a:spcPct val="100000"/>
              </a:lnSpc>
            </a:pPr>
            <a:r>
              <a:rPr sz="2000" b="1" i="1" dirty="0">
                <a:latin typeface="Calibri"/>
                <a:cs typeface="Calibri"/>
              </a:rPr>
              <a:t>CMGC </a:t>
            </a:r>
            <a:r>
              <a:rPr sz="2000" b="1" i="1" spc="-5" dirty="0">
                <a:latin typeface="Calibri"/>
                <a:cs typeface="Calibri"/>
              </a:rPr>
              <a:t>is an </a:t>
            </a:r>
            <a:r>
              <a:rPr sz="2000" b="1" i="1" spc="-10" dirty="0">
                <a:latin typeface="Calibri"/>
                <a:cs typeface="Calibri"/>
              </a:rPr>
              <a:t>integrated </a:t>
            </a:r>
            <a:r>
              <a:rPr sz="2000" b="1" i="1" spc="-5" dirty="0">
                <a:latin typeface="Calibri"/>
                <a:cs typeface="Calibri"/>
              </a:rPr>
              <a:t>team approach </a:t>
            </a:r>
            <a:r>
              <a:rPr sz="2000" b="1" i="1" spc="-15" dirty="0">
                <a:latin typeface="Calibri"/>
                <a:cs typeface="Calibri"/>
              </a:rPr>
              <a:t>to </a:t>
            </a:r>
            <a:r>
              <a:rPr sz="2000" b="1" i="1" dirty="0">
                <a:latin typeface="Calibri"/>
                <a:cs typeface="Calibri"/>
              </a:rPr>
              <a:t>the</a:t>
            </a:r>
            <a:r>
              <a:rPr sz="2000" b="1" i="1" spc="-140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planning,  design and </a:t>
            </a:r>
            <a:r>
              <a:rPr sz="2000" b="1" i="1" spc="-10" dirty="0">
                <a:latin typeface="Calibri"/>
                <a:cs typeface="Calibri"/>
              </a:rPr>
              <a:t>construction </a:t>
            </a:r>
            <a:r>
              <a:rPr sz="2000" b="1" i="1" spc="-5" dirty="0">
                <a:latin typeface="Calibri"/>
                <a:cs typeface="Calibri"/>
              </a:rPr>
              <a:t>of </a:t>
            </a:r>
            <a:r>
              <a:rPr sz="2000" b="1" i="1" spc="-10" dirty="0">
                <a:latin typeface="Calibri"/>
                <a:cs typeface="Calibri"/>
              </a:rPr>
              <a:t>highway</a:t>
            </a:r>
            <a:r>
              <a:rPr sz="2000" b="1" i="1" spc="-120" dirty="0">
                <a:latin typeface="Calibri"/>
                <a:cs typeface="Calibri"/>
              </a:rPr>
              <a:t> </a:t>
            </a:r>
            <a:r>
              <a:rPr sz="2000" b="1" i="1" dirty="0">
                <a:latin typeface="Calibri"/>
                <a:cs typeface="Calibri"/>
              </a:rPr>
              <a:t>projects.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97023" y="1344168"/>
            <a:ext cx="498652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</a:pPr>
            <a:r>
              <a:rPr dirty="0"/>
              <a:t>CMGC</a:t>
            </a:r>
            <a:r>
              <a:rPr spc="-105" dirty="0"/>
              <a:t> </a:t>
            </a:r>
            <a:r>
              <a:rPr spc="-15" dirty="0"/>
              <a:t>Contracting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648" y="1350149"/>
            <a:ext cx="7092279" cy="5319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6539" y="694944"/>
            <a:ext cx="344271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0552" y="846363"/>
            <a:ext cx="271843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Risk</a:t>
            </a:r>
            <a:r>
              <a:rPr spc="-90" dirty="0"/>
              <a:t> </a:t>
            </a:r>
            <a:r>
              <a:rPr dirty="0"/>
              <a:t>Theory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47</a:t>
            </a:fld>
            <a:endParaRPr spc="-5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19200" y="1960587"/>
            <a:ext cx="6857936" cy="4440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2835" y="1153668"/>
            <a:ext cx="799795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4370" y="1305052"/>
            <a:ext cx="727329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Schedule/Timeline</a:t>
            </a:r>
            <a:r>
              <a:rPr spc="-90" dirty="0"/>
              <a:t> </a:t>
            </a:r>
            <a:r>
              <a:rPr spc="-5" dirty="0"/>
              <a:t>Comparison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48</a:t>
            </a:fld>
            <a:endParaRPr spc="-5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4272" y="2194559"/>
            <a:ext cx="6288024" cy="4142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4444" y="1153668"/>
            <a:ext cx="81747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45978" y="1305052"/>
            <a:ext cx="7452359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Model </a:t>
            </a:r>
            <a:r>
              <a:rPr spc="-30" dirty="0"/>
              <a:t>to </a:t>
            </a:r>
            <a:r>
              <a:rPr spc="-5" dirty="0"/>
              <a:t>Implement</a:t>
            </a:r>
            <a:r>
              <a:rPr spc="-75" dirty="0"/>
              <a:t> </a:t>
            </a:r>
            <a:r>
              <a:rPr spc="-15" dirty="0"/>
              <a:t>Innovation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49</a:t>
            </a:fld>
            <a:endParaRPr spc="-5" dirty="0"/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39" y="1327404"/>
            <a:ext cx="8842247" cy="798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3454" y="1460119"/>
            <a:ext cx="8216265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-95" dirty="0"/>
              <a:t>FHWA’s </a:t>
            </a:r>
            <a:r>
              <a:rPr sz="3800" spc="-5" dirty="0"/>
              <a:t>Long </a:t>
            </a:r>
            <a:r>
              <a:rPr sz="3800" spc="-80" dirty="0"/>
              <a:t>Term </a:t>
            </a:r>
            <a:r>
              <a:rPr sz="3800" spc="-10" dirty="0"/>
              <a:t>Project </a:t>
            </a:r>
            <a:r>
              <a:rPr sz="3800" dirty="0"/>
              <a:t>Delivery</a:t>
            </a:r>
            <a:r>
              <a:rPr sz="3800" spc="85" dirty="0"/>
              <a:t> </a:t>
            </a:r>
            <a:r>
              <a:rPr sz="3800" spc="-5" dirty="0"/>
              <a:t>Goals</a:t>
            </a:r>
            <a:endParaRPr sz="3800"/>
          </a:p>
        </p:txBody>
      </p:sp>
      <p:sp>
        <p:nvSpPr>
          <p:cNvPr id="4" name="object 4"/>
          <p:cNvSpPr txBox="1"/>
          <p:nvPr/>
        </p:nvSpPr>
        <p:spPr>
          <a:xfrm>
            <a:off x="402590" y="2232469"/>
            <a:ext cx="8011795" cy="39401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3030"/>
              </a:lnSpc>
            </a:pPr>
            <a:r>
              <a:rPr sz="2800" b="1" spc="-5" dirty="0">
                <a:latin typeface="Calibri"/>
                <a:cs typeface="Calibri"/>
              </a:rPr>
              <a:t>All </a:t>
            </a:r>
            <a:r>
              <a:rPr sz="2800" b="1" spc="-15" dirty="0">
                <a:latin typeface="Calibri"/>
                <a:cs typeface="Calibri"/>
              </a:rPr>
              <a:t>contracting </a:t>
            </a:r>
            <a:r>
              <a:rPr sz="2800" b="1" spc="-10" dirty="0">
                <a:latin typeface="Calibri"/>
                <a:cs typeface="Calibri"/>
              </a:rPr>
              <a:t>agencies should </a:t>
            </a:r>
            <a:r>
              <a:rPr sz="2800" b="1" spc="-25" dirty="0">
                <a:latin typeface="Calibri"/>
                <a:cs typeface="Calibri"/>
              </a:rPr>
              <a:t>have </a:t>
            </a:r>
            <a:r>
              <a:rPr sz="2800" b="1" spc="-5" dirty="0">
                <a:latin typeface="Calibri"/>
                <a:cs typeface="Calibri"/>
              </a:rPr>
              <a:t>a </a:t>
            </a:r>
            <a:r>
              <a:rPr sz="2800" b="1" spc="-10" dirty="0">
                <a:latin typeface="Calibri"/>
                <a:cs typeface="Calibri"/>
              </a:rPr>
              <a:t>project delivery  </a:t>
            </a:r>
            <a:r>
              <a:rPr sz="2800" b="1" spc="-15" dirty="0">
                <a:latin typeface="Calibri"/>
                <a:cs typeface="Calibri"/>
              </a:rPr>
              <a:t>“toolbox”</a:t>
            </a:r>
            <a:r>
              <a:rPr sz="2800" b="1" spc="-2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including: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26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Design-bid-build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284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Design-build</a:t>
            </a:r>
            <a:endParaRPr sz="2400">
              <a:latin typeface="Calibri"/>
              <a:cs typeface="Calibri"/>
            </a:endParaRPr>
          </a:p>
          <a:p>
            <a:pPr marL="756285" marR="299085" indent="-286385">
              <a:lnSpc>
                <a:spcPts val="2590"/>
              </a:lnSpc>
              <a:spcBef>
                <a:spcPts val="61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Construction Manager </a:t>
            </a:r>
            <a:r>
              <a:rPr sz="2400" spc="-10" dirty="0">
                <a:latin typeface="Calibri"/>
                <a:cs typeface="Calibri"/>
              </a:rPr>
              <a:t>General </a:t>
            </a:r>
            <a:r>
              <a:rPr sz="2400" spc="-15" dirty="0">
                <a:latin typeface="Calibri"/>
                <a:cs typeface="Calibri"/>
              </a:rPr>
              <a:t>Contractor </a:t>
            </a:r>
            <a:r>
              <a:rPr sz="2400" spc="-5" dirty="0">
                <a:latin typeface="Calibri"/>
                <a:cs typeface="Calibri"/>
              </a:rPr>
              <a:t>(Construction  Manager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at-Risk)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Alliance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Contracting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284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Performance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Contracting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28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ID/IQ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contracting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284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Other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73240" y="4328159"/>
            <a:ext cx="2269235" cy="2051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5" y="2360675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35223" y="3296411"/>
            <a:ext cx="3465575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67581" y="3438652"/>
            <a:ext cx="276098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44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Process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5123" y="1187196"/>
            <a:ext cx="4907279" cy="7559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14174" y="1312164"/>
            <a:ext cx="431546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5" dirty="0">
                <a:solidFill>
                  <a:srgbClr val="10253F"/>
                </a:solidFill>
                <a:latin typeface="Calibri"/>
                <a:cs typeface="Calibri"/>
              </a:rPr>
              <a:t>CMGC </a:t>
            </a:r>
            <a:r>
              <a:rPr sz="3600" b="1" spc="-10" dirty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r>
              <a:rPr sz="3600" b="1" spc="-75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50</a:t>
            </a:fld>
            <a:endParaRPr spc="-5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7450" y="1905012"/>
            <a:ext cx="5543308" cy="4551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61844" y="1153668"/>
            <a:ext cx="405993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03347" y="1305052"/>
            <a:ext cx="333819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CMGC</a:t>
            </a:r>
            <a:r>
              <a:rPr spc="-114" dirty="0"/>
              <a:t> </a:t>
            </a:r>
            <a:r>
              <a:rPr spc="-10" dirty="0"/>
              <a:t>Process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51</a:t>
            </a:fld>
            <a:endParaRPr spc="-5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7450" y="1905012"/>
            <a:ext cx="5543308" cy="4551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19072" y="1153668"/>
            <a:ext cx="574547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60575" y="1305052"/>
            <a:ext cx="502094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95" dirty="0"/>
              <a:t>Team </a:t>
            </a:r>
            <a:r>
              <a:rPr spc="-5" dirty="0"/>
              <a:t>Selection Phase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52</a:t>
            </a:fld>
            <a:endParaRPr spc="-5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88151" y="2388107"/>
            <a:ext cx="3352799" cy="38618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01240"/>
            <a:ext cx="7639684" cy="170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Designer </a:t>
            </a:r>
            <a:r>
              <a:rPr sz="3000" dirty="0">
                <a:latin typeface="Calibri"/>
                <a:cs typeface="Calibri"/>
              </a:rPr>
              <a:t>– </a:t>
            </a:r>
            <a:r>
              <a:rPr sz="3000" spc="-10" dirty="0">
                <a:latin typeface="Calibri"/>
                <a:cs typeface="Calibri"/>
              </a:rPr>
              <a:t>regular </a:t>
            </a:r>
            <a:r>
              <a:rPr sz="3000" spc="-15" dirty="0">
                <a:latin typeface="Calibri"/>
                <a:cs typeface="Calibri"/>
              </a:rPr>
              <a:t>consultant </a:t>
            </a:r>
            <a:r>
              <a:rPr sz="3000" spc="-5" dirty="0">
                <a:latin typeface="Calibri"/>
                <a:cs typeface="Calibri"/>
              </a:rPr>
              <a:t>selection </a:t>
            </a:r>
            <a:r>
              <a:rPr sz="3000" spc="-10" dirty="0">
                <a:latin typeface="Calibri"/>
                <a:cs typeface="Calibri"/>
              </a:rPr>
              <a:t>process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General Contractor </a:t>
            </a:r>
            <a:r>
              <a:rPr sz="3000" dirty="0">
                <a:latin typeface="Calibri"/>
                <a:cs typeface="Calibri"/>
              </a:rPr>
              <a:t>– </a:t>
            </a:r>
            <a:r>
              <a:rPr sz="3000" spc="-10" dirty="0">
                <a:latin typeface="Calibri"/>
                <a:cs typeface="Calibri"/>
              </a:rPr>
              <a:t>“Best </a:t>
            </a:r>
            <a:r>
              <a:rPr sz="3000" spc="-40" dirty="0">
                <a:latin typeface="Calibri"/>
                <a:cs typeface="Calibri"/>
              </a:rPr>
              <a:t>Value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Selection”</a:t>
            </a:r>
            <a:endParaRPr sz="3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5"/>
              </a:spcBef>
              <a:buFont typeface="Wingdings"/>
              <a:buChar char=""/>
              <a:tabLst>
                <a:tab pos="755650" algn="l"/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Includes </a:t>
            </a:r>
            <a:r>
              <a:rPr sz="2600" spc="-30" dirty="0">
                <a:latin typeface="Calibri"/>
                <a:cs typeface="Calibri"/>
              </a:rPr>
              <a:t>Technical</a:t>
            </a:r>
            <a:r>
              <a:rPr sz="2600" spc="-12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score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buFont typeface="Wingdings"/>
              <a:buChar char=""/>
              <a:tabLst>
                <a:tab pos="755650" algn="l"/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Includes</a:t>
            </a:r>
            <a:r>
              <a:rPr sz="2600" spc="-1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“Price”*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3139" y="4879502"/>
            <a:ext cx="7376159" cy="1226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7020">
              <a:lnSpc>
                <a:spcPts val="2230"/>
              </a:lnSpc>
            </a:pPr>
            <a:r>
              <a:rPr sz="2600" b="1" spc="-10" dirty="0">
                <a:latin typeface="Calibri"/>
                <a:cs typeface="Calibri"/>
              </a:rPr>
              <a:t>*</a:t>
            </a:r>
            <a:r>
              <a:rPr sz="2400" b="1" i="1" spc="-10" dirty="0">
                <a:latin typeface="Calibri"/>
                <a:cs typeface="Calibri"/>
              </a:rPr>
              <a:t>UDOT </a:t>
            </a:r>
            <a:r>
              <a:rPr sz="2400" b="1" i="1" spc="-5" dirty="0">
                <a:latin typeface="Calibri"/>
                <a:cs typeface="Calibri"/>
              </a:rPr>
              <a:t>model </a:t>
            </a:r>
            <a:r>
              <a:rPr sz="2400" b="1" i="1" dirty="0">
                <a:latin typeface="Calibri"/>
                <a:cs typeface="Calibri"/>
              </a:rPr>
              <a:t>– </a:t>
            </a:r>
            <a:r>
              <a:rPr sz="2400" b="1" i="1" spc="-10" dirty="0">
                <a:latin typeface="Calibri"/>
                <a:cs typeface="Calibri"/>
              </a:rPr>
              <a:t>other </a:t>
            </a:r>
            <a:r>
              <a:rPr sz="2400" b="1" i="1" spc="-5" dirty="0">
                <a:latin typeface="Calibri"/>
                <a:cs typeface="Calibri"/>
              </a:rPr>
              <a:t>models </a:t>
            </a:r>
            <a:r>
              <a:rPr sz="2400" b="1" i="1" spc="-20" dirty="0">
                <a:latin typeface="Calibri"/>
                <a:cs typeface="Calibri"/>
              </a:rPr>
              <a:t>exist </a:t>
            </a:r>
            <a:r>
              <a:rPr sz="2400" b="1" i="1" spc="-5" dirty="0">
                <a:latin typeface="Calibri"/>
                <a:cs typeface="Calibri"/>
              </a:rPr>
              <a:t>including</a:t>
            </a:r>
            <a:r>
              <a:rPr sz="2400" b="1" i="1" spc="-40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qualifications</a:t>
            </a:r>
            <a:endParaRPr sz="2400">
              <a:latin typeface="Calibri"/>
              <a:cs typeface="Calibri"/>
            </a:endParaRPr>
          </a:p>
          <a:p>
            <a:pPr marL="299085" marR="122555">
              <a:lnSpc>
                <a:spcPts val="2300"/>
              </a:lnSpc>
              <a:spcBef>
                <a:spcPts val="275"/>
              </a:spcBef>
              <a:tabLst>
                <a:tab pos="5183505" algn="l"/>
              </a:tabLst>
            </a:pPr>
            <a:r>
              <a:rPr sz="2400" b="1" i="1" dirty="0">
                <a:latin typeface="Calibri"/>
                <a:cs typeface="Calibri"/>
              </a:rPr>
              <a:t>based </a:t>
            </a:r>
            <a:r>
              <a:rPr sz="2400" b="1" i="1" spc="-5" dirty="0">
                <a:latin typeface="Calibri"/>
                <a:cs typeface="Calibri"/>
              </a:rPr>
              <a:t>selection and</a:t>
            </a:r>
            <a:r>
              <a:rPr sz="2400" b="1" i="1" spc="-35" dirty="0">
                <a:latin typeface="Calibri"/>
                <a:cs typeface="Calibri"/>
              </a:rPr>
              <a:t> </a:t>
            </a:r>
            <a:r>
              <a:rPr sz="2400" b="1" i="1" spc="-10" dirty="0">
                <a:latin typeface="Calibri"/>
                <a:cs typeface="Calibri"/>
              </a:rPr>
              <a:t>competing</a:t>
            </a:r>
            <a:r>
              <a:rPr sz="2400" b="1" i="1" spc="-5" dirty="0">
                <a:latin typeface="Calibri"/>
                <a:cs typeface="Calibri"/>
              </a:rPr>
              <a:t> profit.	</a:t>
            </a:r>
            <a:r>
              <a:rPr sz="2400" b="1" i="1" spc="-30" dirty="0">
                <a:latin typeface="Calibri"/>
                <a:cs typeface="Calibri"/>
              </a:rPr>
              <a:t>FHWA</a:t>
            </a:r>
            <a:r>
              <a:rPr sz="2400" b="1" i="1" spc="-7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will</a:t>
            </a:r>
            <a:r>
              <a:rPr sz="2400" b="1" i="1" spc="-60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allow </a:t>
            </a:r>
            <a:r>
              <a:rPr sz="2400" b="1" i="1" dirty="0">
                <a:latin typeface="Calibri"/>
                <a:cs typeface="Calibri"/>
              </a:rPr>
              <a:t> </a:t>
            </a:r>
            <a:r>
              <a:rPr sz="2400" b="1" i="1" spc="-15" dirty="0">
                <a:latin typeface="Calibri"/>
                <a:cs typeface="Calibri"/>
              </a:rPr>
              <a:t>any </a:t>
            </a:r>
            <a:r>
              <a:rPr sz="2400" b="1" i="1" spc="-5" dirty="0">
                <a:latin typeface="Calibri"/>
                <a:cs typeface="Calibri"/>
              </a:rPr>
              <a:t>fair and transparent selection method </a:t>
            </a:r>
            <a:r>
              <a:rPr sz="2400" b="1" i="1" spc="-15" dirty="0">
                <a:latin typeface="Calibri"/>
                <a:cs typeface="Calibri"/>
              </a:rPr>
              <a:t>to </a:t>
            </a:r>
            <a:r>
              <a:rPr sz="2400" b="1" i="1" dirty="0">
                <a:latin typeface="Calibri"/>
                <a:cs typeface="Calibri"/>
              </a:rPr>
              <a:t>be  </a:t>
            </a:r>
            <a:r>
              <a:rPr sz="2400" b="1" i="1" spc="-10" dirty="0">
                <a:latin typeface="Calibri"/>
                <a:cs typeface="Calibri"/>
              </a:rPr>
              <a:t>evaluated </a:t>
            </a:r>
            <a:r>
              <a:rPr sz="2400" b="1" i="1" spc="-5" dirty="0">
                <a:latin typeface="Calibri"/>
                <a:cs typeface="Calibri"/>
              </a:rPr>
              <a:t>under</a:t>
            </a:r>
            <a:r>
              <a:rPr sz="2400" b="1" i="1" spc="-95" dirty="0">
                <a:latin typeface="Calibri"/>
                <a:cs typeface="Calibri"/>
              </a:rPr>
              <a:t> </a:t>
            </a:r>
            <a:r>
              <a:rPr sz="2400" b="1" i="1" spc="-5" dirty="0">
                <a:latin typeface="Calibri"/>
                <a:cs typeface="Calibri"/>
              </a:rPr>
              <a:t>SEP-14.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1748" y="1153668"/>
            <a:ext cx="712012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73250" y="1305052"/>
            <a:ext cx="639635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How is </a:t>
            </a:r>
            <a:r>
              <a:rPr dirty="0"/>
              <a:t>the </a:t>
            </a:r>
            <a:r>
              <a:rPr spc="-15" dirty="0"/>
              <a:t>team</a:t>
            </a:r>
            <a:r>
              <a:rPr spc="-114" dirty="0"/>
              <a:t> </a:t>
            </a:r>
            <a:r>
              <a:rPr spc="-5" dirty="0"/>
              <a:t>selected?*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53</a:t>
            </a:fld>
            <a:endParaRPr spc="-5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301240"/>
            <a:ext cx="7246620" cy="3658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b="1" dirty="0">
                <a:latin typeface="Calibri"/>
                <a:cs typeface="Calibri"/>
              </a:rPr>
              <a:t>RFP </a:t>
            </a:r>
            <a:r>
              <a:rPr sz="3000" b="1" spc="-15" dirty="0">
                <a:latin typeface="Calibri"/>
                <a:cs typeface="Calibri"/>
              </a:rPr>
              <a:t>evaluation </a:t>
            </a:r>
            <a:r>
              <a:rPr sz="3000" b="1" spc="-10" dirty="0">
                <a:latin typeface="Calibri"/>
                <a:cs typeface="Calibri"/>
              </a:rPr>
              <a:t>criteria </a:t>
            </a:r>
            <a:r>
              <a:rPr sz="3000" b="1" spc="-5" dirty="0">
                <a:latin typeface="Calibri"/>
                <a:cs typeface="Calibri"/>
              </a:rPr>
              <a:t>includes the</a:t>
            </a:r>
            <a:r>
              <a:rPr sz="3000" b="1" spc="5" dirty="0">
                <a:latin typeface="Calibri"/>
                <a:cs typeface="Calibri"/>
              </a:rPr>
              <a:t> </a:t>
            </a:r>
            <a:r>
              <a:rPr sz="3000" b="1" spc="-10" dirty="0">
                <a:latin typeface="Calibri"/>
                <a:cs typeface="Calibri"/>
              </a:rPr>
              <a:t>following:</a:t>
            </a:r>
            <a:endParaRPr sz="30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15"/>
              </a:spcBef>
              <a:buChar char="•"/>
              <a:tabLst>
                <a:tab pos="756285" algn="l"/>
              </a:tabLst>
            </a:pPr>
            <a:r>
              <a:rPr sz="2600" spc="-55" dirty="0">
                <a:latin typeface="Calibri"/>
                <a:cs typeface="Calibri"/>
              </a:rPr>
              <a:t>Team</a:t>
            </a:r>
            <a:endParaRPr sz="26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Char char="•"/>
              <a:tabLst>
                <a:tab pos="756920" algn="l"/>
              </a:tabLst>
            </a:pPr>
            <a:r>
              <a:rPr sz="2600" spc="-5" dirty="0">
                <a:latin typeface="Calibri"/>
                <a:cs typeface="Calibri"/>
              </a:rPr>
              <a:t>Approach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Approach </a:t>
            </a:r>
            <a:r>
              <a:rPr sz="2600" spc="-15" dirty="0">
                <a:latin typeface="Calibri"/>
                <a:cs typeface="Calibri"/>
              </a:rPr>
              <a:t>to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price</a:t>
            </a:r>
            <a:endParaRPr sz="26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Char char="•"/>
              <a:tabLst>
                <a:tab pos="756920" algn="l"/>
              </a:tabLst>
            </a:pPr>
            <a:r>
              <a:rPr sz="2600" spc="-5" dirty="0">
                <a:latin typeface="Calibri"/>
                <a:cs typeface="Calibri"/>
              </a:rPr>
              <a:t>Unit </a:t>
            </a:r>
            <a:r>
              <a:rPr sz="2600" dirty="0">
                <a:latin typeface="Calibri"/>
                <a:cs typeface="Calibri"/>
              </a:rPr>
              <a:t>prices </a:t>
            </a:r>
            <a:r>
              <a:rPr sz="2600" spc="-5" dirty="0">
                <a:latin typeface="Calibri"/>
                <a:cs typeface="Calibri"/>
              </a:rPr>
              <a:t>on </a:t>
            </a:r>
            <a:r>
              <a:rPr sz="2600" dirty="0">
                <a:latin typeface="Calibri"/>
                <a:cs typeface="Calibri"/>
              </a:rPr>
              <a:t>a </a:t>
            </a:r>
            <a:r>
              <a:rPr sz="2600" spc="-25" dirty="0">
                <a:latin typeface="Calibri"/>
                <a:cs typeface="Calibri"/>
              </a:rPr>
              <a:t>few </a:t>
            </a:r>
            <a:r>
              <a:rPr sz="2600" dirty="0">
                <a:latin typeface="Calibri"/>
                <a:cs typeface="Calibri"/>
              </a:rPr>
              <a:t>select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items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Calibri"/>
              <a:buChar char="•"/>
            </a:pPr>
            <a:endParaRPr sz="2700">
              <a:latin typeface="Times New Roman"/>
              <a:cs typeface="Times New Roman"/>
            </a:endParaRPr>
          </a:p>
          <a:p>
            <a:pPr marL="756285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2600" spc="-10" dirty="0">
                <a:latin typeface="Calibri"/>
                <a:cs typeface="Calibri"/>
              </a:rPr>
              <a:t>Innovations</a:t>
            </a:r>
            <a:endParaRPr sz="26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CMGC Design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Process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17464" y="3151632"/>
            <a:ext cx="3118104" cy="2947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4855" y="1153668"/>
            <a:ext cx="615391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56390" y="1305052"/>
            <a:ext cx="542988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/>
              <a:t>General </a:t>
            </a:r>
            <a:r>
              <a:rPr spc="-20" dirty="0"/>
              <a:t>Contractor</a:t>
            </a:r>
            <a:r>
              <a:rPr spc="-114" dirty="0"/>
              <a:t> </a:t>
            </a:r>
            <a:r>
              <a:rPr spc="-5" dirty="0"/>
              <a:t>RFP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54</a:t>
            </a:fld>
            <a:endParaRPr spc="-5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60" y="1153668"/>
            <a:ext cx="8680703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2962" y="1305052"/>
            <a:ext cx="795528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45" dirty="0"/>
              <a:t>Technical </a:t>
            </a:r>
            <a:r>
              <a:rPr spc="-10" dirty="0"/>
              <a:t>Proposal Scoring</a:t>
            </a:r>
            <a:r>
              <a:rPr spc="-75" dirty="0"/>
              <a:t> </a:t>
            </a:r>
            <a:r>
              <a:rPr spc="-10" dirty="0"/>
              <a:t>Criteria</a:t>
            </a:r>
          </a:p>
        </p:txBody>
      </p:sp>
      <p:sp>
        <p:nvSpPr>
          <p:cNvPr id="4" name="object 4"/>
          <p:cNvSpPr/>
          <p:nvPr/>
        </p:nvSpPr>
        <p:spPr>
          <a:xfrm>
            <a:off x="340790" y="2060847"/>
            <a:ext cx="8551689" cy="42711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55</a:t>
            </a:fld>
            <a:endParaRPr spc="-5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7967" y="967740"/>
            <a:ext cx="6641591" cy="658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7394" y="1073056"/>
            <a:ext cx="612775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" dirty="0"/>
              <a:t>CMGC </a:t>
            </a:r>
            <a:r>
              <a:rPr sz="3200" spc="-20" dirty="0"/>
              <a:t>Variations to</a:t>
            </a:r>
            <a:r>
              <a:rPr sz="3200" spc="-50" dirty="0"/>
              <a:t> </a:t>
            </a:r>
            <a:r>
              <a:rPr sz="3200" spc="-10" dirty="0"/>
              <a:t>Implementation</a:t>
            </a:r>
            <a:endParaRPr sz="3200"/>
          </a:p>
        </p:txBody>
      </p:sp>
      <p:sp>
        <p:nvSpPr>
          <p:cNvPr id="4" name="object 4"/>
          <p:cNvSpPr/>
          <p:nvPr/>
        </p:nvSpPr>
        <p:spPr>
          <a:xfrm>
            <a:off x="1403648" y="1628799"/>
            <a:ext cx="6408711" cy="4777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56</a:t>
            </a:fld>
            <a:endParaRPr spc="-5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0400" y="1981200"/>
            <a:ext cx="1819262" cy="13858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82520"/>
            <a:ext cx="7663815" cy="3705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10" dirty="0">
                <a:latin typeface="Calibri"/>
                <a:cs typeface="Calibri"/>
              </a:rPr>
              <a:t>Items that define</a:t>
            </a:r>
            <a:r>
              <a:rPr sz="3200" spc="-2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project</a:t>
            </a:r>
            <a:endParaRPr sz="3200">
              <a:latin typeface="Calibri"/>
              <a:cs typeface="Calibri"/>
            </a:endParaRPr>
          </a:p>
          <a:p>
            <a:pPr marL="355600" marR="11811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10" dirty="0">
                <a:latin typeface="Calibri"/>
                <a:cs typeface="Calibri"/>
              </a:rPr>
              <a:t>Items that </a:t>
            </a:r>
            <a:r>
              <a:rPr sz="3200" spc="-20" dirty="0">
                <a:latin typeface="Calibri"/>
                <a:cs typeface="Calibri"/>
              </a:rPr>
              <a:t>demonstrate </a:t>
            </a:r>
            <a:r>
              <a:rPr sz="3200" spc="-5" dirty="0">
                <a:latin typeface="Calibri"/>
                <a:cs typeface="Calibri"/>
              </a:rPr>
              <a:t>business </a:t>
            </a:r>
            <a:r>
              <a:rPr sz="3200" spc="-10" dirty="0">
                <a:latin typeface="Calibri"/>
                <a:cs typeface="Calibri"/>
              </a:rPr>
              <a:t>reason </a:t>
            </a:r>
            <a:r>
              <a:rPr sz="3200" spc="-25" dirty="0">
                <a:latin typeface="Calibri"/>
                <a:cs typeface="Calibri"/>
              </a:rPr>
              <a:t>for  </a:t>
            </a:r>
            <a:r>
              <a:rPr sz="3200" spc="-15" dirty="0">
                <a:latin typeface="Calibri"/>
                <a:cs typeface="Calibri"/>
              </a:rPr>
              <a:t>awarding</a:t>
            </a:r>
            <a:r>
              <a:rPr sz="3200" spc="-55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project</a:t>
            </a:r>
            <a:endParaRPr sz="3200">
              <a:latin typeface="Calibri"/>
              <a:cs typeface="Calibri"/>
            </a:endParaRPr>
          </a:p>
          <a:p>
            <a:pPr marL="355600" marR="26924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10" dirty="0">
                <a:latin typeface="Calibri"/>
                <a:cs typeface="Calibri"/>
              </a:rPr>
              <a:t>Items where </a:t>
            </a:r>
            <a:r>
              <a:rPr sz="3200" dirty="0">
                <a:latin typeface="Calibri"/>
                <a:cs typeface="Calibri"/>
              </a:rPr>
              <a:t>a </a:t>
            </a:r>
            <a:r>
              <a:rPr sz="3200" spc="-20" dirty="0">
                <a:latin typeface="Calibri"/>
                <a:cs typeface="Calibri"/>
              </a:rPr>
              <a:t>contractor </a:t>
            </a:r>
            <a:r>
              <a:rPr sz="3200" spc="-10" dirty="0">
                <a:latin typeface="Calibri"/>
                <a:cs typeface="Calibri"/>
              </a:rPr>
              <a:t>can </a:t>
            </a:r>
            <a:r>
              <a:rPr sz="3200" spc="-20" dirty="0">
                <a:latin typeface="Calibri"/>
                <a:cs typeface="Calibri"/>
              </a:rPr>
              <a:t>demonstrate  </a:t>
            </a:r>
            <a:r>
              <a:rPr sz="3200" spc="-10" dirty="0">
                <a:latin typeface="Calibri"/>
                <a:cs typeface="Calibri"/>
              </a:rPr>
              <a:t>expertise </a:t>
            </a:r>
            <a:r>
              <a:rPr sz="3200" dirty="0">
                <a:latin typeface="Calibri"/>
                <a:cs typeface="Calibri"/>
              </a:rPr>
              <a:t>or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innovation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5" dirty="0">
                <a:latin typeface="Calibri"/>
                <a:cs typeface="Calibri"/>
              </a:rPr>
              <a:t>If dirt </a:t>
            </a:r>
            <a:r>
              <a:rPr sz="3200" dirty="0">
                <a:latin typeface="Calibri"/>
                <a:cs typeface="Calibri"/>
              </a:rPr>
              <a:t>job, choose </a:t>
            </a:r>
            <a:r>
              <a:rPr sz="3200" spc="-5" dirty="0">
                <a:latin typeface="Calibri"/>
                <a:cs typeface="Calibri"/>
              </a:rPr>
              <a:t>dirt </a:t>
            </a:r>
            <a:r>
              <a:rPr sz="3200" spc="-10" dirty="0">
                <a:latin typeface="Calibri"/>
                <a:cs typeface="Calibri"/>
              </a:rPr>
              <a:t>items, </a:t>
            </a:r>
            <a:r>
              <a:rPr sz="3200" spc="-5" dirty="0">
                <a:latin typeface="Calibri"/>
                <a:cs typeface="Calibri"/>
              </a:rPr>
              <a:t>if </a:t>
            </a:r>
            <a:r>
              <a:rPr sz="3200" spc="-15" dirty="0">
                <a:latin typeface="Calibri"/>
                <a:cs typeface="Calibri"/>
              </a:rPr>
              <a:t>structure </a:t>
            </a:r>
            <a:r>
              <a:rPr sz="3200" spc="-5" dirty="0">
                <a:latin typeface="Calibri"/>
                <a:cs typeface="Calibri"/>
              </a:rPr>
              <a:t>job,  choose </a:t>
            </a:r>
            <a:r>
              <a:rPr sz="3200" spc="-15" dirty="0">
                <a:latin typeface="Calibri"/>
                <a:cs typeface="Calibri"/>
              </a:rPr>
              <a:t>structure</a:t>
            </a:r>
            <a:r>
              <a:rPr sz="3200" spc="-45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items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5823" y="1153668"/>
            <a:ext cx="895197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326" y="1305052"/>
            <a:ext cx="82296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Unit </a:t>
            </a:r>
            <a:r>
              <a:rPr spc="-5" dirty="0"/>
              <a:t>Prices on </a:t>
            </a:r>
            <a:r>
              <a:rPr dirty="0"/>
              <a:t>a </a:t>
            </a:r>
            <a:r>
              <a:rPr spc="-30" dirty="0"/>
              <a:t>Few </a:t>
            </a:r>
            <a:r>
              <a:rPr spc="-10" dirty="0"/>
              <a:t>Selected</a:t>
            </a:r>
            <a:r>
              <a:rPr spc="-75" dirty="0"/>
              <a:t> </a:t>
            </a:r>
            <a:r>
              <a:rPr spc="-10" dirty="0"/>
              <a:t>Items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57</a:t>
            </a:fld>
            <a:endParaRPr spc="-5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81799" y="1371600"/>
            <a:ext cx="1819263" cy="1385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06320"/>
            <a:ext cx="7807325" cy="3608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10" dirty="0">
                <a:latin typeface="Calibri"/>
                <a:cs typeface="Calibri"/>
              </a:rPr>
              <a:t>Example: </a:t>
            </a:r>
            <a:r>
              <a:rPr sz="3200" b="1" dirty="0">
                <a:latin typeface="Calibri"/>
                <a:cs typeface="Calibri"/>
              </a:rPr>
              <a:t>Bid </a:t>
            </a:r>
            <a:r>
              <a:rPr sz="3200" b="1" spc="-10" dirty="0">
                <a:latin typeface="Calibri"/>
                <a:cs typeface="Calibri"/>
              </a:rPr>
              <a:t>item: </a:t>
            </a:r>
            <a:r>
              <a:rPr sz="3200" b="1" dirty="0">
                <a:latin typeface="Calibri"/>
                <a:cs typeface="Calibri"/>
              </a:rPr>
              <a:t>Full </a:t>
            </a:r>
            <a:r>
              <a:rPr sz="3200" b="1" spc="-5" dirty="0">
                <a:latin typeface="Calibri"/>
                <a:cs typeface="Calibri"/>
              </a:rPr>
              <a:t>Depth Deck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spc="-15" dirty="0">
                <a:latin typeface="Calibri"/>
                <a:cs typeface="Calibri"/>
              </a:rPr>
              <a:t>Panels</a:t>
            </a:r>
            <a:endParaRPr sz="3200">
              <a:latin typeface="Calibri"/>
              <a:cs typeface="Calibri"/>
            </a:endParaRPr>
          </a:p>
          <a:p>
            <a:pPr marL="355600" marR="72263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15" dirty="0">
                <a:latin typeface="Calibri"/>
                <a:cs typeface="Calibri"/>
              </a:rPr>
              <a:t>Contractor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5" dirty="0">
                <a:latin typeface="Calibri"/>
                <a:cs typeface="Calibri"/>
              </a:rPr>
              <a:t>bid </a:t>
            </a:r>
            <a:r>
              <a:rPr sz="3200" dirty="0">
                <a:latin typeface="Calibri"/>
                <a:cs typeface="Calibri"/>
              </a:rPr>
              <a:t>on </a:t>
            </a:r>
            <a:r>
              <a:rPr sz="3200" spc="-10" dirty="0">
                <a:latin typeface="Calibri"/>
                <a:cs typeface="Calibri"/>
              </a:rPr>
              <a:t>certain </a:t>
            </a:r>
            <a:r>
              <a:rPr sz="3200" spc="-20" dirty="0">
                <a:latin typeface="Calibri"/>
                <a:cs typeface="Calibri"/>
              </a:rPr>
              <a:t>size, </a:t>
            </a:r>
            <a:r>
              <a:rPr sz="3200" spc="-5" dirty="0">
                <a:latin typeface="Calibri"/>
                <a:cs typeface="Calibri"/>
              </a:rPr>
              <a:t>assume  </a:t>
            </a:r>
            <a:r>
              <a:rPr sz="3200" spc="-15" dirty="0">
                <a:latin typeface="Calibri"/>
                <a:cs typeface="Calibri"/>
              </a:rPr>
              <a:t>casting site </a:t>
            </a:r>
            <a:r>
              <a:rPr sz="3200" dirty="0">
                <a:latin typeface="Calibri"/>
                <a:cs typeface="Calibri"/>
              </a:rPr>
              <a:t>– </a:t>
            </a:r>
            <a:r>
              <a:rPr sz="3200" spc="-10" dirty="0">
                <a:latin typeface="Calibri"/>
                <a:cs typeface="Calibri"/>
              </a:rPr>
              <a:t>level playing</a:t>
            </a:r>
            <a:r>
              <a:rPr sz="3200" spc="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field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10" dirty="0">
                <a:latin typeface="Calibri"/>
                <a:cs typeface="Calibri"/>
              </a:rPr>
              <a:t>What </a:t>
            </a:r>
            <a:r>
              <a:rPr sz="3200" spc="-5" dirty="0">
                <a:latin typeface="Calibri"/>
                <a:cs typeface="Calibri"/>
              </a:rPr>
              <a:t>causes price </a:t>
            </a:r>
            <a:r>
              <a:rPr sz="3200" spc="-25" dirty="0">
                <a:latin typeface="Calibri"/>
                <a:cs typeface="Calibri"/>
              </a:rPr>
              <a:t>to </a:t>
            </a:r>
            <a:r>
              <a:rPr sz="3200" spc="-15" dirty="0">
                <a:latin typeface="Calibri"/>
                <a:cs typeface="Calibri"/>
              </a:rPr>
              <a:t>go </a:t>
            </a:r>
            <a:r>
              <a:rPr sz="3200" spc="-5" dirty="0">
                <a:latin typeface="Calibri"/>
                <a:cs typeface="Calibri"/>
              </a:rPr>
              <a:t>up </a:t>
            </a:r>
            <a:r>
              <a:rPr sz="3200" dirty="0">
                <a:latin typeface="Calibri"/>
                <a:cs typeface="Calibri"/>
              </a:rPr>
              <a:t>or </a:t>
            </a:r>
            <a:r>
              <a:rPr sz="3200" spc="-5" dirty="0">
                <a:latin typeface="Calibri"/>
                <a:cs typeface="Calibri"/>
              </a:rPr>
              <a:t>down? </a:t>
            </a:r>
            <a:r>
              <a:rPr sz="3200" spc="-10" dirty="0">
                <a:latin typeface="Calibri"/>
                <a:cs typeface="Calibri"/>
              </a:rPr>
              <a:t>Energy  </a:t>
            </a:r>
            <a:r>
              <a:rPr sz="3200" spc="-15" dirty="0">
                <a:latin typeface="Calibri"/>
                <a:cs typeface="Calibri"/>
              </a:rPr>
              <a:t>costs, </a:t>
            </a:r>
            <a:r>
              <a:rPr sz="3200" spc="-5" dirty="0">
                <a:latin typeface="Calibri"/>
                <a:cs typeface="Calibri"/>
              </a:rPr>
              <a:t>cement </a:t>
            </a:r>
            <a:r>
              <a:rPr sz="3200" spc="-15" dirty="0">
                <a:latin typeface="Calibri"/>
                <a:cs typeface="Calibri"/>
              </a:rPr>
              <a:t>costs, casting </a:t>
            </a:r>
            <a:r>
              <a:rPr sz="3200" spc="-10" dirty="0">
                <a:latin typeface="Calibri"/>
                <a:cs typeface="Calibri"/>
              </a:rPr>
              <a:t>site, innovations:  light weight </a:t>
            </a:r>
            <a:r>
              <a:rPr sz="3200" spc="-15" dirty="0">
                <a:latin typeface="Calibri"/>
                <a:cs typeface="Calibri"/>
              </a:rPr>
              <a:t>concrete, </a:t>
            </a:r>
            <a:r>
              <a:rPr sz="3200" spc="-25" dirty="0">
                <a:latin typeface="Calibri"/>
                <a:cs typeface="Calibri"/>
              </a:rPr>
              <a:t>size </a:t>
            </a:r>
            <a:r>
              <a:rPr sz="3200" dirty="0">
                <a:latin typeface="Calibri"/>
                <a:cs typeface="Calibri"/>
              </a:rPr>
              <a:t>of </a:t>
            </a:r>
            <a:r>
              <a:rPr sz="3200" spc="-5" dirty="0">
                <a:latin typeface="Calibri"/>
                <a:cs typeface="Calibri"/>
              </a:rPr>
              <a:t>panel, </a:t>
            </a:r>
            <a:r>
              <a:rPr sz="3200" spc="-15" dirty="0">
                <a:latin typeface="Calibri"/>
                <a:cs typeface="Calibri"/>
              </a:rPr>
              <a:t>crane </a:t>
            </a:r>
            <a:r>
              <a:rPr sz="3200" dirty="0">
                <a:latin typeface="Calibri"/>
                <a:cs typeface="Calibri"/>
              </a:rPr>
              <a:t>or  </a:t>
            </a:r>
            <a:r>
              <a:rPr sz="3200" spc="-45" dirty="0">
                <a:latin typeface="Calibri"/>
                <a:cs typeface="Calibri"/>
              </a:rPr>
              <a:t>gantry, </a:t>
            </a:r>
            <a:r>
              <a:rPr sz="3200" spc="-50" dirty="0">
                <a:latin typeface="Calibri"/>
                <a:cs typeface="Calibri"/>
              </a:rPr>
              <a:t>fiber, </a:t>
            </a:r>
            <a:r>
              <a:rPr sz="3200" spc="-55" dirty="0">
                <a:latin typeface="Calibri"/>
                <a:cs typeface="Calibri"/>
              </a:rPr>
              <a:t>rebar,</a:t>
            </a:r>
            <a:r>
              <a:rPr sz="3200" spc="3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etc.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51888" y="1153668"/>
            <a:ext cx="487984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93422" y="1305052"/>
            <a:ext cx="415607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Approach </a:t>
            </a:r>
            <a:r>
              <a:rPr spc="-30" dirty="0"/>
              <a:t>to</a:t>
            </a:r>
            <a:r>
              <a:rPr spc="-55" dirty="0"/>
              <a:t> </a:t>
            </a:r>
            <a:r>
              <a:rPr spc="-5" dirty="0"/>
              <a:t>Price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58</a:t>
            </a:fld>
            <a:endParaRPr spc="-5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5432" y="3709416"/>
            <a:ext cx="2072640" cy="274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9740" y="2090420"/>
            <a:ext cx="6339205" cy="38322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spc="-5" dirty="0">
                <a:latin typeface="Calibri"/>
                <a:cs typeface="Calibri"/>
              </a:rPr>
              <a:t>Once </a:t>
            </a:r>
            <a:r>
              <a:rPr sz="2500" b="1" spc="-15" dirty="0">
                <a:latin typeface="Calibri"/>
                <a:cs typeface="Calibri"/>
              </a:rPr>
              <a:t>we </a:t>
            </a:r>
            <a:r>
              <a:rPr sz="2500" b="1" spc="-20" dirty="0">
                <a:latin typeface="Calibri"/>
                <a:cs typeface="Calibri"/>
              </a:rPr>
              <a:t>have </a:t>
            </a:r>
            <a:r>
              <a:rPr sz="2500" b="1" spc="-10" dirty="0">
                <a:latin typeface="Calibri"/>
                <a:cs typeface="Calibri"/>
              </a:rPr>
              <a:t>selected </a:t>
            </a:r>
            <a:r>
              <a:rPr sz="2500" b="1" spc="-20" dirty="0">
                <a:latin typeface="Calibri"/>
                <a:cs typeface="Calibri"/>
              </a:rPr>
              <a:t>contractor </a:t>
            </a:r>
            <a:r>
              <a:rPr sz="2500" b="1" spc="-5" dirty="0">
                <a:latin typeface="Calibri"/>
                <a:cs typeface="Calibri"/>
              </a:rPr>
              <a:t>and</a:t>
            </a:r>
            <a:r>
              <a:rPr sz="2500" b="1" spc="100" dirty="0">
                <a:latin typeface="Calibri"/>
                <a:cs typeface="Calibri"/>
              </a:rPr>
              <a:t> </a:t>
            </a:r>
            <a:r>
              <a:rPr sz="2500" b="1" spc="-5" dirty="0">
                <a:latin typeface="Calibri"/>
                <a:cs typeface="Calibri"/>
              </a:rPr>
              <a:t>designer: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50" dirty="0">
                <a:latin typeface="Calibri"/>
                <a:cs typeface="Calibri"/>
              </a:rPr>
              <a:t>Two </a:t>
            </a:r>
            <a:r>
              <a:rPr sz="2500" spc="-5" dirty="0">
                <a:latin typeface="Calibri"/>
                <a:cs typeface="Calibri"/>
              </a:rPr>
              <a:t>part </a:t>
            </a:r>
            <a:r>
              <a:rPr sz="2500" spc="-15" dirty="0">
                <a:latin typeface="Calibri"/>
                <a:cs typeface="Calibri"/>
              </a:rPr>
              <a:t>contracting</a:t>
            </a:r>
            <a:r>
              <a:rPr sz="2500" spc="5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method:</a:t>
            </a:r>
            <a:endParaRPr sz="25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0"/>
              </a:spcBef>
              <a:buFont typeface="Wingdings"/>
              <a:buChar char=""/>
              <a:tabLst>
                <a:tab pos="755650" algn="l"/>
                <a:tab pos="756920" algn="l"/>
              </a:tabLst>
            </a:pPr>
            <a:r>
              <a:rPr sz="2200" spc="-15" dirty="0">
                <a:latin typeface="Calibri"/>
                <a:cs typeface="Calibri"/>
              </a:rPr>
              <a:t>Part </a:t>
            </a:r>
            <a:r>
              <a:rPr sz="2200" spc="-5" dirty="0">
                <a:latin typeface="Calibri"/>
                <a:cs typeface="Calibri"/>
              </a:rPr>
              <a:t>one – Construction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Management</a:t>
            </a:r>
            <a:endParaRPr sz="2200">
              <a:latin typeface="Calibri"/>
              <a:cs typeface="Calibri"/>
            </a:endParaRPr>
          </a:p>
          <a:p>
            <a:pPr marL="756285" lvl="1" indent="-286385">
              <a:lnSpc>
                <a:spcPts val="2635"/>
              </a:lnSpc>
              <a:buFont typeface="Wingdings"/>
              <a:buChar char=""/>
              <a:tabLst>
                <a:tab pos="755650" algn="l"/>
                <a:tab pos="756920" algn="l"/>
              </a:tabLst>
            </a:pPr>
            <a:r>
              <a:rPr sz="2200" spc="-15" dirty="0">
                <a:latin typeface="Calibri"/>
                <a:cs typeface="Calibri"/>
              </a:rPr>
              <a:t>Part two </a:t>
            </a:r>
            <a:r>
              <a:rPr sz="2200" spc="-5" dirty="0">
                <a:latin typeface="Calibri"/>
                <a:cs typeface="Calibri"/>
              </a:rPr>
              <a:t>– </a:t>
            </a:r>
            <a:r>
              <a:rPr sz="2200" spc="-15" dirty="0">
                <a:latin typeface="Calibri"/>
                <a:cs typeface="Calibri"/>
              </a:rPr>
              <a:t>General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Contractor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995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5" dirty="0">
                <a:latin typeface="Calibri"/>
                <a:cs typeface="Calibri"/>
              </a:rPr>
              <a:t>Part</a:t>
            </a:r>
            <a:r>
              <a:rPr sz="2500" spc="-9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one:</a:t>
            </a:r>
            <a:endParaRPr sz="25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0"/>
              </a:spcBef>
              <a:buFont typeface="Wingdings"/>
              <a:buChar char=""/>
              <a:tabLst>
                <a:tab pos="755650" algn="l"/>
                <a:tab pos="756920" algn="l"/>
              </a:tabLst>
            </a:pPr>
            <a:r>
              <a:rPr sz="2200" spc="-25" dirty="0">
                <a:latin typeface="Calibri"/>
                <a:cs typeface="Calibri"/>
              </a:rPr>
              <a:t>Work </a:t>
            </a:r>
            <a:r>
              <a:rPr sz="2200" spc="-5" dirty="0">
                <a:latin typeface="Calibri"/>
                <a:cs typeface="Calibri"/>
              </a:rPr>
              <a:t>with </a:t>
            </a:r>
            <a:r>
              <a:rPr sz="2200" spc="-40" dirty="0">
                <a:latin typeface="Calibri"/>
                <a:cs typeface="Calibri"/>
              </a:rPr>
              <a:t>Owner, </a:t>
            </a:r>
            <a:r>
              <a:rPr sz="2200" spc="-5" dirty="0">
                <a:latin typeface="Calibri"/>
                <a:cs typeface="Calibri"/>
              </a:rPr>
              <a:t>and Designer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design</a:t>
            </a:r>
            <a:r>
              <a:rPr sz="2200" spc="8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Project</a:t>
            </a:r>
            <a:endParaRPr sz="2200">
              <a:latin typeface="Calibri"/>
              <a:cs typeface="Calibri"/>
            </a:endParaRPr>
          </a:p>
          <a:p>
            <a:pPr marL="756285" marR="516255" lvl="1" indent="-286385">
              <a:lnSpc>
                <a:spcPts val="2110"/>
              </a:lnSpc>
              <a:spcBef>
                <a:spcPts val="509"/>
              </a:spcBef>
              <a:buFont typeface="Wingdings"/>
              <a:buChar char=""/>
              <a:tabLst>
                <a:tab pos="755650" algn="l"/>
                <a:tab pos="756920" algn="l"/>
              </a:tabLst>
            </a:pPr>
            <a:r>
              <a:rPr sz="2200" spc="-10" dirty="0">
                <a:latin typeface="Calibri"/>
                <a:cs typeface="Calibri"/>
              </a:rPr>
              <a:t>Provide </a:t>
            </a:r>
            <a:r>
              <a:rPr sz="2200" spc="-5" dirty="0">
                <a:latin typeface="Calibri"/>
                <a:cs typeface="Calibri"/>
              </a:rPr>
              <a:t>advice </a:t>
            </a:r>
            <a:r>
              <a:rPr sz="2200" dirty="0">
                <a:latin typeface="Calibri"/>
                <a:cs typeface="Calibri"/>
              </a:rPr>
              <a:t>on </a:t>
            </a:r>
            <a:r>
              <a:rPr sz="2200" spc="-20" dirty="0">
                <a:latin typeface="Calibri"/>
                <a:cs typeface="Calibri"/>
              </a:rPr>
              <a:t>Constructability, </a:t>
            </a:r>
            <a:r>
              <a:rPr sz="2200" spc="-10" dirty="0">
                <a:latin typeface="Calibri"/>
                <a:cs typeface="Calibri"/>
              </a:rPr>
              <a:t>Schedule,  Materials,</a:t>
            </a:r>
            <a:r>
              <a:rPr sz="2200" spc="-8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Budget</a:t>
            </a:r>
            <a:endParaRPr sz="2200">
              <a:latin typeface="Calibri"/>
              <a:cs typeface="Calibri"/>
            </a:endParaRPr>
          </a:p>
          <a:p>
            <a:pPr marL="756285" lvl="1" indent="-286385">
              <a:lnSpc>
                <a:spcPts val="2635"/>
              </a:lnSpc>
              <a:spcBef>
                <a:spcPts val="15"/>
              </a:spcBef>
              <a:buFont typeface="Wingdings"/>
              <a:buChar char=""/>
              <a:tabLst>
                <a:tab pos="755650" algn="l"/>
                <a:tab pos="756920" algn="l"/>
              </a:tabLst>
            </a:pPr>
            <a:r>
              <a:rPr sz="2200" spc="-5" dirty="0">
                <a:latin typeface="Calibri"/>
                <a:cs typeface="Calibri"/>
              </a:rPr>
              <a:t>When </a:t>
            </a:r>
            <a:r>
              <a:rPr sz="2200" spc="-10" dirty="0">
                <a:latin typeface="Calibri"/>
                <a:cs typeface="Calibri"/>
              </a:rPr>
              <a:t>ready </a:t>
            </a:r>
            <a:r>
              <a:rPr sz="2200" spc="-5" dirty="0">
                <a:latin typeface="Calibri"/>
                <a:cs typeface="Calibri"/>
              </a:rPr>
              <a:t>“Bid” </a:t>
            </a:r>
            <a:r>
              <a:rPr sz="2200" dirty="0">
                <a:latin typeface="Calibri"/>
                <a:cs typeface="Calibri"/>
              </a:rPr>
              <a:t>on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project</a:t>
            </a:r>
            <a:endParaRPr sz="2200">
              <a:latin typeface="Calibri"/>
              <a:cs typeface="Calibri"/>
            </a:endParaRPr>
          </a:p>
          <a:p>
            <a:pPr marL="355600" indent="-342900">
              <a:lnSpc>
                <a:spcPts val="2995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5" dirty="0">
                <a:latin typeface="Calibri"/>
                <a:cs typeface="Calibri"/>
              </a:rPr>
              <a:t>Part</a:t>
            </a:r>
            <a:r>
              <a:rPr sz="2500" spc="-1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two:</a:t>
            </a:r>
            <a:endParaRPr sz="25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10"/>
              </a:spcBef>
              <a:buFont typeface="Wingdings"/>
              <a:buChar char=""/>
              <a:tabLst>
                <a:tab pos="755650" algn="l"/>
                <a:tab pos="756920" algn="l"/>
              </a:tabLst>
            </a:pPr>
            <a:r>
              <a:rPr sz="2200" spc="-5" dirty="0">
                <a:latin typeface="Calibri"/>
                <a:cs typeface="Calibri"/>
              </a:rPr>
              <a:t>Build</a:t>
            </a:r>
            <a:r>
              <a:rPr sz="2200" spc="-10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project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86811" y="1153668"/>
            <a:ext cx="380999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28314" y="1305052"/>
            <a:ext cx="308546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Design</a:t>
            </a:r>
            <a:r>
              <a:rPr spc="-90" dirty="0"/>
              <a:t> </a:t>
            </a:r>
            <a:r>
              <a:rPr spc="-5" dirty="0"/>
              <a:t>Phase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59</a:t>
            </a:fld>
            <a:endParaRPr spc="-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44623" y="1819655"/>
            <a:ext cx="5934456" cy="3544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09700" y="5297423"/>
            <a:ext cx="4669535" cy="341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1287" y="5445224"/>
            <a:ext cx="4460240" cy="0"/>
          </a:xfrm>
          <a:custGeom>
            <a:avLst/>
            <a:gdLst/>
            <a:ahLst/>
            <a:cxnLst/>
            <a:rect l="l" t="t" r="r" b="b"/>
            <a:pathLst>
              <a:path w="4460240">
                <a:moveTo>
                  <a:pt x="0" y="0"/>
                </a:moveTo>
                <a:lnTo>
                  <a:pt x="4459668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56658" y="5378542"/>
            <a:ext cx="114300" cy="133350"/>
          </a:xfrm>
          <a:custGeom>
            <a:avLst/>
            <a:gdLst/>
            <a:ahLst/>
            <a:cxnLst/>
            <a:rect l="l" t="t" r="r" b="b"/>
            <a:pathLst>
              <a:path w="114300" h="133350">
                <a:moveTo>
                  <a:pt x="0" y="0"/>
                </a:moveTo>
                <a:lnTo>
                  <a:pt x="114300" y="66675"/>
                </a:lnTo>
                <a:lnTo>
                  <a:pt x="0" y="13335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50035" y="2596895"/>
            <a:ext cx="341376" cy="2727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9200" y="2784194"/>
            <a:ext cx="1905" cy="2520315"/>
          </a:xfrm>
          <a:custGeom>
            <a:avLst/>
            <a:gdLst/>
            <a:ahLst/>
            <a:cxnLst/>
            <a:rect l="l" t="t" r="r" b="b"/>
            <a:pathLst>
              <a:path w="1905" h="2520315">
                <a:moveTo>
                  <a:pt x="0" y="2519743"/>
                </a:moveTo>
                <a:lnTo>
                  <a:pt x="1562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4010" y="2784199"/>
            <a:ext cx="133350" cy="114935"/>
          </a:xfrm>
          <a:custGeom>
            <a:avLst/>
            <a:gdLst/>
            <a:ahLst/>
            <a:cxnLst/>
            <a:rect l="l" t="t" r="r" b="b"/>
            <a:pathLst>
              <a:path w="133350" h="114935">
                <a:moveTo>
                  <a:pt x="0" y="114249"/>
                </a:moveTo>
                <a:lnTo>
                  <a:pt x="66751" y="0"/>
                </a:lnTo>
                <a:lnTo>
                  <a:pt x="133350" y="114338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68343" y="3696101"/>
            <a:ext cx="254000" cy="6883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b="1" dirty="0">
                <a:latin typeface="Calibri"/>
                <a:cs typeface="Calibri"/>
              </a:rPr>
              <a:t>Doll</a:t>
            </a:r>
            <a:r>
              <a:rPr sz="1800" b="1" spc="-5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dirty="0">
                <a:latin typeface="Calibri"/>
                <a:cs typeface="Calibri"/>
              </a:rPr>
              <a:t>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81798" y="2579861"/>
            <a:ext cx="217804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D  B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23728" y="4254944"/>
            <a:ext cx="71056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CM/</a:t>
            </a:r>
            <a:r>
              <a:rPr sz="1800" b="1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41713" y="2245728"/>
            <a:ext cx="86360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FFFFFF"/>
                </a:solidFill>
                <a:latin typeface="Calibri"/>
                <a:cs typeface="Calibri"/>
              </a:rPr>
              <a:t>Alliance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6984" y="4062193"/>
            <a:ext cx="97472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DBB</a:t>
            </a:r>
            <a:r>
              <a:rPr sz="18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M&amp;V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68445" y="3098416"/>
            <a:ext cx="105600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DBB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LS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DBB</a:t>
            </a:r>
            <a:r>
              <a:rPr sz="1800" b="1" spc="33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Cost+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267455" y="3560064"/>
            <a:ext cx="2008632" cy="1335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65047" y="1039368"/>
            <a:ext cx="7653527" cy="917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06550" y="1190007"/>
            <a:ext cx="693102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New </a:t>
            </a:r>
            <a:r>
              <a:rPr spc="-15" dirty="0"/>
              <a:t>Zealand </a:t>
            </a:r>
            <a:r>
              <a:rPr spc="-5" dirty="0"/>
              <a:t>Selection</a:t>
            </a:r>
            <a:r>
              <a:rPr spc="-70" dirty="0"/>
              <a:t> </a:t>
            </a:r>
            <a:r>
              <a:rPr dirty="0"/>
              <a:t>Model</a:t>
            </a: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18" name="object 18"/>
          <p:cNvSpPr txBox="1"/>
          <p:nvPr/>
        </p:nvSpPr>
        <p:spPr>
          <a:xfrm>
            <a:off x="498506" y="5482426"/>
            <a:ext cx="8147050" cy="9518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9780" marR="859155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Complexity, </a:t>
            </a:r>
            <a:r>
              <a:rPr sz="1800" b="1" spc="-5" dirty="0">
                <a:latin typeface="Calibri"/>
                <a:cs typeface="Calibri"/>
              </a:rPr>
              <a:t>Risk, </a:t>
            </a:r>
            <a:r>
              <a:rPr sz="1800" b="1" spc="-15" dirty="0">
                <a:latin typeface="Calibri"/>
                <a:cs typeface="Calibri"/>
              </a:rPr>
              <a:t>Potential </a:t>
            </a:r>
            <a:r>
              <a:rPr sz="1800" b="1" spc="-10" dirty="0">
                <a:latin typeface="Calibri"/>
                <a:cs typeface="Calibri"/>
              </a:rPr>
              <a:t>for </a:t>
            </a:r>
            <a:r>
              <a:rPr sz="1800" b="1" spc="-5" dirty="0">
                <a:latin typeface="Calibri"/>
                <a:cs typeface="Calibri"/>
              </a:rPr>
              <a:t>Innovation, Flexibility Required, </a:t>
            </a:r>
            <a:r>
              <a:rPr sz="1800" b="1" spc="-10" dirty="0">
                <a:latin typeface="Calibri"/>
                <a:cs typeface="Calibri"/>
              </a:rPr>
              <a:t>Client  Involvement, </a:t>
            </a:r>
            <a:r>
              <a:rPr sz="1800" b="1" dirty="0">
                <a:latin typeface="Calibri"/>
                <a:cs typeface="Calibri"/>
              </a:rPr>
              <a:t>Supply </a:t>
            </a:r>
            <a:r>
              <a:rPr sz="1800" b="1" spc="-5" dirty="0">
                <a:latin typeface="Calibri"/>
                <a:cs typeface="Calibri"/>
              </a:rPr>
              <a:t>vs </a:t>
            </a:r>
            <a:r>
              <a:rPr sz="1800" b="1" dirty="0">
                <a:latin typeface="Calibri"/>
                <a:cs typeface="Calibri"/>
              </a:rPr>
              <a:t>Demand, </a:t>
            </a:r>
            <a:r>
              <a:rPr sz="1800" b="1" spc="-15" dirty="0">
                <a:latin typeface="Calibri"/>
                <a:cs typeface="Calibri"/>
              </a:rPr>
              <a:t>Program</a:t>
            </a:r>
            <a:r>
              <a:rPr sz="1800" b="1" spc="-1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Constraint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1400" b="1" u="sng" dirty="0">
                <a:solidFill>
                  <a:srgbClr val="FF0000"/>
                </a:solidFill>
                <a:latin typeface="Arial"/>
                <a:cs typeface="Arial"/>
              </a:rPr>
              <a:t>*P10-0274: </a:t>
            </a:r>
            <a:r>
              <a:rPr sz="1400" b="1" u="sng" spc="-5" dirty="0">
                <a:solidFill>
                  <a:srgbClr val="FF0000"/>
                </a:solidFill>
                <a:latin typeface="Arial"/>
                <a:cs typeface="Arial"/>
              </a:rPr>
              <a:t>Design </a:t>
            </a:r>
            <a:r>
              <a:rPr sz="1400" b="1" u="sng" dirty="0">
                <a:solidFill>
                  <a:srgbClr val="FF0000"/>
                </a:solidFill>
                <a:latin typeface="Arial"/>
                <a:cs typeface="Arial"/>
              </a:rPr>
              <a:t>Build </a:t>
            </a:r>
            <a:r>
              <a:rPr sz="1400" b="1" u="sng" spc="-5" dirty="0">
                <a:solidFill>
                  <a:srgbClr val="FF0000"/>
                </a:solidFill>
                <a:latin typeface="Arial"/>
                <a:cs typeface="Arial"/>
              </a:rPr>
              <a:t>Contracting using </a:t>
            </a:r>
            <a:r>
              <a:rPr sz="1400" b="1" u="sng" dirty="0">
                <a:solidFill>
                  <a:srgbClr val="FF0000"/>
                </a:solidFill>
                <a:latin typeface="Arial"/>
                <a:cs typeface="Arial"/>
              </a:rPr>
              <a:t>a </a:t>
            </a:r>
            <a:r>
              <a:rPr sz="1400" b="1" u="sng" spc="-5" dirty="0">
                <a:solidFill>
                  <a:srgbClr val="FF0000"/>
                </a:solidFill>
                <a:latin typeface="Arial"/>
                <a:cs typeface="Arial"/>
              </a:rPr>
              <a:t>Competitively Negotiated Design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by </a:t>
            </a:r>
            <a:r>
              <a:rPr sz="1200" b="1" i="1" dirty="0">
                <a:solidFill>
                  <a:srgbClr val="FF0000"/>
                </a:solidFill>
                <a:latin typeface="Arial"/>
                <a:cs typeface="Arial"/>
              </a:rPr>
              <a:t>Eric</a:t>
            </a:r>
            <a:r>
              <a:rPr sz="1200" b="1" i="1" spc="-1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Arial"/>
                <a:cs typeface="Arial"/>
              </a:rPr>
              <a:t>Scheepbouer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8562" y="1905025"/>
            <a:ext cx="5521108" cy="45513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79091" y="1153668"/>
            <a:ext cx="542239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22119" y="1305052"/>
            <a:ext cx="470090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CMGC “Bid”</a:t>
            </a:r>
            <a:r>
              <a:rPr spc="-130" dirty="0"/>
              <a:t> </a:t>
            </a:r>
            <a:r>
              <a:rPr spc="-10" dirty="0"/>
              <a:t>Process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60</a:t>
            </a:fld>
            <a:endParaRPr spc="-5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91400" y="4937760"/>
            <a:ext cx="1533144" cy="1466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052" y="2196591"/>
            <a:ext cx="7374255" cy="39452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779"/>
              </a:lnSpc>
            </a:pPr>
            <a:r>
              <a:rPr sz="3400" b="1" spc="-80" dirty="0">
                <a:latin typeface="Calibri"/>
                <a:cs typeface="Calibri"/>
              </a:rPr>
              <a:t>Team </a:t>
            </a:r>
            <a:r>
              <a:rPr sz="3400" b="1" spc="-15" dirty="0">
                <a:latin typeface="Calibri"/>
                <a:cs typeface="Calibri"/>
              </a:rPr>
              <a:t>works </a:t>
            </a:r>
            <a:r>
              <a:rPr sz="3400" b="1" spc="-5" dirty="0">
                <a:latin typeface="Calibri"/>
                <a:cs typeface="Calibri"/>
              </a:rPr>
              <a:t>on</a:t>
            </a:r>
            <a:r>
              <a:rPr sz="3400" b="1" spc="20" dirty="0">
                <a:latin typeface="Calibri"/>
                <a:cs typeface="Calibri"/>
              </a:rPr>
              <a:t> </a:t>
            </a:r>
            <a:r>
              <a:rPr sz="3400" b="1" spc="-5" dirty="0">
                <a:latin typeface="Calibri"/>
                <a:cs typeface="Calibri"/>
              </a:rPr>
              <a:t>design:</a:t>
            </a:r>
            <a:endParaRPr sz="3400">
              <a:latin typeface="Calibri"/>
              <a:cs typeface="Calibri"/>
            </a:endParaRPr>
          </a:p>
          <a:p>
            <a:pPr marL="756285" indent="-286385">
              <a:lnSpc>
                <a:spcPts val="2295"/>
              </a:lnSpc>
              <a:buChar char="•"/>
              <a:tabLst>
                <a:tab pos="756285" algn="l"/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Periodically </a:t>
            </a:r>
            <a:r>
              <a:rPr sz="2400" spc="-5" dirty="0">
                <a:latin typeface="Calibri"/>
                <a:cs typeface="Calibri"/>
              </a:rPr>
              <a:t>owner </a:t>
            </a:r>
            <a:r>
              <a:rPr sz="2400" spc="-10" dirty="0">
                <a:latin typeface="Calibri"/>
                <a:cs typeface="Calibri"/>
              </a:rPr>
              <a:t>asks </a:t>
            </a:r>
            <a:r>
              <a:rPr sz="2400" spc="-5" dirty="0">
                <a:latin typeface="Calibri"/>
                <a:cs typeface="Calibri"/>
              </a:rPr>
              <a:t>CMGC </a:t>
            </a:r>
            <a:r>
              <a:rPr sz="2400" spc="-15" dirty="0">
                <a:latin typeface="Calibri"/>
                <a:cs typeface="Calibri"/>
              </a:rPr>
              <a:t>to </a:t>
            </a:r>
            <a:r>
              <a:rPr sz="2400" spc="-5" dirty="0">
                <a:latin typeface="Calibri"/>
                <a:cs typeface="Calibri"/>
              </a:rPr>
              <a:t>price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job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ts val="2590"/>
              </a:lnSpc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Owner </a:t>
            </a:r>
            <a:r>
              <a:rPr sz="2400" spc="-15" dirty="0">
                <a:latin typeface="Calibri"/>
                <a:cs typeface="Calibri"/>
              </a:rPr>
              <a:t>evaluates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“bid”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Calibri"/>
              <a:buChar char="•"/>
            </a:pPr>
            <a:endParaRPr sz="2350">
              <a:latin typeface="Times New Roman"/>
              <a:cs typeface="Times New Roman"/>
            </a:endParaRPr>
          </a:p>
          <a:p>
            <a:pPr marL="756285" marR="5080" indent="-286385">
              <a:lnSpc>
                <a:spcPts val="2590"/>
              </a:lnSpc>
              <a:buChar char="•"/>
              <a:tabLst>
                <a:tab pos="756285" algn="l"/>
                <a:tab pos="756920" algn="l"/>
              </a:tabLst>
            </a:pPr>
            <a:r>
              <a:rPr sz="2400" spc="-55" dirty="0">
                <a:latin typeface="Calibri"/>
                <a:cs typeface="Calibri"/>
              </a:rPr>
              <a:t>UDOTs </a:t>
            </a:r>
            <a:r>
              <a:rPr sz="2400" spc="-5" dirty="0">
                <a:latin typeface="Calibri"/>
                <a:cs typeface="Calibri"/>
              </a:rPr>
              <a:t>model has </a:t>
            </a:r>
            <a:r>
              <a:rPr sz="2400" spc="-10" dirty="0">
                <a:latin typeface="Calibri"/>
                <a:cs typeface="Calibri"/>
              </a:rPr>
              <a:t>two estimates </a:t>
            </a:r>
            <a:r>
              <a:rPr sz="2400" spc="-5" dirty="0">
                <a:latin typeface="Calibri"/>
                <a:cs typeface="Calibri"/>
              </a:rPr>
              <a:t>– Designer furnished  Engineers </a:t>
            </a:r>
            <a:r>
              <a:rPr sz="2400" spc="-10" dirty="0">
                <a:latin typeface="Calibri"/>
                <a:cs typeface="Calibri"/>
              </a:rPr>
              <a:t>Estimate, </a:t>
            </a:r>
            <a:r>
              <a:rPr sz="2400" spc="-5" dirty="0">
                <a:latin typeface="Calibri"/>
                <a:cs typeface="Calibri"/>
              </a:rPr>
              <a:t>and an Independent </a:t>
            </a:r>
            <a:r>
              <a:rPr sz="2400" spc="-15" dirty="0">
                <a:latin typeface="Calibri"/>
                <a:cs typeface="Calibri"/>
              </a:rPr>
              <a:t>Cost  Estimate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(ICE)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ts val="2590"/>
              </a:lnSpc>
              <a:spcBef>
                <a:spcPts val="1889"/>
              </a:spcBef>
              <a:buChar char="•"/>
              <a:tabLst>
                <a:tab pos="756285" algn="l"/>
                <a:tab pos="756920" algn="l"/>
              </a:tabLst>
            </a:pPr>
            <a:r>
              <a:rPr sz="2400" spc="-5" dirty="0">
                <a:latin typeface="Calibri"/>
                <a:cs typeface="Calibri"/>
              </a:rPr>
              <a:t>If bid </a:t>
            </a:r>
            <a:r>
              <a:rPr sz="2400" dirty="0">
                <a:latin typeface="Calibri"/>
                <a:cs typeface="Calibri"/>
              </a:rPr>
              <a:t>is within </a:t>
            </a:r>
            <a:r>
              <a:rPr sz="2400" spc="-5" dirty="0">
                <a:latin typeface="Calibri"/>
                <a:cs typeface="Calibri"/>
              </a:rPr>
              <a:t>10% owner </a:t>
            </a:r>
            <a:r>
              <a:rPr sz="2400" spc="-10" dirty="0">
                <a:latin typeface="Calibri"/>
                <a:cs typeface="Calibri"/>
              </a:rPr>
              <a:t>can</a:t>
            </a:r>
            <a:r>
              <a:rPr sz="2400" spc="-12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award</a:t>
            </a:r>
            <a:endParaRPr sz="2400">
              <a:latin typeface="Calibri"/>
              <a:cs typeface="Calibri"/>
            </a:endParaRPr>
          </a:p>
          <a:p>
            <a:pPr marL="741045" marR="915669" indent="-271145">
              <a:lnSpc>
                <a:spcPts val="2300"/>
              </a:lnSpc>
              <a:spcBef>
                <a:spcPts val="270"/>
              </a:spcBef>
              <a:buChar char="•"/>
              <a:tabLst>
                <a:tab pos="756285" algn="l"/>
                <a:tab pos="756920" algn="l"/>
                <a:tab pos="1740535" algn="l"/>
              </a:tabLst>
            </a:pPr>
            <a:r>
              <a:rPr sz="2400" spc="-5" dirty="0">
                <a:latin typeface="Calibri"/>
                <a:cs typeface="Calibri"/>
              </a:rPr>
              <a:t>If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bid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&gt;	10% </a:t>
            </a:r>
            <a:r>
              <a:rPr sz="2400" spc="-10" dirty="0">
                <a:latin typeface="Calibri"/>
                <a:cs typeface="Calibri"/>
              </a:rPr>
              <a:t>estimating team </a:t>
            </a:r>
            <a:r>
              <a:rPr sz="2400" spc="-5" dirty="0">
                <a:latin typeface="Calibri"/>
                <a:cs typeface="Calibri"/>
              </a:rPr>
              <a:t>meets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to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discuss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differences </a:t>
            </a:r>
            <a:r>
              <a:rPr sz="2400" dirty="0">
                <a:latin typeface="Calibri"/>
                <a:cs typeface="Calibri"/>
              </a:rPr>
              <a:t>in </a:t>
            </a:r>
            <a:r>
              <a:rPr sz="2400" spc="-5" dirty="0">
                <a:latin typeface="Calibri"/>
                <a:cs typeface="Calibri"/>
              </a:rPr>
              <a:t>bid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assumptions</a:t>
            </a:r>
            <a:endParaRPr sz="2400">
              <a:latin typeface="Calibri"/>
              <a:cs typeface="Calibri"/>
            </a:endParaRPr>
          </a:p>
          <a:p>
            <a:pPr marL="756285" indent="-286385">
              <a:lnSpc>
                <a:spcPts val="2325"/>
              </a:lnSpc>
              <a:buChar char="•"/>
              <a:tabLst>
                <a:tab pos="756285" algn="l"/>
                <a:tab pos="756920" algn="l"/>
              </a:tabLst>
            </a:pPr>
            <a:r>
              <a:rPr sz="2400" spc="-15" dirty="0">
                <a:latin typeface="Calibri"/>
                <a:cs typeface="Calibri"/>
              </a:rPr>
              <a:t>Iterations </a:t>
            </a:r>
            <a:r>
              <a:rPr sz="2400" spc="-10" dirty="0">
                <a:latin typeface="Calibri"/>
                <a:cs typeface="Calibri"/>
              </a:rPr>
              <a:t>address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risk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79091" y="1344168"/>
            <a:ext cx="542239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22119" y="1495552"/>
            <a:ext cx="470090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CMGC “Bid”</a:t>
            </a:r>
            <a:r>
              <a:rPr spc="-130" dirty="0"/>
              <a:t> </a:t>
            </a:r>
            <a:r>
              <a:rPr spc="-10" dirty="0"/>
              <a:t>Process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61</a:t>
            </a:fld>
            <a:endParaRPr spc="-5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91400" y="4937760"/>
            <a:ext cx="1533144" cy="1466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287015"/>
            <a:ext cx="7670165" cy="389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b="1" spc="-45" dirty="0">
                <a:latin typeface="Calibri"/>
                <a:cs typeface="Calibri"/>
              </a:rPr>
              <a:t>Two </a:t>
            </a:r>
            <a:r>
              <a:rPr sz="3400" b="1" spc="-5" dirty="0">
                <a:latin typeface="Calibri"/>
                <a:cs typeface="Calibri"/>
              </a:rPr>
              <a:t>possible </a:t>
            </a:r>
            <a:r>
              <a:rPr sz="3400" b="1" spc="-15" dirty="0">
                <a:latin typeface="Calibri"/>
                <a:cs typeface="Calibri"/>
              </a:rPr>
              <a:t>outcomes </a:t>
            </a:r>
            <a:r>
              <a:rPr sz="3400" b="1" spc="-5" dirty="0">
                <a:latin typeface="Calibri"/>
                <a:cs typeface="Calibri"/>
              </a:rPr>
              <a:t>of</a:t>
            </a:r>
            <a:r>
              <a:rPr sz="3400" b="1" spc="15" dirty="0">
                <a:latin typeface="Calibri"/>
                <a:cs typeface="Calibri"/>
              </a:rPr>
              <a:t> </a:t>
            </a:r>
            <a:r>
              <a:rPr sz="3400" b="1" spc="-5" dirty="0">
                <a:latin typeface="Calibri"/>
                <a:cs typeface="Calibri"/>
              </a:rPr>
              <a:t>“bid”</a:t>
            </a:r>
            <a:endParaRPr sz="34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30"/>
              </a:spcBef>
              <a:buChar char="•"/>
              <a:tabLst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Owner </a:t>
            </a:r>
            <a:r>
              <a:rPr sz="2600" spc="-10" dirty="0">
                <a:latin typeface="Calibri"/>
                <a:cs typeface="Calibri"/>
              </a:rPr>
              <a:t>gets </a:t>
            </a:r>
            <a:r>
              <a:rPr sz="2600" spc="-5" dirty="0">
                <a:latin typeface="Calibri"/>
                <a:cs typeface="Calibri"/>
              </a:rPr>
              <a:t>acceptable</a:t>
            </a:r>
            <a:r>
              <a:rPr sz="2600" spc="-14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price</a:t>
            </a:r>
            <a:endParaRPr sz="2600">
              <a:latin typeface="Calibri"/>
              <a:cs typeface="Calibri"/>
            </a:endParaRPr>
          </a:p>
          <a:p>
            <a:pPr marL="1155700" lvl="1" indent="-228600">
              <a:lnSpc>
                <a:spcPts val="2630"/>
              </a:lnSpc>
              <a:spcBef>
                <a:spcPts val="10"/>
              </a:spcBef>
              <a:buFont typeface="Wingdings"/>
              <a:buChar char=""/>
              <a:tabLst>
                <a:tab pos="1156335" algn="l"/>
              </a:tabLst>
            </a:pPr>
            <a:r>
              <a:rPr sz="2200" spc="-10" dirty="0">
                <a:latin typeface="Calibri"/>
                <a:cs typeface="Calibri"/>
              </a:rPr>
              <a:t>Proceed </a:t>
            </a:r>
            <a:r>
              <a:rPr sz="2200" spc="-5" dirty="0">
                <a:latin typeface="Calibri"/>
                <a:cs typeface="Calibri"/>
              </a:rPr>
              <a:t>with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build</a:t>
            </a:r>
            <a:endParaRPr sz="2200">
              <a:latin typeface="Calibri"/>
              <a:cs typeface="Calibri"/>
            </a:endParaRPr>
          </a:p>
          <a:p>
            <a:pPr marL="756285" indent="-286385">
              <a:lnSpc>
                <a:spcPts val="3110"/>
              </a:lnSpc>
              <a:buChar char="•"/>
              <a:tabLst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Owner </a:t>
            </a:r>
            <a:r>
              <a:rPr sz="2600" spc="-5" dirty="0">
                <a:latin typeface="Calibri"/>
                <a:cs typeface="Calibri"/>
              </a:rPr>
              <a:t>doesn’t </a:t>
            </a:r>
            <a:r>
              <a:rPr sz="2600" spc="-15" dirty="0">
                <a:latin typeface="Calibri"/>
                <a:cs typeface="Calibri"/>
              </a:rPr>
              <a:t>get </a:t>
            </a:r>
            <a:r>
              <a:rPr sz="2600" spc="-5" dirty="0">
                <a:latin typeface="Calibri"/>
                <a:cs typeface="Calibri"/>
              </a:rPr>
              <a:t>acceptable</a:t>
            </a:r>
            <a:r>
              <a:rPr sz="2600" spc="-11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price</a:t>
            </a:r>
            <a:endParaRPr sz="2600">
              <a:latin typeface="Calibri"/>
              <a:cs typeface="Calibri"/>
            </a:endParaRPr>
          </a:p>
          <a:p>
            <a:pPr marL="1155700" marR="5080" lvl="1" indent="-228600">
              <a:lnSpc>
                <a:spcPts val="2110"/>
              </a:lnSpc>
              <a:spcBef>
                <a:spcPts val="530"/>
              </a:spcBef>
              <a:buFont typeface="Wingdings"/>
              <a:buChar char=""/>
              <a:tabLst>
                <a:tab pos="1156335" algn="l"/>
              </a:tabLst>
            </a:pPr>
            <a:r>
              <a:rPr sz="2200" spc="-10" dirty="0">
                <a:latin typeface="Calibri"/>
                <a:cs typeface="Calibri"/>
              </a:rPr>
              <a:t>Proceed </a:t>
            </a:r>
            <a:r>
              <a:rPr sz="2200" spc="-5" dirty="0">
                <a:latin typeface="Calibri"/>
                <a:cs typeface="Calibri"/>
              </a:rPr>
              <a:t>with </a:t>
            </a:r>
            <a:r>
              <a:rPr sz="2200" spc="-10" dirty="0">
                <a:latin typeface="Calibri"/>
                <a:cs typeface="Calibri"/>
              </a:rPr>
              <a:t>more design </a:t>
            </a:r>
            <a:r>
              <a:rPr sz="2200" spc="-5" dirty="0">
                <a:latin typeface="Calibri"/>
                <a:cs typeface="Calibri"/>
              </a:rPr>
              <a:t>– </a:t>
            </a:r>
            <a:r>
              <a:rPr sz="2200" spc="-15" dirty="0">
                <a:latin typeface="Calibri"/>
                <a:cs typeface="Calibri"/>
              </a:rPr>
              <a:t>ultimately convert </a:t>
            </a:r>
            <a:r>
              <a:rPr sz="2200" spc="-20" dirty="0">
                <a:latin typeface="Calibri"/>
                <a:cs typeface="Calibri"/>
              </a:rPr>
              <a:t>to </a:t>
            </a:r>
            <a:r>
              <a:rPr sz="2200" spc="-5" dirty="0">
                <a:latin typeface="Calibri"/>
                <a:cs typeface="Calibri"/>
              </a:rPr>
              <a:t>Design-  Bid-Build</a:t>
            </a:r>
            <a:endParaRPr sz="2200">
              <a:latin typeface="Calibri"/>
              <a:cs typeface="Calibri"/>
            </a:endParaRPr>
          </a:p>
          <a:p>
            <a:pPr marL="12700" marR="313690">
              <a:lnSpc>
                <a:spcPts val="3600"/>
              </a:lnSpc>
              <a:spcBef>
                <a:spcPts val="100"/>
              </a:spcBef>
            </a:pPr>
            <a:r>
              <a:rPr sz="3000" b="1" spc="-5" dirty="0">
                <a:latin typeface="Calibri"/>
                <a:cs typeface="Calibri"/>
              </a:rPr>
              <a:t>Build </a:t>
            </a:r>
            <a:r>
              <a:rPr sz="3000" b="1" spc="-15" dirty="0">
                <a:latin typeface="Calibri"/>
                <a:cs typeface="Calibri"/>
              </a:rPr>
              <a:t>contract </a:t>
            </a:r>
            <a:r>
              <a:rPr sz="3000" b="1" spc="-10" dirty="0">
                <a:latin typeface="Calibri"/>
                <a:cs typeface="Calibri"/>
              </a:rPr>
              <a:t>can </a:t>
            </a:r>
            <a:r>
              <a:rPr sz="3000" b="1" spc="-5" dirty="0">
                <a:latin typeface="Calibri"/>
                <a:cs typeface="Calibri"/>
              </a:rPr>
              <a:t>be </a:t>
            </a:r>
            <a:r>
              <a:rPr sz="3000" b="1" spc="-15" dirty="0">
                <a:latin typeface="Calibri"/>
                <a:cs typeface="Calibri"/>
              </a:rPr>
              <a:t>Guaranteed </a:t>
            </a:r>
            <a:r>
              <a:rPr sz="3000" b="1" spc="-10" dirty="0">
                <a:latin typeface="Calibri"/>
                <a:cs typeface="Calibri"/>
              </a:rPr>
              <a:t>Max </a:t>
            </a:r>
            <a:r>
              <a:rPr sz="3000" b="1" spc="-5" dirty="0">
                <a:latin typeface="Calibri"/>
                <a:cs typeface="Calibri"/>
              </a:rPr>
              <a:t>price or  Unit price (Should be</a:t>
            </a:r>
            <a:r>
              <a:rPr sz="3000" b="1" spc="-35" dirty="0">
                <a:latin typeface="Calibri"/>
                <a:cs typeface="Calibri"/>
              </a:rPr>
              <a:t> </a:t>
            </a:r>
            <a:r>
              <a:rPr sz="3000" b="1" spc="-5" dirty="0">
                <a:latin typeface="Calibri"/>
                <a:cs typeface="Calibri"/>
              </a:rPr>
              <a:t>both)</a:t>
            </a:r>
            <a:endParaRPr sz="3000">
              <a:latin typeface="Calibri"/>
              <a:cs typeface="Calibri"/>
            </a:endParaRPr>
          </a:p>
          <a:p>
            <a:pPr marL="756285" indent="-286385">
              <a:lnSpc>
                <a:spcPts val="2630"/>
              </a:lnSpc>
              <a:buChar char="•"/>
              <a:tabLst>
                <a:tab pos="756285" algn="l"/>
              </a:tabLst>
            </a:pPr>
            <a:r>
              <a:rPr sz="2600" spc="-10" dirty="0">
                <a:latin typeface="Calibri"/>
                <a:cs typeface="Calibri"/>
              </a:rPr>
              <a:t>Allows </a:t>
            </a:r>
            <a:r>
              <a:rPr sz="2600" spc="-5" dirty="0">
                <a:latin typeface="Calibri"/>
                <a:cs typeface="Calibri"/>
              </a:rPr>
              <a:t>comparison of</a:t>
            </a:r>
            <a:r>
              <a:rPr sz="2600" spc="-5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pricing</a:t>
            </a:r>
            <a:endParaRPr sz="2600">
              <a:latin typeface="Calibri"/>
              <a:cs typeface="Calibri"/>
            </a:endParaRPr>
          </a:p>
          <a:p>
            <a:pPr marL="756285" indent="-286385">
              <a:lnSpc>
                <a:spcPts val="2965"/>
              </a:lnSpc>
              <a:buChar char="•"/>
              <a:tabLst>
                <a:tab pos="756920" algn="l"/>
              </a:tabLst>
            </a:pPr>
            <a:r>
              <a:rPr sz="2600" spc="-10" dirty="0">
                <a:latin typeface="Calibri"/>
                <a:cs typeface="Calibri"/>
              </a:rPr>
              <a:t>Provides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transparency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34795" y="1344168"/>
            <a:ext cx="572109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06083" y="1344168"/>
            <a:ext cx="1969007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25283" y="1344168"/>
            <a:ext cx="923544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76330" y="1495552"/>
            <a:ext cx="639064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CMGC “Bid </a:t>
            </a:r>
            <a:r>
              <a:rPr spc="-10" dirty="0"/>
              <a:t>Process”</a:t>
            </a:r>
            <a:r>
              <a:rPr spc="-120" dirty="0"/>
              <a:t> </a:t>
            </a:r>
            <a:r>
              <a:rPr spc="-10" dirty="0"/>
              <a:t>(</a:t>
            </a:r>
            <a:r>
              <a:rPr i="1" spc="-10" dirty="0">
                <a:latin typeface="Calibri"/>
                <a:cs typeface="Calibri"/>
              </a:rPr>
              <a:t>Cont.</a:t>
            </a:r>
            <a:r>
              <a:rPr spc="-10" dirty="0"/>
              <a:t>)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62</a:t>
            </a:fld>
            <a:endParaRPr spc="-5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5" y="2360675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36163" y="3296411"/>
            <a:ext cx="3663695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68521" y="3438652"/>
            <a:ext cx="295783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Project</a:t>
            </a:r>
            <a:r>
              <a:rPr sz="4400" b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30" dirty="0">
                <a:solidFill>
                  <a:srgbClr val="FFFFFF"/>
                </a:solidFill>
                <a:latin typeface="Calibri"/>
                <a:cs typeface="Calibri"/>
              </a:rPr>
              <a:t>Facts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65375" y="1392936"/>
            <a:ext cx="5446775" cy="835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76398" y="1529588"/>
            <a:ext cx="478853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0" dirty="0">
                <a:solidFill>
                  <a:srgbClr val="10253F"/>
                </a:solidFill>
                <a:latin typeface="Calibri"/>
                <a:cs typeface="Calibri"/>
              </a:rPr>
              <a:t>CMGC </a:t>
            </a:r>
            <a:r>
              <a:rPr sz="4000" b="1" spc="-15" dirty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r>
              <a:rPr sz="4000" b="1" spc="-2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63</a:t>
            </a:fld>
            <a:endParaRPr spc="-5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7275" y="1522476"/>
            <a:ext cx="5824727" cy="4754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82520"/>
            <a:ext cx="8012430" cy="38042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latin typeface="Calibri"/>
                <a:cs typeface="Calibri"/>
              </a:rPr>
              <a:t>18 </a:t>
            </a:r>
            <a:r>
              <a:rPr sz="3200" b="1" spc="-20" dirty="0">
                <a:latin typeface="Calibri"/>
                <a:cs typeface="Calibri"/>
              </a:rPr>
              <a:t>UDOT </a:t>
            </a:r>
            <a:r>
              <a:rPr sz="3200" b="1" spc="-10" dirty="0">
                <a:latin typeface="Calibri"/>
                <a:cs typeface="Calibri"/>
              </a:rPr>
              <a:t>Projects </a:t>
            </a:r>
            <a:r>
              <a:rPr sz="3200" b="1" spc="-25" dirty="0">
                <a:latin typeface="Calibri"/>
                <a:cs typeface="Calibri"/>
              </a:rPr>
              <a:t>have </a:t>
            </a:r>
            <a:r>
              <a:rPr sz="3200" b="1" spc="-5" dirty="0">
                <a:latin typeface="Calibri"/>
                <a:cs typeface="Calibri"/>
              </a:rPr>
              <a:t>been </a:t>
            </a:r>
            <a:r>
              <a:rPr sz="3200" b="1" spc="-10" dirty="0">
                <a:latin typeface="Calibri"/>
                <a:cs typeface="Calibri"/>
              </a:rPr>
              <a:t>completed </a:t>
            </a:r>
            <a:r>
              <a:rPr sz="3200" b="1" spc="-5" dirty="0">
                <a:latin typeface="Calibri"/>
                <a:cs typeface="Calibri"/>
              </a:rPr>
              <a:t>using  </a:t>
            </a:r>
            <a:r>
              <a:rPr sz="3200" b="1" dirty="0">
                <a:latin typeface="Calibri"/>
                <a:cs typeface="Calibri"/>
              </a:rPr>
              <a:t>the CMGC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method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These </a:t>
            </a:r>
            <a:r>
              <a:rPr sz="3200" b="1" spc="-5" dirty="0">
                <a:latin typeface="Calibri"/>
                <a:cs typeface="Calibri"/>
              </a:rPr>
              <a:t>Projects </a:t>
            </a:r>
            <a:r>
              <a:rPr sz="3200" b="1" spc="-20" dirty="0">
                <a:latin typeface="Calibri"/>
                <a:cs typeface="Calibri"/>
              </a:rPr>
              <a:t>have </a:t>
            </a:r>
            <a:r>
              <a:rPr sz="3200" b="1" spc="-10" dirty="0">
                <a:latin typeface="Calibri"/>
                <a:cs typeface="Calibri"/>
              </a:rPr>
              <a:t>cost</a:t>
            </a:r>
            <a:r>
              <a:rPr sz="3200" b="1" spc="-13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$300M+</a:t>
            </a:r>
            <a:endParaRPr sz="3200">
              <a:latin typeface="Calibri"/>
              <a:cs typeface="Calibri"/>
            </a:endParaRPr>
          </a:p>
          <a:p>
            <a:pPr marL="355600" marR="117475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5" dirty="0">
                <a:latin typeface="Calibri"/>
                <a:cs typeface="Calibri"/>
              </a:rPr>
              <a:t>3CMGC Projects </a:t>
            </a:r>
            <a:r>
              <a:rPr sz="3200" b="1" spc="-15" dirty="0">
                <a:latin typeface="Calibri"/>
                <a:cs typeface="Calibri"/>
              </a:rPr>
              <a:t>are </a:t>
            </a:r>
            <a:r>
              <a:rPr sz="3200" b="1" spc="-10" dirty="0">
                <a:latin typeface="Calibri"/>
                <a:cs typeface="Calibri"/>
              </a:rPr>
              <a:t>currently </a:t>
            </a:r>
            <a:r>
              <a:rPr sz="3200" b="1" spc="-5" dirty="0">
                <a:latin typeface="Calibri"/>
                <a:cs typeface="Calibri"/>
              </a:rPr>
              <a:t>under </a:t>
            </a:r>
            <a:r>
              <a:rPr sz="3200" b="1" spc="-15" dirty="0">
                <a:latin typeface="Calibri"/>
                <a:cs typeface="Calibri"/>
              </a:rPr>
              <a:t>contract  </a:t>
            </a:r>
            <a:r>
              <a:rPr sz="3200" b="1" dirty="0">
                <a:latin typeface="Calibri"/>
                <a:cs typeface="Calibri"/>
              </a:rPr>
              <a:t>in </a:t>
            </a:r>
            <a:r>
              <a:rPr sz="3200" b="1" spc="-10" dirty="0">
                <a:latin typeface="Calibri"/>
                <a:cs typeface="Calibri"/>
              </a:rPr>
              <a:t>preconstruction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phase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These </a:t>
            </a:r>
            <a:r>
              <a:rPr sz="3200" b="1" spc="-10" dirty="0">
                <a:latin typeface="Calibri"/>
                <a:cs typeface="Calibri"/>
              </a:rPr>
              <a:t>Projects </a:t>
            </a:r>
            <a:r>
              <a:rPr sz="3200" b="1" dirty="0">
                <a:latin typeface="Calibri"/>
                <a:cs typeface="Calibri"/>
              </a:rPr>
              <a:t>will </a:t>
            </a:r>
            <a:r>
              <a:rPr sz="3200" b="1" spc="-15" dirty="0">
                <a:latin typeface="Calibri"/>
                <a:cs typeface="Calibri"/>
              </a:rPr>
              <a:t>total upwards </a:t>
            </a:r>
            <a:r>
              <a:rPr sz="3200" b="1" dirty="0">
                <a:latin typeface="Calibri"/>
                <a:cs typeface="Calibri"/>
              </a:rPr>
              <a:t>of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$600M+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b="1" spc="-20" dirty="0">
                <a:latin typeface="Calibri"/>
                <a:cs typeface="Calibri"/>
              </a:rPr>
              <a:t>Several </a:t>
            </a:r>
            <a:r>
              <a:rPr sz="3200" b="1" spc="-5" dirty="0">
                <a:latin typeface="Calibri"/>
                <a:cs typeface="Calibri"/>
              </a:rPr>
              <a:t>projects </a:t>
            </a:r>
            <a:r>
              <a:rPr sz="3200" b="1" spc="-10" dirty="0">
                <a:latin typeface="Calibri"/>
                <a:cs typeface="Calibri"/>
              </a:rPr>
              <a:t>currently </a:t>
            </a:r>
            <a:r>
              <a:rPr sz="3200" b="1" dirty="0">
                <a:latin typeface="Calibri"/>
                <a:cs typeface="Calibri"/>
              </a:rPr>
              <a:t>in </a:t>
            </a:r>
            <a:r>
              <a:rPr sz="3200" b="1" spc="-5" dirty="0">
                <a:latin typeface="Calibri"/>
                <a:cs typeface="Calibri"/>
              </a:rPr>
              <a:t>planning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phase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70532" y="1344168"/>
            <a:ext cx="524255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12035" y="1495552"/>
            <a:ext cx="45212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CMGC </a:t>
            </a:r>
            <a:r>
              <a:rPr spc="-10" dirty="0"/>
              <a:t>Project</a:t>
            </a:r>
            <a:r>
              <a:rPr spc="-110" dirty="0"/>
              <a:t> </a:t>
            </a:r>
            <a:r>
              <a:rPr spc="-30" dirty="0"/>
              <a:t>Facts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64</a:t>
            </a:fld>
            <a:endParaRPr spc="-5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61504" y="4678680"/>
            <a:ext cx="1435608" cy="17952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279903"/>
            <a:ext cx="7762240" cy="3644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6730" indent="-494030">
              <a:lnSpc>
                <a:spcPct val="100000"/>
              </a:lnSpc>
              <a:buFont typeface="Calibri"/>
              <a:buAutoNum type="romanUcPeriod"/>
              <a:tabLst>
                <a:tab pos="507365" algn="l"/>
              </a:tabLst>
            </a:pPr>
            <a:r>
              <a:rPr sz="3600" b="1" dirty="0">
                <a:latin typeface="Calibri"/>
                <a:cs typeface="Calibri"/>
              </a:rPr>
              <a:t>0, </a:t>
            </a:r>
            <a:r>
              <a:rPr sz="3600" b="1" spc="-25" dirty="0">
                <a:latin typeface="Calibri"/>
                <a:cs typeface="Calibri"/>
              </a:rPr>
              <a:t>State </a:t>
            </a:r>
            <a:r>
              <a:rPr sz="3600" b="1" spc="-20" dirty="0">
                <a:latin typeface="Calibri"/>
                <a:cs typeface="Calibri"/>
              </a:rPr>
              <a:t>to </a:t>
            </a:r>
            <a:r>
              <a:rPr sz="3600" b="1" dirty="0">
                <a:latin typeface="Calibri"/>
                <a:cs typeface="Calibri"/>
              </a:rPr>
              <a:t>1300</a:t>
            </a:r>
            <a:r>
              <a:rPr sz="3600" b="1" spc="-50" dirty="0">
                <a:latin typeface="Calibri"/>
                <a:cs typeface="Calibri"/>
              </a:rPr>
              <a:t> </a:t>
            </a:r>
            <a:r>
              <a:rPr sz="3600" b="1" spc="-25" dirty="0">
                <a:latin typeface="Calibri"/>
                <a:cs typeface="Calibri"/>
              </a:rPr>
              <a:t>East</a:t>
            </a:r>
            <a:endParaRPr sz="3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40"/>
              </a:spcBef>
              <a:buChar char="•"/>
              <a:tabLst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CMGC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2600" spc="-55" dirty="0">
                <a:latin typeface="Calibri"/>
                <a:cs typeface="Calibri"/>
              </a:rPr>
              <a:t>Total </a:t>
            </a:r>
            <a:r>
              <a:rPr sz="2600" spc="-10" dirty="0">
                <a:latin typeface="Calibri"/>
                <a:cs typeface="Calibri"/>
              </a:rPr>
              <a:t>Project Cost </a:t>
            </a:r>
            <a:r>
              <a:rPr sz="2600" spc="-5" dirty="0">
                <a:latin typeface="Calibri"/>
                <a:cs typeface="Calibri"/>
              </a:rPr>
              <a:t>of</a:t>
            </a:r>
            <a:r>
              <a:rPr sz="2600" spc="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$140M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User </a:t>
            </a:r>
            <a:r>
              <a:rPr sz="2600" spc="-10" dirty="0">
                <a:latin typeface="Calibri"/>
                <a:cs typeface="Calibri"/>
              </a:rPr>
              <a:t>savings </a:t>
            </a:r>
            <a:r>
              <a:rPr sz="2600" dirty="0">
                <a:latin typeface="Calibri"/>
                <a:cs typeface="Calibri"/>
              </a:rPr>
              <a:t>$25M and 1 </a:t>
            </a:r>
            <a:r>
              <a:rPr sz="2600" spc="-5" dirty="0">
                <a:latin typeface="Calibri"/>
                <a:cs typeface="Calibri"/>
              </a:rPr>
              <a:t>construction</a:t>
            </a:r>
            <a:r>
              <a:rPr sz="2600" spc="-17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season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ABC and SPMT </a:t>
            </a:r>
            <a:r>
              <a:rPr sz="2600" spc="-5" dirty="0">
                <a:latin typeface="Calibri"/>
                <a:cs typeface="Calibri"/>
              </a:rPr>
              <a:t>methods</a:t>
            </a:r>
            <a:r>
              <a:rPr sz="2600" spc="-13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employed</a:t>
            </a:r>
            <a:endParaRPr sz="2600">
              <a:latin typeface="Calibri"/>
              <a:cs typeface="Calibri"/>
            </a:endParaRPr>
          </a:p>
          <a:p>
            <a:pPr marL="756285" marR="5080" lvl="1" indent="-286385">
              <a:lnSpc>
                <a:spcPts val="2500"/>
              </a:lnSpc>
              <a:spcBef>
                <a:spcPts val="600"/>
              </a:spcBef>
              <a:buChar char="•"/>
              <a:tabLst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Couldn’t </a:t>
            </a:r>
            <a:r>
              <a:rPr sz="2600" spc="-20" dirty="0">
                <a:latin typeface="Calibri"/>
                <a:cs typeface="Calibri"/>
              </a:rPr>
              <a:t>have </a:t>
            </a:r>
            <a:r>
              <a:rPr sz="2600" spc="-5" dirty="0">
                <a:latin typeface="Calibri"/>
                <a:cs typeface="Calibri"/>
              </a:rPr>
              <a:t>done </a:t>
            </a:r>
            <a:r>
              <a:rPr sz="2600" dirty="0">
                <a:latin typeface="Calibri"/>
                <a:cs typeface="Calibri"/>
              </a:rPr>
              <a:t>it </a:t>
            </a:r>
            <a:r>
              <a:rPr sz="2600" spc="-15" dirty="0">
                <a:latin typeface="Calibri"/>
                <a:cs typeface="Calibri"/>
              </a:rPr>
              <a:t>any </a:t>
            </a:r>
            <a:r>
              <a:rPr sz="2600" spc="-5" dirty="0">
                <a:latin typeface="Calibri"/>
                <a:cs typeface="Calibri"/>
              </a:rPr>
              <a:t>other </a:t>
            </a:r>
            <a:r>
              <a:rPr sz="2600" spc="-25" dirty="0">
                <a:latin typeface="Calibri"/>
                <a:cs typeface="Calibri"/>
              </a:rPr>
              <a:t>way </a:t>
            </a:r>
            <a:r>
              <a:rPr sz="2600" spc="-15" dirty="0">
                <a:latin typeface="Calibri"/>
                <a:cs typeface="Calibri"/>
              </a:rPr>
              <a:t>to </a:t>
            </a:r>
            <a:r>
              <a:rPr sz="2600" spc="-5" dirty="0">
                <a:latin typeface="Calibri"/>
                <a:cs typeface="Calibri"/>
              </a:rPr>
              <a:t>meet </a:t>
            </a:r>
            <a:r>
              <a:rPr sz="2600" spc="-10" dirty="0">
                <a:latin typeface="Calibri"/>
                <a:cs typeface="Calibri"/>
              </a:rPr>
              <a:t>budget  </a:t>
            </a:r>
            <a:r>
              <a:rPr sz="2600" dirty="0">
                <a:latin typeface="Calibri"/>
                <a:cs typeface="Calibri"/>
              </a:rPr>
              <a:t>and </a:t>
            </a:r>
            <a:r>
              <a:rPr sz="2600" spc="-5" dirty="0">
                <a:latin typeface="Calibri"/>
                <a:cs typeface="Calibri"/>
              </a:rPr>
              <a:t>schedule</a:t>
            </a:r>
            <a:r>
              <a:rPr sz="2600" spc="-10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requirements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20"/>
              </a:spcBef>
              <a:buChar char="•"/>
              <a:tabLst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Reliable </a:t>
            </a:r>
            <a:r>
              <a:rPr sz="2600" dirty="0">
                <a:latin typeface="Calibri"/>
                <a:cs typeface="Calibri"/>
              </a:rPr>
              <a:t>if </a:t>
            </a:r>
            <a:r>
              <a:rPr sz="2600" spc="-5" dirty="0">
                <a:latin typeface="Calibri"/>
                <a:cs typeface="Calibri"/>
              </a:rPr>
              <a:t>designer </a:t>
            </a:r>
            <a:r>
              <a:rPr sz="2600" spc="-10" dirty="0">
                <a:latin typeface="Calibri"/>
                <a:cs typeface="Calibri"/>
              </a:rPr>
              <a:t>works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-12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you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buChar char="•"/>
              <a:tabLst>
                <a:tab pos="756285" algn="l"/>
              </a:tabLst>
            </a:pPr>
            <a:r>
              <a:rPr sz="2600" dirty="0">
                <a:latin typeface="Calibri"/>
                <a:cs typeface="Calibri"/>
              </a:rPr>
              <a:t>Can </a:t>
            </a:r>
            <a:r>
              <a:rPr sz="2600" spc="-5" dirty="0">
                <a:latin typeface="Calibri"/>
                <a:cs typeface="Calibri"/>
              </a:rPr>
              <a:t>be done </a:t>
            </a:r>
            <a:r>
              <a:rPr sz="2600" dirty="0">
                <a:latin typeface="Calibri"/>
                <a:cs typeface="Calibri"/>
              </a:rPr>
              <a:t>in </a:t>
            </a:r>
            <a:r>
              <a:rPr sz="2600" spc="-15" dirty="0">
                <a:latin typeface="Calibri"/>
                <a:cs typeface="Calibri"/>
              </a:rPr>
              <a:t>large </a:t>
            </a:r>
            <a:r>
              <a:rPr sz="2600" spc="-5" dirty="0">
                <a:latin typeface="Calibri"/>
                <a:cs typeface="Calibri"/>
              </a:rPr>
              <a:t>urban</a:t>
            </a:r>
            <a:r>
              <a:rPr sz="2600" spc="-80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setting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4716" y="1344168"/>
            <a:ext cx="839419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36250" y="1495552"/>
            <a:ext cx="767207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Largest </a:t>
            </a:r>
            <a:r>
              <a:rPr dirty="0"/>
              <a:t>CMGC </a:t>
            </a:r>
            <a:r>
              <a:rPr spc="-10" dirty="0"/>
              <a:t>Project</a:t>
            </a:r>
            <a:r>
              <a:rPr spc="-75" dirty="0"/>
              <a:t> </a:t>
            </a:r>
            <a:r>
              <a:rPr spc="-10" dirty="0"/>
              <a:t>Completed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65</a:t>
            </a:fld>
            <a:endParaRPr spc="-5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6300" y="1267968"/>
            <a:ext cx="899159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25651" y="1267968"/>
            <a:ext cx="92049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96339" y="1267968"/>
            <a:ext cx="7110983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17802" y="1419352"/>
            <a:ext cx="6706234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I-80 </a:t>
            </a:r>
            <a:r>
              <a:rPr spc="-35" dirty="0"/>
              <a:t>State </a:t>
            </a:r>
            <a:r>
              <a:rPr spc="-15" dirty="0"/>
              <a:t>Street </a:t>
            </a:r>
            <a:r>
              <a:rPr spc="-30" dirty="0"/>
              <a:t>to </a:t>
            </a:r>
            <a:r>
              <a:rPr dirty="0"/>
              <a:t>1300</a:t>
            </a:r>
            <a:r>
              <a:rPr spc="-30" dirty="0"/>
              <a:t> East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2268" y="2523375"/>
            <a:ext cx="2718435" cy="2973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236220" indent="-342900" algn="just">
              <a:lnSpc>
                <a:spcPts val="2400"/>
              </a:lnSpc>
              <a:buFont typeface="Arial"/>
              <a:buChar char="•"/>
              <a:tabLst>
                <a:tab pos="356235" algn="l"/>
              </a:tabLst>
            </a:pPr>
            <a:r>
              <a:rPr sz="2500" spc="-10" dirty="0">
                <a:latin typeface="Calibri"/>
                <a:cs typeface="Calibri"/>
              </a:rPr>
              <a:t>Replacement </a:t>
            </a:r>
            <a:r>
              <a:rPr sz="2500" spc="-5" dirty="0">
                <a:latin typeface="Calibri"/>
                <a:cs typeface="Calibri"/>
              </a:rPr>
              <a:t>of  </a:t>
            </a:r>
            <a:r>
              <a:rPr sz="2500" spc="-10" dirty="0">
                <a:latin typeface="Calibri"/>
                <a:cs typeface="Calibri"/>
              </a:rPr>
              <a:t>seven</a:t>
            </a:r>
            <a:r>
              <a:rPr sz="2500" spc="-7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structures  </a:t>
            </a:r>
            <a:r>
              <a:rPr sz="2500" spc="-5" dirty="0">
                <a:latin typeface="Calibri"/>
                <a:cs typeface="Calibri"/>
              </a:rPr>
              <a:t>along</a:t>
            </a:r>
            <a:r>
              <a:rPr sz="2500" spc="-10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I-80</a:t>
            </a:r>
            <a:endParaRPr sz="2500">
              <a:latin typeface="Calibri"/>
              <a:cs typeface="Calibri"/>
            </a:endParaRPr>
          </a:p>
          <a:p>
            <a:pPr marL="355600" marR="5080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0" dirty="0">
                <a:latin typeface="Calibri"/>
                <a:cs typeface="Calibri"/>
              </a:rPr>
              <a:t>Moved </a:t>
            </a:r>
            <a:r>
              <a:rPr sz="2500" spc="-15" dirty="0">
                <a:latin typeface="Calibri"/>
                <a:cs typeface="Calibri"/>
              </a:rPr>
              <a:t>to</a:t>
            </a:r>
            <a:r>
              <a:rPr sz="2500" spc="-80" dirty="0">
                <a:latin typeface="Calibri"/>
                <a:cs typeface="Calibri"/>
              </a:rPr>
              <a:t> </a:t>
            </a:r>
            <a:r>
              <a:rPr sz="2500" spc="-10" dirty="0">
                <a:latin typeface="Calibri"/>
                <a:cs typeface="Calibri"/>
              </a:rPr>
              <a:t>location  using</a:t>
            </a:r>
            <a:r>
              <a:rPr sz="2500" spc="-75" dirty="0">
                <a:latin typeface="Calibri"/>
                <a:cs typeface="Calibri"/>
              </a:rPr>
              <a:t> </a:t>
            </a:r>
            <a:r>
              <a:rPr sz="2500" spc="-45" dirty="0">
                <a:latin typeface="Calibri"/>
                <a:cs typeface="Calibri"/>
              </a:rPr>
              <a:t>SPMTs</a:t>
            </a:r>
            <a:endParaRPr sz="2500">
              <a:latin typeface="Calibri"/>
              <a:cs typeface="Calibri"/>
            </a:endParaRPr>
          </a:p>
          <a:p>
            <a:pPr marL="355600" marR="973455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5" dirty="0">
                <a:latin typeface="Calibri"/>
                <a:cs typeface="Calibri"/>
              </a:rPr>
              <a:t>Co</a:t>
            </a:r>
            <a:r>
              <a:rPr sz="2500" spc="-35" dirty="0">
                <a:latin typeface="Calibri"/>
                <a:cs typeface="Calibri"/>
              </a:rPr>
              <a:t>n</a:t>
            </a:r>
            <a:r>
              <a:rPr sz="2500" dirty="0">
                <a:latin typeface="Calibri"/>
                <a:cs typeface="Calibri"/>
              </a:rPr>
              <a:t>t</a:t>
            </a:r>
            <a:r>
              <a:rPr sz="2500" spc="-50" dirty="0">
                <a:latin typeface="Calibri"/>
                <a:cs typeface="Calibri"/>
              </a:rPr>
              <a:t>r</a:t>
            </a:r>
            <a:r>
              <a:rPr sz="2500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c</a:t>
            </a:r>
            <a:r>
              <a:rPr sz="2500" spc="-25" dirty="0">
                <a:latin typeface="Calibri"/>
                <a:cs typeface="Calibri"/>
              </a:rPr>
              <a:t>t</a:t>
            </a:r>
            <a:r>
              <a:rPr sz="2500" spc="-5" dirty="0">
                <a:latin typeface="Calibri"/>
                <a:cs typeface="Calibri"/>
              </a:rPr>
              <a:t>or  i</a:t>
            </a:r>
            <a:r>
              <a:rPr sz="2500" spc="-10" dirty="0">
                <a:latin typeface="Calibri"/>
                <a:cs typeface="Calibri"/>
              </a:rPr>
              <a:t>nn</a:t>
            </a:r>
            <a:r>
              <a:rPr sz="2500" spc="-15" dirty="0">
                <a:latin typeface="Calibri"/>
                <a:cs typeface="Calibri"/>
              </a:rPr>
              <a:t>o</a:t>
            </a:r>
            <a:r>
              <a:rPr sz="2500" spc="-45" dirty="0">
                <a:latin typeface="Calibri"/>
                <a:cs typeface="Calibri"/>
              </a:rPr>
              <a:t>v</a:t>
            </a:r>
            <a:r>
              <a:rPr sz="2500" spc="-25" dirty="0">
                <a:latin typeface="Calibri"/>
                <a:cs typeface="Calibri"/>
              </a:rPr>
              <a:t>a</a:t>
            </a:r>
            <a:r>
              <a:rPr sz="2500" spc="-5" dirty="0">
                <a:latin typeface="Calibri"/>
                <a:cs typeface="Calibri"/>
              </a:rPr>
              <a:t>tion</a:t>
            </a:r>
            <a:endParaRPr sz="2500">
              <a:latin typeface="Calibri"/>
              <a:cs typeface="Calibri"/>
            </a:endParaRPr>
          </a:p>
          <a:p>
            <a:pPr marL="355600" marR="454659" indent="-342900">
              <a:lnSpc>
                <a:spcPts val="24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500" spc="-10" dirty="0">
                <a:latin typeface="Calibri"/>
                <a:cs typeface="Calibri"/>
              </a:rPr>
              <a:t>$2M savings</a:t>
            </a:r>
            <a:r>
              <a:rPr sz="2500" spc="-8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in  </a:t>
            </a:r>
            <a:r>
              <a:rPr sz="2500" spc="-10" dirty="0">
                <a:latin typeface="Calibri"/>
                <a:cs typeface="Calibri"/>
              </a:rPr>
              <a:t>construction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10128" y="2395728"/>
            <a:ext cx="5647944" cy="3316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66</a:t>
            </a:fld>
            <a:endParaRPr spc="-5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324100"/>
            <a:ext cx="7623809" cy="3676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10" dirty="0">
                <a:latin typeface="Calibri"/>
                <a:cs typeface="Calibri"/>
              </a:rPr>
              <a:t>Virgin River</a:t>
            </a:r>
            <a:r>
              <a:rPr sz="3600" b="1" spc="-65" dirty="0">
                <a:latin typeface="Calibri"/>
                <a:cs typeface="Calibri"/>
              </a:rPr>
              <a:t> </a:t>
            </a:r>
            <a:r>
              <a:rPr sz="3600" b="1" spc="-55" dirty="0">
                <a:latin typeface="Calibri"/>
                <a:cs typeface="Calibri"/>
              </a:rPr>
              <a:t>Trail</a:t>
            </a:r>
            <a:endParaRPr sz="36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380"/>
              </a:spcBef>
              <a:buChar char="•"/>
              <a:tabLst>
                <a:tab pos="756920" algn="l"/>
              </a:tabLst>
            </a:pPr>
            <a:r>
              <a:rPr sz="2800" spc="-5" dirty="0"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335"/>
              </a:spcBef>
              <a:buChar char="•"/>
              <a:tabLst>
                <a:tab pos="756920" algn="l"/>
              </a:tabLst>
            </a:pPr>
            <a:r>
              <a:rPr sz="2800" spc="-60" dirty="0">
                <a:latin typeface="Calibri"/>
                <a:cs typeface="Calibri"/>
              </a:rPr>
              <a:t>Total </a:t>
            </a:r>
            <a:r>
              <a:rPr sz="2800" spc="-10" dirty="0">
                <a:latin typeface="Calibri"/>
                <a:cs typeface="Calibri"/>
              </a:rPr>
              <a:t>Project </a:t>
            </a:r>
            <a:r>
              <a:rPr sz="2800" spc="-15" dirty="0">
                <a:latin typeface="Calibri"/>
                <a:cs typeface="Calibri"/>
              </a:rPr>
              <a:t>Cost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3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$1.177M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335"/>
              </a:spcBef>
              <a:buChar char="•"/>
              <a:tabLst>
                <a:tab pos="756920" algn="l"/>
              </a:tabLst>
            </a:pPr>
            <a:r>
              <a:rPr sz="2800" spc="-25" dirty="0">
                <a:latin typeface="Calibri"/>
                <a:cs typeface="Calibri"/>
              </a:rPr>
              <a:t>Perfect </a:t>
            </a:r>
            <a:r>
              <a:rPr sz="2800" spc="-20" dirty="0">
                <a:latin typeface="Calibri"/>
                <a:cs typeface="Calibri"/>
              </a:rPr>
              <a:t>example </a:t>
            </a:r>
            <a:r>
              <a:rPr sz="2800" spc="-5" dirty="0">
                <a:latin typeface="Calibri"/>
                <a:cs typeface="Calibri"/>
              </a:rPr>
              <a:t>of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756285" marR="48895" indent="-286385">
              <a:lnSpc>
                <a:spcPts val="3030"/>
              </a:lnSpc>
              <a:spcBef>
                <a:spcPts val="710"/>
              </a:spcBef>
              <a:buChar char="•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Contractor </a:t>
            </a:r>
            <a:r>
              <a:rPr sz="2800" spc="-10" dirty="0">
                <a:latin typeface="Calibri"/>
                <a:cs typeface="Calibri"/>
              </a:rPr>
              <a:t>help </a:t>
            </a:r>
            <a:r>
              <a:rPr sz="2800" spc="-20" dirty="0">
                <a:latin typeface="Calibri"/>
                <a:cs typeface="Calibri"/>
              </a:rPr>
              <a:t>saved </a:t>
            </a:r>
            <a:r>
              <a:rPr sz="2800" spc="-5" dirty="0">
                <a:latin typeface="Calibri"/>
                <a:cs typeface="Calibri"/>
              </a:rPr>
              <a:t>200,000 </a:t>
            </a:r>
            <a:r>
              <a:rPr sz="2800" spc="-15" dirty="0">
                <a:latin typeface="Calibri"/>
                <a:cs typeface="Calibri"/>
              </a:rPr>
              <a:t>dollars by </a:t>
            </a:r>
            <a:r>
              <a:rPr sz="2800" spc="-10" dirty="0">
                <a:latin typeface="Calibri"/>
                <a:cs typeface="Calibri"/>
              </a:rPr>
              <a:t>giving  </a:t>
            </a:r>
            <a:r>
              <a:rPr sz="2800" spc="-5" dirty="0">
                <a:latin typeface="Calibri"/>
                <a:cs typeface="Calibri"/>
              </a:rPr>
              <a:t>advice on </a:t>
            </a:r>
            <a:r>
              <a:rPr sz="2800" spc="-20" dirty="0">
                <a:latin typeface="Calibri"/>
                <a:cs typeface="Calibri"/>
              </a:rPr>
              <a:t>trail</a:t>
            </a:r>
            <a:r>
              <a:rPr sz="2800" spc="-2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alignment</a:t>
            </a:r>
            <a:endParaRPr sz="2800">
              <a:latin typeface="Calibri"/>
              <a:cs typeface="Calibri"/>
            </a:endParaRPr>
          </a:p>
          <a:p>
            <a:pPr marL="756285" marR="5080" indent="-286385">
              <a:lnSpc>
                <a:spcPts val="3030"/>
              </a:lnSpc>
              <a:spcBef>
                <a:spcPts val="665"/>
              </a:spcBef>
              <a:buChar char="•"/>
              <a:tabLst>
                <a:tab pos="756920" algn="l"/>
              </a:tabLst>
            </a:pPr>
            <a:r>
              <a:rPr sz="2800" spc="-15" dirty="0">
                <a:latin typeface="Calibri"/>
                <a:cs typeface="Calibri"/>
              </a:rPr>
              <a:t>Contractor provided </a:t>
            </a:r>
            <a:r>
              <a:rPr sz="2800" spc="-20" dirty="0">
                <a:latin typeface="Calibri"/>
                <a:cs typeface="Calibri"/>
              </a:rPr>
              <a:t>oversight </a:t>
            </a:r>
            <a:r>
              <a:rPr sz="2800" spc="-5" dirty="0">
                <a:latin typeface="Calibri"/>
                <a:cs typeface="Calibri"/>
              </a:rPr>
              <a:t>and </a:t>
            </a:r>
            <a:r>
              <a:rPr sz="2800" spc="-15" dirty="0">
                <a:latin typeface="Calibri"/>
                <a:cs typeface="Calibri"/>
              </a:rPr>
              <a:t>delivered </a:t>
            </a:r>
            <a:r>
              <a:rPr sz="2800" spc="-25" dirty="0">
                <a:latin typeface="Calibri"/>
                <a:cs typeface="Calibri"/>
              </a:rPr>
              <a:t>for  </a:t>
            </a:r>
            <a:r>
              <a:rPr sz="2800" spc="-10" dirty="0">
                <a:latin typeface="Calibri"/>
                <a:cs typeface="Calibri"/>
              </a:rPr>
              <a:t>less </a:t>
            </a:r>
            <a:r>
              <a:rPr sz="2800" spc="-5" dirty="0">
                <a:latin typeface="Calibri"/>
                <a:cs typeface="Calibri"/>
              </a:rPr>
              <a:t>than</a:t>
            </a:r>
            <a:r>
              <a:rPr sz="2800" spc="-1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proposed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2316" y="1344168"/>
            <a:ext cx="8698991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83819" y="1495552"/>
            <a:ext cx="797560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Smallest </a:t>
            </a:r>
            <a:r>
              <a:rPr dirty="0"/>
              <a:t>CMGC </a:t>
            </a:r>
            <a:r>
              <a:rPr spc="-10" dirty="0"/>
              <a:t>Project</a:t>
            </a:r>
            <a:r>
              <a:rPr spc="-110" dirty="0"/>
              <a:t> </a:t>
            </a:r>
            <a:r>
              <a:rPr spc="-10" dirty="0"/>
              <a:t>Completed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67</a:t>
            </a:fld>
            <a:endParaRPr spc="-5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03135" y="4219956"/>
            <a:ext cx="2234183" cy="22341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88616"/>
            <a:ext cx="8059420" cy="34182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346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20" dirty="0">
                <a:latin typeface="Calibri"/>
                <a:cs typeface="Calibri"/>
              </a:rPr>
              <a:t>Better </a:t>
            </a:r>
            <a:r>
              <a:rPr sz="3200" spc="-5" dirty="0">
                <a:latin typeface="Calibri"/>
                <a:cs typeface="Calibri"/>
              </a:rPr>
              <a:t>Designs </a:t>
            </a:r>
            <a:r>
              <a:rPr sz="3200" dirty="0">
                <a:latin typeface="Calibri"/>
                <a:cs typeface="Calibri"/>
              </a:rPr>
              <a:t>– </a:t>
            </a:r>
            <a:r>
              <a:rPr sz="3200" i="1" dirty="0">
                <a:latin typeface="Calibri"/>
                <a:cs typeface="Calibri"/>
              </a:rPr>
              <a:t>Hard </a:t>
            </a:r>
            <a:r>
              <a:rPr sz="3200" i="1" spc="-25" dirty="0">
                <a:latin typeface="Calibri"/>
                <a:cs typeface="Calibri"/>
              </a:rPr>
              <a:t>to </a:t>
            </a:r>
            <a:r>
              <a:rPr sz="3200" i="1" spc="-10" dirty="0">
                <a:latin typeface="Calibri"/>
                <a:cs typeface="Calibri"/>
              </a:rPr>
              <a:t>Quantify </a:t>
            </a:r>
            <a:r>
              <a:rPr sz="3200" i="1" dirty="0">
                <a:latin typeface="Calibri"/>
                <a:cs typeface="Calibri"/>
              </a:rPr>
              <a:t>– </a:t>
            </a:r>
            <a:r>
              <a:rPr sz="3200" i="1" spc="-10" dirty="0">
                <a:latin typeface="Calibri"/>
                <a:cs typeface="Calibri"/>
              </a:rPr>
              <a:t>Contractor  satisfaction </a:t>
            </a:r>
            <a:r>
              <a:rPr sz="3200" i="1" spc="-5" dirty="0">
                <a:latin typeface="Calibri"/>
                <a:cs typeface="Calibri"/>
              </a:rPr>
              <a:t>with plans,</a:t>
            </a:r>
            <a:r>
              <a:rPr sz="3200" i="1" spc="40" dirty="0">
                <a:latin typeface="Calibri"/>
                <a:cs typeface="Calibri"/>
              </a:rPr>
              <a:t> </a:t>
            </a:r>
            <a:r>
              <a:rPr sz="3200" i="1" spc="-45" dirty="0">
                <a:latin typeface="Calibri"/>
                <a:cs typeface="Calibri"/>
              </a:rPr>
              <a:t>CO’s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spc="-20" dirty="0">
                <a:latin typeface="Calibri"/>
                <a:cs typeface="Calibri"/>
              </a:rPr>
              <a:t>Better </a:t>
            </a:r>
            <a:r>
              <a:rPr sz="3200" spc="-5" dirty="0">
                <a:latin typeface="Calibri"/>
                <a:cs typeface="Calibri"/>
              </a:rPr>
              <a:t>schedules </a:t>
            </a:r>
            <a:r>
              <a:rPr sz="3200" dirty="0">
                <a:latin typeface="Calibri"/>
                <a:cs typeface="Calibri"/>
              </a:rPr>
              <a:t>– </a:t>
            </a:r>
            <a:r>
              <a:rPr sz="3200" i="1" spc="-15" dirty="0">
                <a:latin typeface="Calibri"/>
                <a:cs typeface="Calibri"/>
              </a:rPr>
              <a:t>Exceeded</a:t>
            </a:r>
            <a:r>
              <a:rPr sz="3200" i="1" spc="25" dirty="0">
                <a:latin typeface="Calibri"/>
                <a:cs typeface="Calibri"/>
              </a:rPr>
              <a:t> </a:t>
            </a:r>
            <a:r>
              <a:rPr sz="3200" i="1" spc="-15" dirty="0">
                <a:latin typeface="Calibri"/>
                <a:cs typeface="Calibri"/>
              </a:rPr>
              <a:t>expectations</a:t>
            </a:r>
            <a:endParaRPr sz="3200">
              <a:latin typeface="Calibri"/>
              <a:cs typeface="Calibri"/>
            </a:endParaRPr>
          </a:p>
          <a:p>
            <a:pPr marL="356235" indent="-342900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sz="3200" spc="-10" dirty="0">
                <a:latin typeface="Calibri"/>
                <a:cs typeface="Calibri"/>
              </a:rPr>
              <a:t>Lower</a:t>
            </a:r>
            <a:r>
              <a:rPr sz="3200" spc="-120" dirty="0">
                <a:latin typeface="Calibri"/>
                <a:cs typeface="Calibri"/>
              </a:rPr>
              <a:t> </a:t>
            </a:r>
            <a:r>
              <a:rPr sz="3200" spc="-15" dirty="0">
                <a:latin typeface="Calibri"/>
                <a:cs typeface="Calibri"/>
              </a:rPr>
              <a:t>costs</a:t>
            </a:r>
            <a:endParaRPr sz="3200">
              <a:latin typeface="Calibri"/>
              <a:cs typeface="Calibri"/>
            </a:endParaRPr>
          </a:p>
          <a:p>
            <a:pPr marL="1155700" marR="202565" lvl="1" indent="-228600">
              <a:lnSpc>
                <a:spcPts val="2590"/>
              </a:lnSpc>
              <a:spcBef>
                <a:spcPts val="66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Savings in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design –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preliminary early projects savings  </a:t>
            </a:r>
            <a:r>
              <a:rPr sz="2400" b="1" i="1" spc="-10" dirty="0">
                <a:solidFill>
                  <a:srgbClr val="FF0000"/>
                </a:solidFill>
                <a:latin typeface="Calibri"/>
                <a:cs typeface="Calibri"/>
              </a:rPr>
              <a:t>indicated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40% of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design</a:t>
            </a:r>
            <a:r>
              <a:rPr sz="2400" b="1" i="1" spc="-1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spc="-15" dirty="0">
                <a:solidFill>
                  <a:srgbClr val="FF0000"/>
                </a:solidFill>
                <a:latin typeface="Calibri"/>
                <a:cs typeface="Calibri"/>
              </a:rPr>
              <a:t>costs</a:t>
            </a:r>
            <a:endParaRPr sz="2400">
              <a:latin typeface="Calibri"/>
              <a:cs typeface="Calibri"/>
            </a:endParaRPr>
          </a:p>
          <a:p>
            <a:pPr marL="1155700" marR="1411605" lvl="1" indent="-228600">
              <a:lnSpc>
                <a:spcPts val="2590"/>
              </a:lnSpc>
              <a:spcBef>
                <a:spcPts val="575"/>
              </a:spcBef>
              <a:buFont typeface="Arial"/>
              <a:buChar char="•"/>
              <a:tabLst>
                <a:tab pos="1155700" algn="l"/>
              </a:tabLst>
            </a:pP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Savings in </a:t>
            </a:r>
            <a:r>
              <a:rPr sz="2400" b="1" i="1" spc="-10" dirty="0">
                <a:solidFill>
                  <a:srgbClr val="FF0000"/>
                </a:solidFill>
                <a:latin typeface="Calibri"/>
                <a:cs typeface="Calibri"/>
              </a:rPr>
              <a:t>constructability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and </a:t>
            </a:r>
            <a:r>
              <a:rPr sz="2400" b="1" i="1" spc="-10" dirty="0">
                <a:solidFill>
                  <a:srgbClr val="FF0000"/>
                </a:solidFill>
                <a:latin typeface="Calibri"/>
                <a:cs typeface="Calibri"/>
              </a:rPr>
              <a:t>innovation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– 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preliminary savings </a:t>
            </a:r>
            <a:r>
              <a:rPr sz="2400" b="1" i="1" spc="-10" dirty="0">
                <a:solidFill>
                  <a:srgbClr val="FF0000"/>
                </a:solidFill>
                <a:latin typeface="Calibri"/>
                <a:cs typeface="Calibri"/>
              </a:rPr>
              <a:t>indicated</a:t>
            </a:r>
            <a:r>
              <a:rPr sz="2400" b="1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8%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9080" y="1344168"/>
            <a:ext cx="8665463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00583" y="1495552"/>
            <a:ext cx="794194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What </a:t>
            </a:r>
            <a:r>
              <a:rPr dirty="0"/>
              <a:t>does </a:t>
            </a:r>
            <a:r>
              <a:rPr spc="-25" dirty="0"/>
              <a:t>UDOT get </a:t>
            </a:r>
            <a:r>
              <a:rPr spc="-15" dirty="0"/>
              <a:t>from</a:t>
            </a:r>
            <a:r>
              <a:rPr spc="-80" dirty="0"/>
              <a:t> </a:t>
            </a:r>
            <a:r>
              <a:rPr dirty="0"/>
              <a:t>CMGC?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68</a:t>
            </a:fld>
            <a:endParaRPr spc="-5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62555" y="813815"/>
            <a:ext cx="4858511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04058" y="964855"/>
            <a:ext cx="413385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Theory </a:t>
            </a:r>
            <a:r>
              <a:rPr spc="-5" dirty="0"/>
              <a:t>vs.</a:t>
            </a:r>
            <a:r>
              <a:rPr spc="-105" dirty="0"/>
              <a:t> </a:t>
            </a:r>
            <a:r>
              <a:rPr spc="-10" dirty="0"/>
              <a:t>Reality</a:t>
            </a:r>
          </a:p>
        </p:txBody>
      </p:sp>
      <p:sp>
        <p:nvSpPr>
          <p:cNvPr id="4" name="object 4"/>
          <p:cNvSpPr/>
          <p:nvPr/>
        </p:nvSpPr>
        <p:spPr>
          <a:xfrm>
            <a:off x="467543" y="1772816"/>
            <a:ext cx="8254497" cy="44644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379" y="1327404"/>
            <a:ext cx="8430767" cy="798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69162" y="1460119"/>
            <a:ext cx="7805420" cy="579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b="1" spc="-95" dirty="0">
                <a:solidFill>
                  <a:srgbClr val="10253F"/>
                </a:solidFill>
                <a:latin typeface="Calibri"/>
                <a:cs typeface="Calibri"/>
              </a:rPr>
              <a:t>FHWA’s </a:t>
            </a:r>
            <a:r>
              <a:rPr sz="3800" b="1" spc="5" dirty="0">
                <a:solidFill>
                  <a:srgbClr val="10253F"/>
                </a:solidFill>
                <a:latin typeface="Calibri"/>
                <a:cs typeface="Calibri"/>
              </a:rPr>
              <a:t>EDC </a:t>
            </a:r>
            <a:r>
              <a:rPr sz="3800" b="1" spc="-10" dirty="0">
                <a:solidFill>
                  <a:srgbClr val="10253F"/>
                </a:solidFill>
                <a:latin typeface="Calibri"/>
                <a:cs typeface="Calibri"/>
              </a:rPr>
              <a:t>Project </a:t>
            </a:r>
            <a:r>
              <a:rPr sz="3800" b="1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r>
              <a:rPr sz="3800" b="1" spc="2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3800" b="1" spc="-10" dirty="0">
                <a:solidFill>
                  <a:srgbClr val="10253F"/>
                </a:solidFill>
                <a:latin typeface="Calibri"/>
                <a:cs typeface="Calibri"/>
              </a:rPr>
              <a:t>Initiatives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03275" y="2164079"/>
            <a:ext cx="7528559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55060" algn="l"/>
                <a:tab pos="6322695" algn="l"/>
              </a:tabLst>
            </a:pPr>
            <a:r>
              <a:rPr sz="1800" b="1" spc="-5" dirty="0">
                <a:latin typeface="Calibri"/>
                <a:cs typeface="Calibri"/>
              </a:rPr>
              <a:t>Design-Bid-Build	CMGC	Design-Build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73437" y="2636837"/>
            <a:ext cx="2854273" cy="2952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72275" y="2636837"/>
            <a:ext cx="2651074" cy="3611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950" y="2636838"/>
            <a:ext cx="3095586" cy="3201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3575" y="2276475"/>
            <a:ext cx="0" cy="4248150"/>
          </a:xfrm>
          <a:custGeom>
            <a:avLst/>
            <a:gdLst/>
            <a:ahLst/>
            <a:cxnLst/>
            <a:rect l="l" t="t" r="r" b="b"/>
            <a:pathLst>
              <a:path h="4248150">
                <a:moveTo>
                  <a:pt x="0" y="0"/>
                </a:moveTo>
                <a:lnTo>
                  <a:pt x="0" y="424815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00788" y="2205038"/>
            <a:ext cx="0" cy="4248150"/>
          </a:xfrm>
          <a:custGeom>
            <a:avLst/>
            <a:gdLst/>
            <a:ahLst/>
            <a:cxnLst/>
            <a:rect l="l" t="t" r="r" b="b"/>
            <a:pathLst>
              <a:path h="4248150">
                <a:moveTo>
                  <a:pt x="0" y="0"/>
                </a:moveTo>
                <a:lnTo>
                  <a:pt x="0" y="424815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5" y="2360675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52927" y="3296411"/>
            <a:ext cx="3627119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86809" y="3438652"/>
            <a:ext cx="292227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The</a:t>
            </a:r>
            <a:r>
              <a:rPr sz="4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30" dirty="0">
                <a:solidFill>
                  <a:srgbClr val="FFFFFF"/>
                </a:solidFill>
                <a:latin typeface="Calibri"/>
                <a:cs typeface="Calibri"/>
              </a:rPr>
              <a:t>Strategy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65375" y="1392936"/>
            <a:ext cx="5446775" cy="835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76398" y="1529588"/>
            <a:ext cx="478853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0" dirty="0">
                <a:solidFill>
                  <a:srgbClr val="10253F"/>
                </a:solidFill>
                <a:latin typeface="Calibri"/>
                <a:cs typeface="Calibri"/>
              </a:rPr>
              <a:t>CMGC </a:t>
            </a:r>
            <a:r>
              <a:rPr sz="4000" b="1" spc="-15" dirty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r>
              <a:rPr sz="4000" b="1" spc="-2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70</a:t>
            </a:fld>
            <a:endParaRPr spc="-5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12280" y="4483608"/>
            <a:ext cx="2072640" cy="18105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383535"/>
            <a:ext cx="7939405" cy="3657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09474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Projects that </a:t>
            </a:r>
            <a:r>
              <a:rPr sz="3000" spc="-25" dirty="0">
                <a:latin typeface="Calibri"/>
                <a:cs typeface="Calibri"/>
              </a:rPr>
              <a:t>UDOT </a:t>
            </a:r>
            <a:r>
              <a:rPr sz="3000" spc="-5" dirty="0">
                <a:latin typeface="Calibri"/>
                <a:cs typeface="Calibri"/>
              </a:rPr>
              <a:t>needs </a:t>
            </a:r>
            <a:r>
              <a:rPr sz="3000" spc="-15" dirty="0">
                <a:latin typeface="Calibri"/>
                <a:cs typeface="Calibri"/>
              </a:rPr>
              <a:t>contractor  involvement, </a:t>
            </a:r>
            <a:r>
              <a:rPr sz="3000" spc="-5" dirty="0">
                <a:latin typeface="Calibri"/>
                <a:cs typeface="Calibri"/>
              </a:rPr>
              <a:t>but </a:t>
            </a:r>
            <a:r>
              <a:rPr sz="3000" spc="-10" dirty="0">
                <a:latin typeface="Calibri"/>
                <a:cs typeface="Calibri"/>
              </a:rPr>
              <a:t>desires </a:t>
            </a:r>
            <a:r>
              <a:rPr sz="3000" spc="-15" dirty="0">
                <a:latin typeface="Calibri"/>
                <a:cs typeface="Calibri"/>
              </a:rPr>
              <a:t>to control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design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Projects </a:t>
            </a:r>
            <a:r>
              <a:rPr sz="3000" spc="-5" dirty="0">
                <a:latin typeface="Calibri"/>
                <a:cs typeface="Calibri"/>
              </a:rPr>
              <a:t>with high need </a:t>
            </a:r>
            <a:r>
              <a:rPr sz="3000" spc="-25" dirty="0">
                <a:latin typeface="Calibri"/>
                <a:cs typeface="Calibri"/>
              </a:rPr>
              <a:t>for</a:t>
            </a:r>
            <a:r>
              <a:rPr sz="3000" spc="-15" dirty="0">
                <a:latin typeface="Calibri"/>
                <a:cs typeface="Calibri"/>
              </a:rPr>
              <a:t> innovation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Projects that can benefit </a:t>
            </a:r>
            <a:r>
              <a:rPr sz="3000" spc="-15" dirty="0">
                <a:latin typeface="Calibri"/>
                <a:cs typeface="Calibri"/>
              </a:rPr>
              <a:t>from </a:t>
            </a:r>
            <a:r>
              <a:rPr sz="3000" spc="-5" dirty="0">
                <a:latin typeface="Calibri"/>
                <a:cs typeface="Calibri"/>
              </a:rPr>
              <a:t>early</a:t>
            </a:r>
            <a:r>
              <a:rPr sz="3000" spc="-1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procurement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Projects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spc="-10" dirty="0">
                <a:latin typeface="Calibri"/>
                <a:cs typeface="Calibri"/>
              </a:rPr>
              <a:t>third-party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risk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Projects </a:t>
            </a:r>
            <a:r>
              <a:rPr sz="3000" spc="-15" dirty="0">
                <a:latin typeface="Calibri"/>
                <a:cs typeface="Calibri"/>
              </a:rPr>
              <a:t>to introduce </a:t>
            </a:r>
            <a:r>
              <a:rPr sz="3000" spc="-10" dirty="0">
                <a:latin typeface="Calibri"/>
                <a:cs typeface="Calibri"/>
              </a:rPr>
              <a:t>technology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Projects </a:t>
            </a:r>
            <a:r>
              <a:rPr sz="3000" spc="-5" dirty="0">
                <a:latin typeface="Calibri"/>
                <a:cs typeface="Calibri"/>
              </a:rPr>
              <a:t>with </a:t>
            </a:r>
            <a:r>
              <a:rPr sz="3000" dirty="0">
                <a:latin typeface="Calibri"/>
                <a:cs typeface="Calibri"/>
              </a:rPr>
              <a:t>a </a:t>
            </a:r>
            <a:r>
              <a:rPr sz="3000" spc="-10" dirty="0">
                <a:latin typeface="Calibri"/>
                <a:cs typeface="Calibri"/>
              </a:rPr>
              <a:t>limited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25" dirty="0">
                <a:latin typeface="Calibri"/>
                <a:cs typeface="Calibri"/>
              </a:rPr>
              <a:t>fixed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budget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83307" y="1344168"/>
            <a:ext cx="501700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424810" y="1495552"/>
            <a:ext cx="429514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Strategy </a:t>
            </a:r>
            <a:r>
              <a:rPr spc="-25" dirty="0"/>
              <a:t>for</a:t>
            </a:r>
            <a:r>
              <a:rPr spc="-50" dirty="0"/>
              <a:t> </a:t>
            </a:r>
            <a:r>
              <a:rPr dirty="0"/>
              <a:t>CMGC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71</a:t>
            </a:fld>
            <a:endParaRPr spc="-5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37500"/>
            <a:ext cx="2340863" cy="54620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10652" y="2443289"/>
            <a:ext cx="6867525" cy="3710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latin typeface="Calibri"/>
                <a:cs typeface="Calibri"/>
              </a:rPr>
              <a:t>Bridge replacement </a:t>
            </a:r>
            <a:r>
              <a:rPr sz="2800" b="1" spc="-5" dirty="0">
                <a:latin typeface="Calibri"/>
                <a:cs typeface="Calibri"/>
              </a:rPr>
              <a:t>using</a:t>
            </a:r>
            <a:r>
              <a:rPr sz="2800" b="1" spc="-10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ABC</a:t>
            </a:r>
            <a:endParaRPr sz="2800">
              <a:latin typeface="Calibri"/>
              <a:cs typeface="Calibri"/>
            </a:endParaRPr>
          </a:p>
          <a:p>
            <a:pPr marL="355600" marR="768985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latin typeface="Calibri"/>
                <a:cs typeface="Calibri"/>
              </a:rPr>
              <a:t>Urban </a:t>
            </a:r>
            <a:r>
              <a:rPr sz="2800" b="1" spc="-15" dirty="0">
                <a:latin typeface="Calibri"/>
                <a:cs typeface="Calibri"/>
              </a:rPr>
              <a:t>Rehab </a:t>
            </a:r>
            <a:r>
              <a:rPr sz="2800" b="1" spc="-5" dirty="0">
                <a:latin typeface="Calibri"/>
                <a:cs typeface="Calibri"/>
              </a:rPr>
              <a:t>with Utilities, </a:t>
            </a:r>
            <a:r>
              <a:rPr sz="2800" b="1" spc="-10" dirty="0">
                <a:latin typeface="Calibri"/>
                <a:cs typeface="Calibri"/>
              </a:rPr>
              <a:t>Third-party  </a:t>
            </a:r>
            <a:r>
              <a:rPr sz="2800" b="1" spc="-15" dirty="0">
                <a:latin typeface="Calibri"/>
                <a:cs typeface="Calibri"/>
              </a:rPr>
              <a:t>coordination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35" dirty="0">
                <a:latin typeface="Calibri"/>
                <a:cs typeface="Calibri"/>
              </a:rPr>
              <a:t>Traffic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Signals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45" dirty="0">
                <a:latin typeface="Calibri"/>
                <a:cs typeface="Calibri"/>
              </a:rPr>
              <a:t>Trail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projects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20" dirty="0">
                <a:latin typeface="Calibri"/>
                <a:cs typeface="Calibri"/>
              </a:rPr>
              <a:t>Rural </a:t>
            </a:r>
            <a:r>
              <a:rPr sz="2800" b="1" spc="-5" dirty="0">
                <a:latin typeface="Calibri"/>
                <a:cs typeface="Calibri"/>
              </a:rPr>
              <a:t>Main</a:t>
            </a:r>
            <a:r>
              <a:rPr sz="2800" b="1" spc="-15" dirty="0">
                <a:latin typeface="Calibri"/>
                <a:cs typeface="Calibri"/>
              </a:rPr>
              <a:t> Streets</a:t>
            </a:r>
            <a:endParaRPr sz="28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Caution </a:t>
            </a:r>
            <a:r>
              <a:rPr sz="2400" b="1" i="1" spc="-20" dirty="0">
                <a:solidFill>
                  <a:srgbClr val="FF0000"/>
                </a:solidFill>
                <a:latin typeface="Calibri"/>
                <a:cs typeface="Calibri"/>
              </a:rPr>
              <a:t>DOT </a:t>
            </a:r>
            <a:r>
              <a:rPr sz="2400" b="1" i="1" spc="-10" dirty="0">
                <a:solidFill>
                  <a:srgbClr val="FF0000"/>
                </a:solidFill>
                <a:latin typeface="Calibri"/>
                <a:cs typeface="Calibri"/>
              </a:rPr>
              <a:t>capital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projects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– </a:t>
            </a:r>
            <a:r>
              <a:rPr sz="2400" b="1" i="1" spc="-10" dirty="0">
                <a:solidFill>
                  <a:srgbClr val="FF0000"/>
                </a:solidFill>
                <a:latin typeface="Calibri"/>
                <a:cs typeface="Calibri"/>
              </a:rPr>
              <a:t>rest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areas,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buildings,  </a:t>
            </a:r>
            <a:r>
              <a:rPr sz="2400" b="1" i="1" spc="-15" dirty="0">
                <a:solidFill>
                  <a:srgbClr val="FF0000"/>
                </a:solidFill>
                <a:latin typeface="Calibri"/>
                <a:cs typeface="Calibri"/>
              </a:rPr>
              <a:t>etc.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–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process issues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– </a:t>
            </a:r>
            <a:r>
              <a:rPr sz="2400" b="1" i="1" spc="-5" dirty="0">
                <a:solidFill>
                  <a:srgbClr val="FF0000"/>
                </a:solidFill>
                <a:latin typeface="Calibri"/>
                <a:cs typeface="Calibri"/>
              </a:rPr>
              <a:t>use</a:t>
            </a:r>
            <a:r>
              <a:rPr sz="2400" b="1" i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400" b="1" i="1" dirty="0">
                <a:solidFill>
                  <a:srgbClr val="FF0000"/>
                </a:solidFill>
                <a:latin typeface="Calibri"/>
                <a:cs typeface="Calibri"/>
              </a:rPr>
              <a:t>CM@R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83179" y="1344168"/>
            <a:ext cx="4014216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26238" y="1495552"/>
            <a:ext cx="3291204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First </a:t>
            </a:r>
            <a:r>
              <a:rPr dirty="0"/>
              <a:t>Time</a:t>
            </a:r>
            <a:r>
              <a:rPr spc="-90" dirty="0"/>
              <a:t> </a:t>
            </a:r>
            <a:r>
              <a:rPr dirty="0"/>
              <a:t>Use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72</a:t>
            </a:fld>
            <a:endParaRPr spc="-5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23176" y="4661915"/>
            <a:ext cx="1987295" cy="1792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513215"/>
            <a:ext cx="7931150" cy="3120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85" dirty="0">
                <a:latin typeface="Calibri"/>
                <a:cs typeface="Calibri"/>
              </a:rPr>
              <a:t>You </a:t>
            </a:r>
            <a:r>
              <a:rPr sz="3200" b="1" spc="-20" dirty="0">
                <a:latin typeface="Calibri"/>
                <a:cs typeface="Calibri"/>
              </a:rPr>
              <a:t>want </a:t>
            </a:r>
            <a:r>
              <a:rPr sz="3200" b="1" dirty="0">
                <a:latin typeface="Calibri"/>
                <a:cs typeface="Calibri"/>
              </a:rPr>
              <a:t>speed and </a:t>
            </a:r>
            <a:r>
              <a:rPr sz="3200" b="1" spc="-20" dirty="0">
                <a:latin typeface="Calibri"/>
                <a:cs typeface="Calibri"/>
              </a:rPr>
              <a:t>have </a:t>
            </a:r>
            <a:r>
              <a:rPr sz="3200" b="1" spc="-5" dirty="0">
                <a:latin typeface="Calibri"/>
                <a:cs typeface="Calibri"/>
              </a:rPr>
              <a:t>no </a:t>
            </a:r>
            <a:r>
              <a:rPr sz="3200" b="1" spc="-20" dirty="0">
                <a:latin typeface="Calibri"/>
                <a:cs typeface="Calibri"/>
              </a:rPr>
              <a:t>staff </a:t>
            </a:r>
            <a:r>
              <a:rPr sz="3200" b="1" dirty="0">
                <a:latin typeface="Calibri"/>
                <a:cs typeface="Calibri"/>
              </a:rPr>
              <a:t>– </a:t>
            </a:r>
            <a:r>
              <a:rPr sz="3200" b="1" spc="-20" dirty="0">
                <a:latin typeface="Calibri"/>
                <a:cs typeface="Calibri"/>
              </a:rPr>
              <a:t>go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DB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85" dirty="0">
                <a:latin typeface="Calibri"/>
                <a:cs typeface="Calibri"/>
              </a:rPr>
              <a:t>You </a:t>
            </a:r>
            <a:r>
              <a:rPr sz="3200" b="1" spc="-20" dirty="0">
                <a:latin typeface="Calibri"/>
                <a:cs typeface="Calibri"/>
              </a:rPr>
              <a:t>have </a:t>
            </a:r>
            <a:r>
              <a:rPr sz="3200" b="1" dirty="0">
                <a:latin typeface="Calibri"/>
                <a:cs typeface="Calibri"/>
              </a:rPr>
              <a:t>design and not </a:t>
            </a:r>
            <a:r>
              <a:rPr sz="3200" b="1" spc="-10" dirty="0">
                <a:latin typeface="Calibri"/>
                <a:cs typeface="Calibri"/>
              </a:rPr>
              <a:t>complex </a:t>
            </a:r>
            <a:r>
              <a:rPr sz="3200" b="1" dirty="0">
                <a:latin typeface="Calibri"/>
                <a:cs typeface="Calibri"/>
              </a:rPr>
              <a:t>– </a:t>
            </a:r>
            <a:r>
              <a:rPr sz="3200" b="1" spc="-10" dirty="0">
                <a:latin typeface="Calibri"/>
                <a:cs typeface="Calibri"/>
              </a:rPr>
              <a:t>paving </a:t>
            </a:r>
            <a:r>
              <a:rPr sz="3200" b="1" dirty="0">
                <a:latin typeface="Calibri"/>
                <a:cs typeface="Calibri"/>
              </a:rPr>
              <a:t>or  </a:t>
            </a:r>
            <a:r>
              <a:rPr sz="3200" b="1" spc="-10" dirty="0">
                <a:latin typeface="Calibri"/>
                <a:cs typeface="Calibri"/>
              </a:rPr>
              <a:t>rehab </a:t>
            </a:r>
            <a:r>
              <a:rPr sz="3200" b="1" spc="-5" dirty="0">
                <a:latin typeface="Calibri"/>
                <a:cs typeface="Calibri"/>
              </a:rPr>
              <a:t>jobs </a:t>
            </a:r>
            <a:r>
              <a:rPr sz="3200" b="1" dirty="0">
                <a:latin typeface="Calibri"/>
                <a:cs typeface="Calibri"/>
              </a:rPr>
              <a:t>– </a:t>
            </a:r>
            <a:r>
              <a:rPr sz="3200" b="1" spc="-20" dirty="0">
                <a:latin typeface="Calibri"/>
                <a:cs typeface="Calibri"/>
              </a:rPr>
              <a:t>go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DBB</a:t>
            </a:r>
            <a:endParaRPr sz="3200">
              <a:latin typeface="Calibri"/>
              <a:cs typeface="Calibri"/>
            </a:endParaRPr>
          </a:p>
          <a:p>
            <a:pPr marL="356235" marR="478155" indent="-342900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6235" algn="l"/>
                <a:tab pos="356870" algn="l"/>
              </a:tabLst>
            </a:pPr>
            <a:r>
              <a:rPr sz="3200" b="1" spc="-85" dirty="0">
                <a:latin typeface="Calibri"/>
                <a:cs typeface="Calibri"/>
              </a:rPr>
              <a:t>You </a:t>
            </a:r>
            <a:r>
              <a:rPr sz="3200" b="1" spc="-20" dirty="0">
                <a:latin typeface="Calibri"/>
                <a:cs typeface="Calibri"/>
              </a:rPr>
              <a:t>have </a:t>
            </a:r>
            <a:r>
              <a:rPr sz="3200" b="1" spc="-10" dirty="0">
                <a:latin typeface="Calibri"/>
                <a:cs typeface="Calibri"/>
              </a:rPr>
              <a:t>complex </a:t>
            </a:r>
            <a:r>
              <a:rPr sz="3200" b="1" dirty="0">
                <a:latin typeface="Calibri"/>
                <a:cs typeface="Calibri"/>
              </a:rPr>
              <a:t>or urban job with </a:t>
            </a:r>
            <a:r>
              <a:rPr sz="3200" b="1" spc="-10" dirty="0">
                <a:latin typeface="Calibri"/>
                <a:cs typeface="Calibri"/>
              </a:rPr>
              <a:t>third-  </a:t>
            </a:r>
            <a:r>
              <a:rPr sz="3200" b="1" dirty="0">
                <a:latin typeface="Calibri"/>
                <a:cs typeface="Calibri"/>
              </a:rPr>
              <a:t>party inputs, </a:t>
            </a:r>
            <a:r>
              <a:rPr sz="3200" b="1" spc="-15" dirty="0">
                <a:latin typeface="Calibri"/>
                <a:cs typeface="Calibri"/>
              </a:rPr>
              <a:t>staffing </a:t>
            </a:r>
            <a:r>
              <a:rPr sz="3200" b="1" dirty="0">
                <a:latin typeface="Calibri"/>
                <a:cs typeface="Calibri"/>
              </a:rPr>
              <a:t>issues, </a:t>
            </a:r>
            <a:r>
              <a:rPr sz="3200" b="1" spc="-5" dirty="0">
                <a:latin typeface="Calibri"/>
                <a:cs typeface="Calibri"/>
              </a:rPr>
              <a:t>DB </a:t>
            </a:r>
            <a:r>
              <a:rPr sz="3200" b="1" dirty="0">
                <a:latin typeface="Calibri"/>
                <a:cs typeface="Calibri"/>
              </a:rPr>
              <a:t>designer  issues –</a:t>
            </a:r>
            <a:r>
              <a:rPr sz="3200" b="1" spc="-1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CMGC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8951" y="1344168"/>
            <a:ext cx="766571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0486" y="1495552"/>
            <a:ext cx="694182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Which </a:t>
            </a:r>
            <a:r>
              <a:rPr spc="-100" dirty="0"/>
              <a:t>Tool </a:t>
            </a:r>
            <a:r>
              <a:rPr spc="-15" dirty="0"/>
              <a:t>from </a:t>
            </a:r>
            <a:r>
              <a:rPr dirty="0"/>
              <a:t>the</a:t>
            </a:r>
            <a:r>
              <a:rPr spc="-20" dirty="0"/>
              <a:t> </a:t>
            </a:r>
            <a:r>
              <a:rPr spc="-60" dirty="0"/>
              <a:t>Toolbox?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5" y="2360675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09444" y="3296411"/>
            <a:ext cx="4514087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43326" y="3438652"/>
            <a:ext cx="381000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5" dirty="0">
                <a:solidFill>
                  <a:srgbClr val="FFFFFF"/>
                </a:solidFill>
                <a:latin typeface="Calibri"/>
                <a:cs typeface="Calibri"/>
              </a:rPr>
              <a:t>Lessons</a:t>
            </a:r>
            <a:r>
              <a:rPr sz="4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FFFFFF"/>
                </a:solidFill>
                <a:latin typeface="Calibri"/>
                <a:cs typeface="Calibri"/>
              </a:rPr>
              <a:t>Learned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65375" y="1392936"/>
            <a:ext cx="5446775" cy="835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76398" y="1529588"/>
            <a:ext cx="478853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10" dirty="0">
                <a:solidFill>
                  <a:srgbClr val="10253F"/>
                </a:solidFill>
                <a:latin typeface="Calibri"/>
                <a:cs typeface="Calibri"/>
              </a:rPr>
              <a:t>CMGC </a:t>
            </a:r>
            <a:r>
              <a:rPr sz="4000" b="1" spc="-15" dirty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r>
              <a:rPr sz="4000" b="1" spc="-2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0447" y="6442900"/>
            <a:ext cx="19621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74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2765552"/>
            <a:ext cx="3270885" cy="2164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Spend </a:t>
            </a:r>
            <a:r>
              <a:rPr sz="2800" b="1" spc="-5" dirty="0">
                <a:solidFill>
                  <a:srgbClr val="FF0000"/>
                </a:solidFill>
                <a:latin typeface="Calibri"/>
                <a:cs typeface="Calibri"/>
              </a:rPr>
              <a:t>lots of time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on:</a:t>
            </a:r>
            <a:endParaRPr sz="2800">
              <a:latin typeface="Calibri"/>
              <a:cs typeface="Calibri"/>
            </a:endParaRPr>
          </a:p>
          <a:p>
            <a:pPr marL="334010" indent="-32131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partnering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regular</a:t>
            </a:r>
            <a:r>
              <a:rPr sz="2800" b="1" i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meetings</a:t>
            </a:r>
            <a:endParaRPr sz="2800">
              <a:latin typeface="Calibri"/>
              <a:cs typeface="Calibri"/>
            </a:endParaRPr>
          </a:p>
          <a:p>
            <a:pPr marL="334010" marR="1028700" indent="-321310">
              <a:lnSpc>
                <a:spcPct val="10000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cultivating  </a:t>
            </a:r>
            <a:r>
              <a:rPr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2800" b="1" i="1" spc="-1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l</a:t>
            </a: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at</a:t>
            </a:r>
            <a:r>
              <a:rPr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onsh</a:t>
            </a:r>
            <a:r>
              <a:rPr sz="2800" b="1" i="1" spc="-10" dirty="0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sz="2800" b="1" i="1" spc="-20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sz="2800" b="1" i="1" spc="-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544823" y="2194559"/>
            <a:ext cx="5477256" cy="37978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7007" y="1344168"/>
            <a:ext cx="676960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48542" y="1495552"/>
            <a:ext cx="604647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BIG </a:t>
            </a:r>
            <a:r>
              <a:rPr spc="-10" dirty="0"/>
              <a:t>Picture</a:t>
            </a:r>
            <a:r>
              <a:rPr spc="-80" dirty="0"/>
              <a:t> </a:t>
            </a:r>
            <a:r>
              <a:rPr spc="-15" dirty="0"/>
              <a:t>Collaboration!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3648" y="1350149"/>
            <a:ext cx="7092279" cy="5319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69463" y="597408"/>
            <a:ext cx="404469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10998" y="748832"/>
            <a:ext cx="3321050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Theory </a:t>
            </a:r>
            <a:r>
              <a:rPr spc="-5" dirty="0"/>
              <a:t>of</a:t>
            </a:r>
            <a:r>
              <a:rPr spc="-85" dirty="0"/>
              <a:t> </a:t>
            </a:r>
            <a:r>
              <a:rPr spc="-5" dirty="0"/>
              <a:t>Risk</a:t>
            </a:r>
          </a:p>
        </p:txBody>
      </p:sp>
      <p:sp>
        <p:nvSpPr>
          <p:cNvPr id="5" name="object 5"/>
          <p:cNvSpPr/>
          <p:nvPr/>
        </p:nvSpPr>
        <p:spPr>
          <a:xfrm>
            <a:off x="0" y="6342888"/>
            <a:ext cx="2855975" cy="3840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14236" y="6405134"/>
            <a:ext cx="258572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i="1" spc="-5" dirty="0">
                <a:solidFill>
                  <a:srgbClr val="FF0000"/>
                </a:solidFill>
                <a:latin typeface="Calibri"/>
                <a:cs typeface="Calibri"/>
              </a:rPr>
              <a:t>This </a:t>
            </a:r>
            <a:r>
              <a:rPr sz="1800" b="1" i="1" dirty="0">
                <a:solidFill>
                  <a:srgbClr val="FF0000"/>
                </a:solidFill>
                <a:latin typeface="Calibri"/>
                <a:cs typeface="Calibri"/>
              </a:rPr>
              <a:t>is </a:t>
            </a:r>
            <a:r>
              <a:rPr sz="1800" b="1" i="1" spc="-5" dirty="0">
                <a:solidFill>
                  <a:srgbClr val="FF0000"/>
                </a:solidFill>
                <a:latin typeface="Calibri"/>
                <a:cs typeface="Calibri"/>
              </a:rPr>
              <a:t>where the money</a:t>
            </a:r>
            <a:r>
              <a:rPr sz="1800" b="1" i="1" spc="-3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i="1" spc="-5" dirty="0">
                <a:solidFill>
                  <a:srgbClr val="FF0000"/>
                </a:solidFill>
                <a:latin typeface="Calibri"/>
                <a:cs typeface="Calibri"/>
              </a:rPr>
              <a:t>is!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389631"/>
            <a:ext cx="6649720" cy="3537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ts val="3240"/>
              </a:lnSpc>
              <a:buClr>
                <a:srgbClr val="FF0000"/>
              </a:buClr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dirty="0">
                <a:solidFill>
                  <a:srgbClr val="FF0000"/>
                </a:solidFill>
                <a:latin typeface="Calibri"/>
                <a:cs typeface="Calibri"/>
              </a:rPr>
              <a:t>IN </a:t>
            </a:r>
            <a:r>
              <a:rPr sz="3000" spc="-15" dirty="0">
                <a:solidFill>
                  <a:srgbClr val="FF0000"/>
                </a:solidFill>
                <a:latin typeface="Calibri"/>
                <a:cs typeface="Calibri"/>
              </a:rPr>
              <a:t>THEORY </a:t>
            </a:r>
            <a:r>
              <a:rPr sz="3000" spc="-5" dirty="0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FIGURE </a:t>
            </a:r>
            <a:r>
              <a:rPr sz="3000" i="1" dirty="0">
                <a:solidFill>
                  <a:srgbClr val="FF0000"/>
                </a:solidFill>
                <a:latin typeface="Calibri"/>
                <a:cs typeface="Calibri"/>
              </a:rPr>
              <a:t>OUT </a:t>
            </a:r>
            <a:r>
              <a:rPr sz="3000" i="1" spc="-15" dirty="0">
                <a:solidFill>
                  <a:srgbClr val="FF0000"/>
                </a:solidFill>
                <a:latin typeface="Calibri"/>
                <a:cs typeface="Calibri"/>
              </a:rPr>
              <a:t>HOW </a:t>
            </a:r>
            <a:r>
              <a:rPr sz="3000" i="1" spc="-35" dirty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sz="3000" i="1" spc="-10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i="1" spc="-10" dirty="0">
                <a:solidFill>
                  <a:srgbClr val="FF0000"/>
                </a:solidFill>
                <a:latin typeface="Calibri"/>
                <a:cs typeface="Calibri"/>
              </a:rPr>
              <a:t>SHOW  PROGRESS</a:t>
            </a:r>
            <a:r>
              <a:rPr sz="3000" spc="-10" dirty="0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0" dirty="0">
                <a:latin typeface="Calibri"/>
                <a:cs typeface="Calibri"/>
              </a:rPr>
              <a:t>Better</a:t>
            </a:r>
            <a:r>
              <a:rPr sz="3000" spc="-95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Designs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5" dirty="0">
                <a:latin typeface="Calibri"/>
                <a:cs typeface="Calibri"/>
              </a:rPr>
              <a:t>Better, </a:t>
            </a:r>
            <a:r>
              <a:rPr sz="3000" spc="-30" dirty="0">
                <a:latin typeface="Calibri"/>
                <a:cs typeface="Calibri"/>
              </a:rPr>
              <a:t>Faster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schedules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Lower</a:t>
            </a:r>
            <a:r>
              <a:rPr sz="3000" spc="-90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costs</a:t>
            </a:r>
            <a:endParaRPr sz="3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320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Savings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design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28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Savings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constructability</a:t>
            </a:r>
            <a:endParaRPr sz="24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285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400" spc="-10" dirty="0">
                <a:latin typeface="Calibri"/>
                <a:cs typeface="Calibri"/>
              </a:rPr>
              <a:t>Savings </a:t>
            </a:r>
            <a:r>
              <a:rPr sz="2400" dirty="0">
                <a:latin typeface="Calibri"/>
                <a:cs typeface="Calibri"/>
              </a:rPr>
              <a:t>in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innovation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42075" y="3503675"/>
            <a:ext cx="2822447" cy="25664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41248" y="1344168"/>
            <a:ext cx="750112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82750" y="1495552"/>
            <a:ext cx="677672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0" dirty="0"/>
              <a:t>What </a:t>
            </a:r>
            <a:r>
              <a:rPr dirty="0"/>
              <a:t>does </a:t>
            </a:r>
            <a:r>
              <a:rPr spc="-5" dirty="0"/>
              <a:t>an owner</a:t>
            </a:r>
            <a:r>
              <a:rPr spc="-85" dirty="0"/>
              <a:t> </a:t>
            </a:r>
            <a:r>
              <a:rPr spc="-10" dirty="0"/>
              <a:t>expect?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0535" y="1940052"/>
            <a:ext cx="6876287" cy="45567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1" y="2286000"/>
            <a:ext cx="6187440" cy="38684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0510" y="2241550"/>
            <a:ext cx="6276975" cy="3957954"/>
          </a:xfrm>
          <a:custGeom>
            <a:avLst/>
            <a:gdLst/>
            <a:ahLst/>
            <a:cxnLst/>
            <a:rect l="l" t="t" r="r" b="b"/>
            <a:pathLst>
              <a:path w="6276975" h="3957954">
                <a:moveTo>
                  <a:pt x="688301" y="0"/>
                </a:moveTo>
                <a:lnTo>
                  <a:pt x="6276581" y="0"/>
                </a:lnTo>
                <a:lnTo>
                  <a:pt x="6276581" y="3269335"/>
                </a:lnTo>
                <a:lnTo>
                  <a:pt x="6273241" y="3338639"/>
                </a:lnTo>
                <a:lnTo>
                  <a:pt x="6262624" y="3406990"/>
                </a:lnTo>
                <a:lnTo>
                  <a:pt x="6245644" y="3473208"/>
                </a:lnTo>
                <a:lnTo>
                  <a:pt x="6222314" y="3536416"/>
                </a:lnTo>
                <a:lnTo>
                  <a:pt x="6193497" y="3596589"/>
                </a:lnTo>
                <a:lnTo>
                  <a:pt x="6159068" y="3653548"/>
                </a:lnTo>
                <a:lnTo>
                  <a:pt x="6119202" y="3706571"/>
                </a:lnTo>
                <a:lnTo>
                  <a:pt x="6074752" y="3755669"/>
                </a:lnTo>
                <a:lnTo>
                  <a:pt x="6025896" y="3800271"/>
                </a:lnTo>
                <a:lnTo>
                  <a:pt x="5972886" y="3839717"/>
                </a:lnTo>
                <a:lnTo>
                  <a:pt x="5916041" y="3874503"/>
                </a:lnTo>
                <a:lnTo>
                  <a:pt x="5855716" y="3903395"/>
                </a:lnTo>
                <a:lnTo>
                  <a:pt x="5792139" y="3926700"/>
                </a:lnTo>
                <a:lnTo>
                  <a:pt x="5726341" y="3943680"/>
                </a:lnTo>
                <a:lnTo>
                  <a:pt x="5657557" y="3954297"/>
                </a:lnTo>
                <a:lnTo>
                  <a:pt x="5588279" y="3957637"/>
                </a:lnTo>
                <a:lnTo>
                  <a:pt x="0" y="3957637"/>
                </a:lnTo>
                <a:lnTo>
                  <a:pt x="0" y="688301"/>
                </a:lnTo>
                <a:lnTo>
                  <a:pt x="3340" y="618998"/>
                </a:lnTo>
                <a:lnTo>
                  <a:pt x="13957" y="550646"/>
                </a:lnTo>
                <a:lnTo>
                  <a:pt x="30937" y="484428"/>
                </a:lnTo>
                <a:lnTo>
                  <a:pt x="54267" y="421208"/>
                </a:lnTo>
                <a:lnTo>
                  <a:pt x="83134" y="360934"/>
                </a:lnTo>
                <a:lnTo>
                  <a:pt x="117919" y="304088"/>
                </a:lnTo>
                <a:lnTo>
                  <a:pt x="157302" y="251155"/>
                </a:lnTo>
                <a:lnTo>
                  <a:pt x="201891" y="201891"/>
                </a:lnTo>
                <a:lnTo>
                  <a:pt x="251155" y="157302"/>
                </a:lnTo>
                <a:lnTo>
                  <a:pt x="304088" y="117919"/>
                </a:lnTo>
                <a:lnTo>
                  <a:pt x="360934" y="83134"/>
                </a:lnTo>
                <a:lnTo>
                  <a:pt x="421208" y="54267"/>
                </a:lnTo>
                <a:lnTo>
                  <a:pt x="484428" y="30937"/>
                </a:lnTo>
                <a:lnTo>
                  <a:pt x="550646" y="13957"/>
                </a:lnTo>
                <a:lnTo>
                  <a:pt x="618998" y="3340"/>
                </a:lnTo>
                <a:lnTo>
                  <a:pt x="688301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3939" y="1008900"/>
            <a:ext cx="7220711" cy="9174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34411" y="1679448"/>
            <a:ext cx="4114799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85442" y="1160271"/>
            <a:ext cx="6370955" cy="1382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3045" marR="5080" indent="-1490980">
              <a:lnSpc>
                <a:spcPct val="100000"/>
              </a:lnSpc>
            </a:pPr>
            <a:r>
              <a:rPr spc="-10" dirty="0"/>
              <a:t>Project </a:t>
            </a:r>
            <a:r>
              <a:rPr spc="-5" dirty="0"/>
              <a:t>Prices vs.</a:t>
            </a:r>
            <a:r>
              <a:rPr spc="-110" dirty="0"/>
              <a:t> </a:t>
            </a:r>
            <a:r>
              <a:rPr spc="-20" dirty="0"/>
              <a:t>Statewide  </a:t>
            </a:r>
            <a:r>
              <a:rPr spc="-45" dirty="0"/>
              <a:t>Average</a:t>
            </a:r>
            <a:r>
              <a:rPr spc="-85" dirty="0"/>
              <a:t> </a:t>
            </a:r>
            <a:r>
              <a:rPr spc="-5" dirty="0"/>
              <a:t>Prices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3376" y="1712975"/>
            <a:ext cx="6900671" cy="4575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800" y="2057400"/>
            <a:ext cx="6210350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03356" y="2012950"/>
            <a:ext cx="6299835" cy="3975100"/>
          </a:xfrm>
          <a:custGeom>
            <a:avLst/>
            <a:gdLst/>
            <a:ahLst/>
            <a:cxnLst/>
            <a:rect l="l" t="t" r="r" b="b"/>
            <a:pathLst>
              <a:path w="6299834" h="3975100">
                <a:moveTo>
                  <a:pt x="691476" y="0"/>
                </a:moveTo>
                <a:lnTo>
                  <a:pt x="6299593" y="0"/>
                </a:lnTo>
                <a:lnTo>
                  <a:pt x="6299593" y="3284016"/>
                </a:lnTo>
                <a:lnTo>
                  <a:pt x="6296253" y="3353689"/>
                </a:lnTo>
                <a:lnTo>
                  <a:pt x="6285649" y="3422421"/>
                </a:lnTo>
                <a:lnTo>
                  <a:pt x="6268681" y="3489007"/>
                </a:lnTo>
                <a:lnTo>
                  <a:pt x="6245301" y="3552774"/>
                </a:lnTo>
                <a:lnTo>
                  <a:pt x="6216027" y="3613023"/>
                </a:lnTo>
                <a:lnTo>
                  <a:pt x="6181255" y="3670249"/>
                </a:lnTo>
                <a:lnTo>
                  <a:pt x="6141415" y="3723233"/>
                </a:lnTo>
                <a:lnTo>
                  <a:pt x="6096977" y="3772331"/>
                </a:lnTo>
                <a:lnTo>
                  <a:pt x="6047663" y="3817391"/>
                </a:lnTo>
                <a:lnTo>
                  <a:pt x="5994234" y="3856824"/>
                </a:lnTo>
                <a:lnTo>
                  <a:pt x="5937516" y="3891534"/>
                </a:lnTo>
                <a:lnTo>
                  <a:pt x="5876810" y="3920832"/>
                </a:lnTo>
                <a:lnTo>
                  <a:pt x="5813132" y="3944175"/>
                </a:lnTo>
                <a:lnTo>
                  <a:pt x="5746940" y="3961155"/>
                </a:lnTo>
                <a:lnTo>
                  <a:pt x="5678182" y="3971759"/>
                </a:lnTo>
                <a:lnTo>
                  <a:pt x="5608510" y="3975100"/>
                </a:lnTo>
                <a:lnTo>
                  <a:pt x="0" y="3975100"/>
                </a:lnTo>
                <a:lnTo>
                  <a:pt x="0" y="691476"/>
                </a:lnTo>
                <a:lnTo>
                  <a:pt x="3327" y="621804"/>
                </a:lnTo>
                <a:lnTo>
                  <a:pt x="13931" y="553072"/>
                </a:lnTo>
                <a:lnTo>
                  <a:pt x="30899" y="486498"/>
                </a:lnTo>
                <a:lnTo>
                  <a:pt x="54279" y="422719"/>
                </a:lnTo>
                <a:lnTo>
                  <a:pt x="83553" y="362483"/>
                </a:lnTo>
                <a:lnTo>
                  <a:pt x="118275" y="305320"/>
                </a:lnTo>
                <a:lnTo>
                  <a:pt x="158115" y="251929"/>
                </a:lnTo>
                <a:lnTo>
                  <a:pt x="202679" y="202692"/>
                </a:lnTo>
                <a:lnTo>
                  <a:pt x="251917" y="158115"/>
                </a:lnTo>
                <a:lnTo>
                  <a:pt x="305308" y="118287"/>
                </a:lnTo>
                <a:lnTo>
                  <a:pt x="362470" y="83566"/>
                </a:lnTo>
                <a:lnTo>
                  <a:pt x="422719" y="54292"/>
                </a:lnTo>
                <a:lnTo>
                  <a:pt x="486486" y="30911"/>
                </a:lnTo>
                <a:lnTo>
                  <a:pt x="553072" y="13944"/>
                </a:lnTo>
                <a:lnTo>
                  <a:pt x="621792" y="3340"/>
                </a:lnTo>
                <a:lnTo>
                  <a:pt x="691476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1808" y="1039368"/>
            <a:ext cx="6160007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853342" y="1190752"/>
            <a:ext cx="543623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Contractor </a:t>
            </a:r>
            <a:r>
              <a:rPr spc="-5" dirty="0"/>
              <a:t>Price</a:t>
            </a:r>
            <a:r>
              <a:rPr spc="-90" dirty="0"/>
              <a:t> </a:t>
            </a:r>
            <a:r>
              <a:rPr spc="-50" dirty="0"/>
              <a:t>Trends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45607" y="2132076"/>
            <a:ext cx="3895343" cy="40690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5632" y="1267968"/>
            <a:ext cx="7452359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07135" y="1419352"/>
            <a:ext cx="672845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Why </a:t>
            </a:r>
            <a:r>
              <a:rPr spc="-5" dirty="0"/>
              <a:t>Consider DB or</a:t>
            </a:r>
            <a:r>
              <a:rPr spc="-40" dirty="0"/>
              <a:t> </a:t>
            </a:r>
            <a:r>
              <a:rPr dirty="0"/>
              <a:t>CM/GC?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402590" y="2221801"/>
            <a:ext cx="8145145" cy="3541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15" dirty="0">
                <a:latin typeface="Calibri"/>
                <a:cs typeface="Calibri"/>
              </a:rPr>
              <a:t>Known </a:t>
            </a:r>
            <a:r>
              <a:rPr sz="3600" b="1" dirty="0">
                <a:latin typeface="Calibri"/>
                <a:cs typeface="Calibri"/>
              </a:rPr>
              <a:t>issues with</a:t>
            </a:r>
            <a:r>
              <a:rPr sz="3600" b="1" spc="35" dirty="0">
                <a:latin typeface="Calibri"/>
                <a:cs typeface="Calibri"/>
              </a:rPr>
              <a:t> </a:t>
            </a:r>
            <a:r>
              <a:rPr sz="3600" b="1" spc="-5" dirty="0">
                <a:latin typeface="Calibri"/>
                <a:cs typeface="Calibri"/>
              </a:rPr>
              <a:t>Design-Bid-Build:</a:t>
            </a:r>
            <a:endParaRPr sz="3600">
              <a:latin typeface="Calibri"/>
              <a:cs typeface="Calibri"/>
            </a:endParaRPr>
          </a:p>
          <a:p>
            <a:pPr marL="756285" marR="5080" indent="-286385">
              <a:lnSpc>
                <a:spcPct val="100000"/>
              </a:lnSpc>
              <a:spcBef>
                <a:spcPts val="715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5" dirty="0">
                <a:latin typeface="Calibri"/>
                <a:cs typeface="Calibri"/>
              </a:rPr>
              <a:t>Low </a:t>
            </a:r>
            <a:r>
              <a:rPr sz="2800" b="1" spc="-10" dirty="0">
                <a:latin typeface="Calibri"/>
                <a:cs typeface="Calibri"/>
              </a:rPr>
              <a:t>bid </a:t>
            </a:r>
            <a:r>
              <a:rPr sz="2800" b="1" spc="-20" dirty="0">
                <a:latin typeface="Calibri"/>
                <a:cs typeface="Calibri"/>
              </a:rPr>
              <a:t>may </a:t>
            </a:r>
            <a:r>
              <a:rPr sz="2800" b="1" spc="-10" dirty="0">
                <a:latin typeface="Calibri"/>
                <a:cs typeface="Calibri"/>
              </a:rPr>
              <a:t>not result </a:t>
            </a:r>
            <a:r>
              <a:rPr sz="2800" b="1" spc="-5" dirty="0">
                <a:latin typeface="Calibri"/>
                <a:cs typeface="Calibri"/>
              </a:rPr>
              <a:t>in the </a:t>
            </a:r>
            <a:r>
              <a:rPr sz="2800" b="1" spc="-15" dirty="0">
                <a:latin typeface="Calibri"/>
                <a:cs typeface="Calibri"/>
              </a:rPr>
              <a:t>lowest ultimate </a:t>
            </a:r>
            <a:r>
              <a:rPr sz="2800" b="1" spc="-20" dirty="0">
                <a:latin typeface="Calibri"/>
                <a:cs typeface="Calibri"/>
              </a:rPr>
              <a:t>cost  </a:t>
            </a:r>
            <a:r>
              <a:rPr sz="2800" b="1" spc="-5" dirty="0">
                <a:latin typeface="Calibri"/>
                <a:cs typeface="Calibri"/>
              </a:rPr>
              <a:t>(base </a:t>
            </a:r>
            <a:r>
              <a:rPr sz="2800" b="1" spc="-15" dirty="0">
                <a:latin typeface="Calibri"/>
                <a:cs typeface="Calibri"/>
              </a:rPr>
              <a:t>level </a:t>
            </a:r>
            <a:r>
              <a:rPr sz="2800" b="1" spc="-30" dirty="0">
                <a:latin typeface="Calibri"/>
                <a:cs typeface="Calibri"/>
              </a:rPr>
              <a:t>quality, </a:t>
            </a:r>
            <a:r>
              <a:rPr sz="2800" b="1" spc="-5" dirty="0">
                <a:latin typeface="Calibri"/>
                <a:cs typeface="Calibri"/>
              </a:rPr>
              <a:t>claims, </a:t>
            </a:r>
            <a:r>
              <a:rPr sz="2800" b="1" spc="-10" dirty="0">
                <a:latin typeface="Calibri"/>
                <a:cs typeface="Calibri"/>
              </a:rPr>
              <a:t>change </a:t>
            </a:r>
            <a:r>
              <a:rPr sz="2800" b="1" spc="-15" dirty="0">
                <a:latin typeface="Calibri"/>
                <a:cs typeface="Calibri"/>
              </a:rPr>
              <a:t>orders,</a:t>
            </a:r>
            <a:r>
              <a:rPr sz="2800" b="1" spc="150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etc)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10" dirty="0">
                <a:latin typeface="Calibri"/>
                <a:cs typeface="Calibri"/>
              </a:rPr>
              <a:t>Constructability</a:t>
            </a:r>
            <a:r>
              <a:rPr sz="2800" b="1" spc="-2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challenges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5" dirty="0">
                <a:latin typeface="Calibri"/>
                <a:cs typeface="Calibri"/>
              </a:rPr>
              <a:t>Risk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allocation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756285" algn="l"/>
                <a:tab pos="756920" algn="l"/>
              </a:tabLst>
            </a:pPr>
            <a:r>
              <a:rPr sz="2800" b="1" spc="-10" dirty="0">
                <a:latin typeface="Calibri"/>
                <a:cs typeface="Calibri"/>
              </a:rPr>
              <a:t>Adversarial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relationships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756285" algn="l"/>
                <a:tab pos="756920" algn="l"/>
                <a:tab pos="5824220" algn="l"/>
              </a:tabLst>
            </a:pPr>
            <a:r>
              <a:rPr sz="2800" b="1" spc="-10" dirty="0">
                <a:latin typeface="Calibri"/>
                <a:cs typeface="Calibri"/>
              </a:rPr>
              <a:t>Higher </a:t>
            </a:r>
            <a:r>
              <a:rPr sz="2800" b="1" spc="-15" dirty="0">
                <a:latin typeface="Calibri"/>
                <a:cs typeface="Calibri"/>
              </a:rPr>
              <a:t>level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of</a:t>
            </a:r>
            <a:r>
              <a:rPr sz="2800" b="1" spc="1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inspection/testing	by </a:t>
            </a:r>
            <a:r>
              <a:rPr sz="2800" b="1" spc="-5" dirty="0">
                <a:latin typeface="Calibri"/>
                <a:cs typeface="Calibri"/>
              </a:rPr>
              <a:t>the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agency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3139" y="2315464"/>
            <a:ext cx="6128385" cy="3263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2600" dirty="0">
                <a:latin typeface="Calibri"/>
                <a:cs typeface="Calibri"/>
              </a:rPr>
              <a:t>“Mom and </a:t>
            </a:r>
            <a:r>
              <a:rPr sz="2600" spc="-15" dirty="0">
                <a:latin typeface="Calibri"/>
                <a:cs typeface="Calibri"/>
              </a:rPr>
              <a:t>Pops” </a:t>
            </a:r>
            <a:r>
              <a:rPr sz="2600" spc="-5" dirty="0">
                <a:latin typeface="Calibri"/>
                <a:cs typeface="Calibri"/>
              </a:rPr>
              <a:t>concern </a:t>
            </a:r>
            <a:r>
              <a:rPr sz="2600" dirty="0">
                <a:latin typeface="Calibri"/>
                <a:cs typeface="Calibri"/>
              </a:rPr>
              <a:t>with</a:t>
            </a:r>
            <a:r>
              <a:rPr sz="2600" spc="-140" dirty="0">
                <a:latin typeface="Calibri"/>
                <a:cs typeface="Calibri"/>
              </a:rPr>
              <a:t> </a:t>
            </a:r>
            <a:r>
              <a:rPr sz="2600" spc="-5" dirty="0">
                <a:latin typeface="Calibri"/>
                <a:cs typeface="Calibri"/>
              </a:rPr>
              <a:t>competition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2630"/>
              </a:lnSpc>
              <a:spcBef>
                <a:spcPts val="1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Limit 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pages 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submission – 20 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pages </a:t>
            </a:r>
            <a:r>
              <a:rPr sz="2200" dirty="0">
                <a:solidFill>
                  <a:srgbClr val="FF0000"/>
                </a:solidFill>
                <a:latin typeface="Calibri"/>
                <a:cs typeface="Calibri"/>
              </a:rPr>
              <a:t>or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less</a:t>
            </a:r>
            <a:endParaRPr sz="2200">
              <a:latin typeface="Calibri"/>
              <a:cs typeface="Calibri"/>
            </a:endParaRPr>
          </a:p>
          <a:p>
            <a:pPr marL="299085" indent="-286385">
              <a:lnSpc>
                <a:spcPts val="3110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2600" dirty="0">
                <a:latin typeface="Calibri"/>
                <a:cs typeface="Calibri"/>
              </a:rPr>
              <a:t>Beauty</a:t>
            </a:r>
            <a:r>
              <a:rPr sz="2600" spc="-1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contest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ts val="2630"/>
              </a:lnSpc>
              <a:spcBef>
                <a:spcPts val="1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Demonstrated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business 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reason 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sz="22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selection</a:t>
            </a:r>
            <a:endParaRPr sz="2200">
              <a:latin typeface="Calibri"/>
              <a:cs typeface="Calibri"/>
            </a:endParaRPr>
          </a:p>
          <a:p>
            <a:pPr marL="299085" indent="-286385">
              <a:lnSpc>
                <a:spcPts val="3110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2600" spc="-5" dirty="0">
                <a:latin typeface="Calibri"/>
                <a:cs typeface="Calibri"/>
              </a:rPr>
              <a:t>Decrease competition higher</a:t>
            </a:r>
            <a:r>
              <a:rPr sz="2600" spc="-1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prices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Collect 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Data 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that 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demonstrates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not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true</a:t>
            </a:r>
            <a:endParaRPr sz="2200">
              <a:latin typeface="Calibri"/>
              <a:cs typeface="Calibri"/>
            </a:endParaRPr>
          </a:p>
          <a:p>
            <a:pPr marL="698500" lvl="1" indent="-228600">
              <a:lnSpc>
                <a:spcPts val="2630"/>
              </a:lnSpc>
              <a:buFont typeface="Arial"/>
              <a:buChar char="•"/>
              <a:tabLst>
                <a:tab pos="698500" algn="l"/>
                <a:tab pos="699135" algn="l"/>
              </a:tabLst>
            </a:pP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Develop process 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assure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good</a:t>
            </a:r>
            <a:r>
              <a:rPr sz="22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prices</a:t>
            </a:r>
            <a:endParaRPr sz="2200">
              <a:latin typeface="Calibri"/>
              <a:cs typeface="Calibri"/>
            </a:endParaRPr>
          </a:p>
          <a:p>
            <a:pPr marL="299085" indent="-286385">
              <a:lnSpc>
                <a:spcPts val="3110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2600" spc="-5" dirty="0">
                <a:latin typeface="Calibri"/>
                <a:cs typeface="Calibri"/>
              </a:rPr>
              <a:t>Concerns </a:t>
            </a:r>
            <a:r>
              <a:rPr sz="2600" dirty="0">
                <a:latin typeface="Calibri"/>
                <a:cs typeface="Calibri"/>
              </a:rPr>
              <a:t>with </a:t>
            </a:r>
            <a:r>
              <a:rPr sz="2600" spc="-10" dirty="0">
                <a:latin typeface="Calibri"/>
                <a:cs typeface="Calibri"/>
              </a:rPr>
              <a:t>vertical </a:t>
            </a:r>
            <a:r>
              <a:rPr sz="2600" spc="5" dirty="0">
                <a:latin typeface="Calibri"/>
                <a:cs typeface="Calibri"/>
              </a:rPr>
              <a:t>CMAR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10" dirty="0">
                <a:latin typeface="Calibri"/>
                <a:cs typeface="Calibri"/>
              </a:rPr>
              <a:t>process</a:t>
            </a:r>
            <a:endParaRPr sz="26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697865" algn="l"/>
                <a:tab pos="698500" algn="l"/>
              </a:tabLst>
            </a:pPr>
            <a:r>
              <a:rPr sz="2200" spc="-10" dirty="0">
                <a:solidFill>
                  <a:srgbClr val="FF0000"/>
                </a:solidFill>
                <a:latin typeface="Calibri"/>
                <a:cs typeface="Calibri"/>
              </a:rPr>
              <a:t>Adapted process </a:t>
            </a:r>
            <a:r>
              <a:rPr sz="2200" spc="-20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fit</a:t>
            </a:r>
            <a:r>
              <a:rPr sz="22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Calibri"/>
                <a:cs typeface="Calibri"/>
              </a:rPr>
              <a:t>us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4360" y="1344168"/>
            <a:ext cx="7994903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5894" y="1495552"/>
            <a:ext cx="727202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/>
              <a:t>Contracting </a:t>
            </a:r>
            <a:r>
              <a:rPr spc="-5" dirty="0"/>
              <a:t>Industry</a:t>
            </a:r>
            <a:r>
              <a:rPr spc="-50" dirty="0"/>
              <a:t> </a:t>
            </a:r>
            <a:r>
              <a:rPr spc="-5" dirty="0"/>
              <a:t>Concerns?</a:t>
            </a:r>
          </a:p>
        </p:txBody>
      </p:sp>
      <p:sp>
        <p:nvSpPr>
          <p:cNvPr id="5" name="object 5"/>
          <p:cNvSpPr/>
          <p:nvPr/>
        </p:nvSpPr>
        <p:spPr>
          <a:xfrm>
            <a:off x="6658355" y="4145279"/>
            <a:ext cx="2145791" cy="2017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383535"/>
            <a:ext cx="7639684" cy="3465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Designer </a:t>
            </a:r>
            <a:r>
              <a:rPr sz="3000" dirty="0">
                <a:latin typeface="Calibri"/>
                <a:cs typeface="Calibri"/>
              </a:rPr>
              <a:t>– </a:t>
            </a:r>
            <a:r>
              <a:rPr sz="3000" spc="-10" dirty="0">
                <a:latin typeface="Calibri"/>
                <a:cs typeface="Calibri"/>
              </a:rPr>
              <a:t>regular </a:t>
            </a:r>
            <a:r>
              <a:rPr sz="3000" spc="-15" dirty="0">
                <a:latin typeface="Calibri"/>
                <a:cs typeface="Calibri"/>
              </a:rPr>
              <a:t>consultant </a:t>
            </a:r>
            <a:r>
              <a:rPr sz="3000" spc="-5" dirty="0">
                <a:latin typeface="Calibri"/>
                <a:cs typeface="Calibri"/>
              </a:rPr>
              <a:t>selection </a:t>
            </a:r>
            <a:r>
              <a:rPr sz="3000" spc="-10" dirty="0">
                <a:latin typeface="Calibri"/>
                <a:cs typeface="Calibri"/>
              </a:rPr>
              <a:t>process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5" dirty="0">
                <a:latin typeface="Calibri"/>
                <a:cs typeface="Calibri"/>
              </a:rPr>
              <a:t>General Contractor </a:t>
            </a:r>
            <a:r>
              <a:rPr sz="3000" dirty="0">
                <a:latin typeface="Calibri"/>
                <a:cs typeface="Calibri"/>
              </a:rPr>
              <a:t>– </a:t>
            </a:r>
            <a:r>
              <a:rPr sz="3000" spc="-10" dirty="0">
                <a:latin typeface="Calibri"/>
                <a:cs typeface="Calibri"/>
              </a:rPr>
              <a:t>“Best </a:t>
            </a:r>
            <a:r>
              <a:rPr sz="3000" spc="-40" dirty="0">
                <a:latin typeface="Calibri"/>
                <a:cs typeface="Calibri"/>
              </a:rPr>
              <a:t>Value</a:t>
            </a:r>
            <a:r>
              <a:rPr sz="3000" spc="-3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Selection”</a:t>
            </a:r>
            <a:endParaRPr sz="30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50"/>
              </a:spcBef>
              <a:buFont typeface="Wingdings"/>
              <a:buChar char=""/>
              <a:tabLst>
                <a:tab pos="755650" algn="l"/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Includes </a:t>
            </a:r>
            <a:r>
              <a:rPr sz="2600" spc="-30" dirty="0">
                <a:latin typeface="Calibri"/>
                <a:cs typeface="Calibri"/>
              </a:rPr>
              <a:t>Technical</a:t>
            </a:r>
            <a:r>
              <a:rPr sz="2600" spc="-12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score</a:t>
            </a:r>
            <a:endParaRPr sz="2600">
              <a:latin typeface="Calibri"/>
              <a:cs typeface="Calibri"/>
            </a:endParaRPr>
          </a:p>
          <a:p>
            <a:pPr marL="756285" lvl="1" indent="-286385">
              <a:lnSpc>
                <a:spcPct val="100000"/>
              </a:lnSpc>
              <a:spcBef>
                <a:spcPts val="620"/>
              </a:spcBef>
              <a:buFont typeface="Wingdings"/>
              <a:buChar char=""/>
              <a:tabLst>
                <a:tab pos="755650" algn="l"/>
                <a:tab pos="756285" algn="l"/>
              </a:tabLst>
            </a:pPr>
            <a:r>
              <a:rPr sz="2600" spc="-5" dirty="0">
                <a:latin typeface="Calibri"/>
                <a:cs typeface="Calibri"/>
              </a:rPr>
              <a:t>Includes</a:t>
            </a:r>
            <a:r>
              <a:rPr sz="2600" spc="-120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“Price”</a:t>
            </a:r>
            <a:endParaRPr sz="26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550"/>
              </a:spcBef>
              <a:buFont typeface="Arial"/>
              <a:buChar char="•"/>
              <a:tabLst>
                <a:tab pos="1155700" algn="l"/>
                <a:tab pos="1156335" algn="l"/>
              </a:tabLst>
            </a:pPr>
            <a:r>
              <a:rPr sz="2200" i="1" spc="-10" dirty="0">
                <a:solidFill>
                  <a:srgbClr val="FF0000"/>
                </a:solidFill>
                <a:latin typeface="Calibri"/>
                <a:cs typeface="Calibri"/>
              </a:rPr>
              <a:t>How </a:t>
            </a:r>
            <a:r>
              <a:rPr sz="2200" i="1" spc="-5" dirty="0">
                <a:solidFill>
                  <a:srgbClr val="FF0000"/>
                </a:solidFill>
                <a:latin typeface="Calibri"/>
                <a:cs typeface="Calibri"/>
              </a:rPr>
              <a:t>much</a:t>
            </a:r>
            <a:r>
              <a:rPr sz="2200" i="1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FF0000"/>
                </a:solidFill>
                <a:latin typeface="Calibri"/>
                <a:cs typeface="Calibri"/>
              </a:rPr>
              <a:t>price?</a:t>
            </a:r>
            <a:endParaRPr sz="2200">
              <a:latin typeface="Calibri"/>
              <a:cs typeface="Calibri"/>
            </a:endParaRPr>
          </a:p>
          <a:p>
            <a:pPr marL="1155700" lvl="2" indent="-2286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1155700" algn="l"/>
                <a:tab pos="1156335" algn="l"/>
              </a:tabLst>
            </a:pPr>
            <a:r>
              <a:rPr sz="2200" i="1" spc="-20" dirty="0">
                <a:solidFill>
                  <a:srgbClr val="FF0000"/>
                </a:solidFill>
                <a:latin typeface="Calibri"/>
                <a:cs typeface="Calibri"/>
              </a:rPr>
              <a:t>Transparency </a:t>
            </a:r>
            <a:r>
              <a:rPr sz="2200" i="1" spc="-5" dirty="0">
                <a:solidFill>
                  <a:srgbClr val="FF0000"/>
                </a:solidFill>
                <a:latin typeface="Calibri"/>
                <a:cs typeface="Calibri"/>
              </a:rPr>
              <a:t>– </a:t>
            </a:r>
            <a:r>
              <a:rPr sz="2200" i="1" spc="-10" dirty="0">
                <a:solidFill>
                  <a:srgbClr val="FF0000"/>
                </a:solidFill>
                <a:latin typeface="Calibri"/>
                <a:cs typeface="Calibri"/>
              </a:rPr>
              <a:t>process known and</a:t>
            </a:r>
            <a:r>
              <a:rPr sz="2200" i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200" i="1" spc="-10" dirty="0">
                <a:solidFill>
                  <a:srgbClr val="FF0000"/>
                </a:solidFill>
                <a:latin typeface="Calibri"/>
                <a:cs typeface="Calibri"/>
              </a:rPr>
              <a:t>followed</a:t>
            </a:r>
            <a:endParaRPr sz="2200">
              <a:latin typeface="Calibri"/>
              <a:cs typeface="Calibri"/>
            </a:endParaRPr>
          </a:p>
          <a:p>
            <a:pPr marL="1612265" lvl="3" indent="-227965">
              <a:lnSpc>
                <a:spcPct val="100000"/>
              </a:lnSpc>
              <a:spcBef>
                <a:spcPts val="465"/>
              </a:spcBef>
              <a:buFont typeface="Wingdings"/>
              <a:buChar char=""/>
              <a:tabLst>
                <a:tab pos="1612900" algn="l"/>
              </a:tabLst>
            </a:pPr>
            <a:r>
              <a:rPr sz="1900" i="1" spc="-10" dirty="0">
                <a:solidFill>
                  <a:srgbClr val="FF0000"/>
                </a:solidFill>
                <a:latin typeface="Calibri"/>
                <a:cs typeface="Calibri"/>
              </a:rPr>
              <a:t>Contractors </a:t>
            </a:r>
            <a:r>
              <a:rPr sz="1900" i="1" spc="-15" dirty="0">
                <a:solidFill>
                  <a:srgbClr val="FF0000"/>
                </a:solidFill>
                <a:latin typeface="Calibri"/>
                <a:cs typeface="Calibri"/>
              </a:rPr>
              <a:t>involved </a:t>
            </a:r>
            <a:r>
              <a:rPr sz="1900" i="1" spc="-5" dirty="0">
                <a:solidFill>
                  <a:srgbClr val="FF0000"/>
                </a:solidFill>
                <a:latin typeface="Calibri"/>
                <a:cs typeface="Calibri"/>
              </a:rPr>
              <a:t>in </a:t>
            </a:r>
            <a:r>
              <a:rPr sz="1900" i="1" spc="-10" dirty="0">
                <a:solidFill>
                  <a:srgbClr val="FF0000"/>
                </a:solidFill>
                <a:latin typeface="Calibri"/>
                <a:cs typeface="Calibri"/>
              </a:rPr>
              <a:t>process</a:t>
            </a:r>
            <a:r>
              <a:rPr sz="1900" i="1" spc="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00" i="1" spc="-10" dirty="0">
                <a:solidFill>
                  <a:srgbClr val="FF0000"/>
                </a:solidFill>
                <a:latin typeface="Calibri"/>
                <a:cs typeface="Calibri"/>
              </a:rPr>
              <a:t>assurance</a:t>
            </a:r>
            <a:endParaRPr sz="1900">
              <a:latin typeface="Calibri"/>
              <a:cs typeface="Calibri"/>
            </a:endParaRPr>
          </a:p>
          <a:p>
            <a:pPr marL="1612265" lvl="3" indent="-227965">
              <a:lnSpc>
                <a:spcPct val="100000"/>
              </a:lnSpc>
              <a:spcBef>
                <a:spcPts val="455"/>
              </a:spcBef>
              <a:buFont typeface="Wingdings"/>
              <a:buChar char=""/>
              <a:tabLst>
                <a:tab pos="1612900" algn="l"/>
              </a:tabLst>
            </a:pPr>
            <a:r>
              <a:rPr sz="1900" i="1" spc="-10" dirty="0">
                <a:solidFill>
                  <a:srgbClr val="FF0000"/>
                </a:solidFill>
                <a:latin typeface="Calibri"/>
                <a:cs typeface="Calibri"/>
              </a:rPr>
              <a:t>High ranking official </a:t>
            </a:r>
            <a:r>
              <a:rPr sz="1900" i="1" spc="-15" dirty="0">
                <a:solidFill>
                  <a:srgbClr val="FF0000"/>
                </a:solidFill>
                <a:latin typeface="Calibri"/>
                <a:cs typeface="Calibri"/>
              </a:rPr>
              <a:t>involved </a:t>
            </a:r>
            <a:r>
              <a:rPr sz="1900" i="1" spc="-5" dirty="0">
                <a:solidFill>
                  <a:srgbClr val="FF0000"/>
                </a:solidFill>
                <a:latin typeface="Calibri"/>
                <a:cs typeface="Calibri"/>
              </a:rPr>
              <a:t>in</a:t>
            </a:r>
            <a:r>
              <a:rPr sz="1900" i="1" spc="15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900" i="1" spc="-10" dirty="0">
                <a:solidFill>
                  <a:srgbClr val="FF0000"/>
                </a:solidFill>
                <a:latin typeface="Calibri"/>
                <a:cs typeface="Calibri"/>
              </a:rPr>
              <a:t>process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627876" y="3656075"/>
            <a:ext cx="2060447" cy="2371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4860" y="1344168"/>
            <a:ext cx="7613903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26363" y="1495552"/>
            <a:ext cx="6890384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How </a:t>
            </a:r>
            <a:r>
              <a:rPr dirty="0"/>
              <a:t>do </a:t>
            </a:r>
            <a:r>
              <a:rPr spc="-20" dirty="0"/>
              <a:t>we </a:t>
            </a:r>
            <a:r>
              <a:rPr dirty="0"/>
              <a:t>choose the</a:t>
            </a:r>
            <a:r>
              <a:rPr spc="-110" dirty="0"/>
              <a:t> </a:t>
            </a:r>
            <a:r>
              <a:rPr spc="-10" dirty="0"/>
              <a:t>team?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172351"/>
            <a:ext cx="7938770" cy="3867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b="1" spc="-10" dirty="0">
                <a:latin typeface="Calibri"/>
                <a:cs typeface="Calibri"/>
              </a:rPr>
              <a:t>Owner hires </a:t>
            </a:r>
            <a:r>
              <a:rPr sz="2200" b="1" spc="-5" dirty="0">
                <a:latin typeface="Calibri"/>
                <a:cs typeface="Calibri"/>
              </a:rPr>
              <a:t>Designer </a:t>
            </a:r>
            <a:r>
              <a:rPr sz="2200" b="1" spc="-10" dirty="0">
                <a:latin typeface="Calibri"/>
                <a:cs typeface="Calibri"/>
              </a:rPr>
              <a:t>and </a:t>
            </a:r>
            <a:r>
              <a:rPr sz="2200" b="1" spc="-5" dirty="0">
                <a:latin typeface="Calibri"/>
                <a:cs typeface="Calibri"/>
              </a:rPr>
              <a:t>CMGC</a:t>
            </a:r>
            <a:r>
              <a:rPr sz="2200" b="1" spc="60" dirty="0">
                <a:latin typeface="Calibri"/>
                <a:cs typeface="Calibri"/>
              </a:rPr>
              <a:t> </a:t>
            </a:r>
            <a:r>
              <a:rPr sz="2200" b="1" spc="-15" dirty="0">
                <a:latin typeface="Calibri"/>
                <a:cs typeface="Calibri"/>
              </a:rPr>
              <a:t>contractor:</a:t>
            </a:r>
            <a:endParaRPr sz="2200">
              <a:latin typeface="Calibri"/>
              <a:cs typeface="Calibri"/>
            </a:endParaRPr>
          </a:p>
          <a:p>
            <a:pPr marL="756285" marR="316865" indent="-286385">
              <a:lnSpc>
                <a:spcPct val="80000"/>
              </a:lnSpc>
              <a:spcBef>
                <a:spcPts val="484"/>
              </a:spcBef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CMGC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contractor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hired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with Best </a:t>
            </a:r>
            <a:r>
              <a:rPr sz="2000" b="1" spc="-25" dirty="0">
                <a:solidFill>
                  <a:srgbClr val="FF0000"/>
                </a:solidFill>
                <a:latin typeface="Calibri"/>
                <a:cs typeface="Calibri"/>
              </a:rPr>
              <a:t>Value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selection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– the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earlier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the 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better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630"/>
              </a:lnSpc>
            </a:pPr>
            <a:r>
              <a:rPr sz="2200" b="1" spc="-55" dirty="0">
                <a:latin typeface="Calibri"/>
                <a:cs typeface="Calibri"/>
              </a:rPr>
              <a:t>Team </a:t>
            </a:r>
            <a:r>
              <a:rPr sz="2200" b="1" spc="-20" dirty="0">
                <a:latin typeface="Calibri"/>
                <a:cs typeface="Calibri"/>
              </a:rPr>
              <a:t>works </a:t>
            </a:r>
            <a:r>
              <a:rPr sz="2200" b="1" spc="-10" dirty="0">
                <a:latin typeface="Calibri"/>
                <a:cs typeface="Calibri"/>
              </a:rPr>
              <a:t>on</a:t>
            </a:r>
            <a:r>
              <a:rPr sz="2200" b="1" spc="45" dirty="0">
                <a:latin typeface="Calibri"/>
                <a:cs typeface="Calibri"/>
              </a:rPr>
              <a:t> </a:t>
            </a:r>
            <a:r>
              <a:rPr sz="2200" b="1" spc="-5" dirty="0">
                <a:latin typeface="Calibri"/>
                <a:cs typeface="Calibri"/>
              </a:rPr>
              <a:t>design:</a:t>
            </a:r>
            <a:endParaRPr sz="2200">
              <a:latin typeface="Calibri"/>
              <a:cs typeface="Calibri"/>
            </a:endParaRPr>
          </a:p>
          <a:p>
            <a:pPr marL="756285" marR="5080" indent="-286385">
              <a:lnSpc>
                <a:spcPct val="80000"/>
              </a:lnSpc>
              <a:spcBef>
                <a:spcPts val="490"/>
              </a:spcBef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Part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process is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M&amp;P dictionary , and discussions –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“What is in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this 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item”</a:t>
            </a:r>
            <a:endParaRPr sz="20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Regular Estimator calibration</a:t>
            </a:r>
            <a:r>
              <a:rPr sz="2000" b="1" spc="-8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meetings</a:t>
            </a:r>
            <a:endParaRPr sz="20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Periodically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owner asks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CMGC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to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price</a:t>
            </a:r>
            <a:r>
              <a:rPr sz="20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job</a:t>
            </a:r>
            <a:endParaRPr sz="20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Owner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evaluates</a:t>
            </a:r>
            <a:r>
              <a:rPr sz="20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“bid”</a:t>
            </a:r>
            <a:endParaRPr sz="2000">
              <a:latin typeface="Calibri"/>
              <a:cs typeface="Calibri"/>
            </a:endParaRPr>
          </a:p>
          <a:p>
            <a:pPr marL="756285" marR="568325" indent="-286385">
              <a:lnSpc>
                <a:spcPct val="80000"/>
              </a:lnSpc>
              <a:spcBef>
                <a:spcPts val="480"/>
              </a:spcBef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spc="-35" dirty="0">
                <a:solidFill>
                  <a:srgbClr val="FF0000"/>
                </a:solidFill>
                <a:latin typeface="Calibri"/>
                <a:cs typeface="Calibri"/>
              </a:rPr>
              <a:t>UDOTs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model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has two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estimates-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Designer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furnished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Engineers 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Estimate,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and an Independent Cost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Estimate</a:t>
            </a:r>
            <a:r>
              <a:rPr sz="2000" b="1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(ICE)</a:t>
            </a:r>
            <a:endParaRPr sz="20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ICE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is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contractor </a:t>
            </a: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style</a:t>
            </a:r>
            <a:r>
              <a:rPr sz="2000" b="1" spc="-8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estimate</a:t>
            </a:r>
            <a:endParaRPr sz="20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000" b="1" spc="-5" dirty="0">
                <a:solidFill>
                  <a:srgbClr val="FF0000"/>
                </a:solidFill>
                <a:latin typeface="Calibri"/>
                <a:cs typeface="Calibri"/>
              </a:rPr>
              <a:t>Prices usually 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converge 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after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2-3</a:t>
            </a:r>
            <a:r>
              <a:rPr sz="20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bids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70988" y="1353312"/>
            <a:ext cx="2292095" cy="899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30039" y="1353312"/>
            <a:ext cx="2481071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03347" y="1495552"/>
            <a:ext cx="333756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CMGC</a:t>
            </a:r>
            <a:r>
              <a:rPr spc="-125" dirty="0"/>
              <a:t> </a:t>
            </a:r>
            <a:r>
              <a:rPr spc="-10" dirty="0"/>
              <a:t>Process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5" y="2360675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9775" y="3296411"/>
            <a:ext cx="3776472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100">
              <a:lnSpc>
                <a:spcPct val="100000"/>
              </a:lnSpc>
            </a:pPr>
            <a:r>
              <a:rPr spc="-30" dirty="0"/>
              <a:t>Wrapping</a:t>
            </a:r>
            <a:r>
              <a:rPr spc="-95" dirty="0"/>
              <a:t> </a:t>
            </a:r>
            <a:r>
              <a:rPr dirty="0"/>
              <a:t>Up</a:t>
            </a:r>
          </a:p>
        </p:txBody>
      </p:sp>
      <p:sp>
        <p:nvSpPr>
          <p:cNvPr id="5" name="object 5"/>
          <p:cNvSpPr/>
          <p:nvPr/>
        </p:nvSpPr>
        <p:spPr>
          <a:xfrm>
            <a:off x="1594104" y="1344168"/>
            <a:ext cx="5992367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937130" y="1495552"/>
            <a:ext cx="526986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dirty="0">
                <a:solidFill>
                  <a:srgbClr val="10253F"/>
                </a:solidFill>
                <a:latin typeface="Calibri"/>
                <a:cs typeface="Calibri"/>
              </a:rPr>
              <a:t>CMGC </a:t>
            </a:r>
            <a:r>
              <a:rPr sz="4400" b="1" spc="-10" dirty="0">
                <a:solidFill>
                  <a:srgbClr val="10253F"/>
                </a:solidFill>
                <a:latin typeface="Calibri"/>
                <a:cs typeface="Calibri"/>
              </a:rPr>
              <a:t>Project</a:t>
            </a:r>
            <a:r>
              <a:rPr sz="4400" b="1" spc="-11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4400" b="1" spc="-5" dirty="0">
                <a:solidFill>
                  <a:srgbClr val="10253F"/>
                </a:solidFill>
                <a:latin typeface="Calibri"/>
                <a:cs typeface="Calibri"/>
              </a:rPr>
              <a:t>Delivery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392680"/>
            <a:ext cx="7747634" cy="3780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436245" indent="-342900">
              <a:lnSpc>
                <a:spcPct val="8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SEP-14 is necessary </a:t>
            </a:r>
            <a:r>
              <a:rPr sz="3000" dirty="0">
                <a:latin typeface="Calibri"/>
                <a:cs typeface="Calibri"/>
              </a:rPr>
              <a:t>as 23 </a:t>
            </a:r>
            <a:r>
              <a:rPr sz="3000" spc="-5" dirty="0">
                <a:latin typeface="Calibri"/>
                <a:cs typeface="Calibri"/>
              </a:rPr>
              <a:t>USC does not allow  CMGC</a:t>
            </a:r>
            <a:endParaRPr sz="3000">
              <a:latin typeface="Calibri"/>
              <a:cs typeface="Calibri"/>
            </a:endParaRPr>
          </a:p>
          <a:p>
            <a:pPr marL="355600" marR="699135" indent="-342900">
              <a:lnSpc>
                <a:spcPts val="2880"/>
              </a:lnSpc>
              <a:spcBef>
                <a:spcPts val="6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5" dirty="0">
                <a:latin typeface="Calibri"/>
                <a:cs typeface="Calibri"/>
              </a:rPr>
              <a:t>SEP-14 </a:t>
            </a:r>
            <a:r>
              <a:rPr sz="3000" spc="-15" dirty="0">
                <a:latin typeface="Calibri"/>
                <a:cs typeface="Calibri"/>
              </a:rPr>
              <a:t>approval </a:t>
            </a:r>
            <a:r>
              <a:rPr sz="3000" spc="-5" dirty="0">
                <a:latin typeface="Calibri"/>
                <a:cs typeface="Calibri"/>
              </a:rPr>
              <a:t>does not </a:t>
            </a:r>
            <a:r>
              <a:rPr sz="3000" spc="-15" dirty="0">
                <a:latin typeface="Calibri"/>
                <a:cs typeface="Calibri"/>
              </a:rPr>
              <a:t>provide statutory  </a:t>
            </a:r>
            <a:r>
              <a:rPr sz="3000" spc="-5" dirty="0">
                <a:latin typeface="Calibri"/>
                <a:cs typeface="Calibri"/>
              </a:rPr>
              <a:t>authority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10" dirty="0">
                <a:latin typeface="Calibri"/>
                <a:cs typeface="Calibri"/>
              </a:rPr>
              <a:t>override </a:t>
            </a:r>
            <a:r>
              <a:rPr sz="3000" spc="-30" dirty="0">
                <a:latin typeface="Calibri"/>
                <a:cs typeface="Calibri"/>
              </a:rPr>
              <a:t>state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law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10" dirty="0">
                <a:latin typeface="Calibri"/>
                <a:cs typeface="Calibri"/>
              </a:rPr>
              <a:t>Project </a:t>
            </a:r>
            <a:r>
              <a:rPr sz="3000" dirty="0">
                <a:latin typeface="Calibri"/>
                <a:cs typeface="Calibri"/>
              </a:rPr>
              <a:t>or </a:t>
            </a:r>
            <a:r>
              <a:rPr sz="3000" spc="-20" dirty="0">
                <a:latin typeface="Calibri"/>
                <a:cs typeface="Calibri"/>
              </a:rPr>
              <a:t>program </a:t>
            </a:r>
            <a:r>
              <a:rPr sz="3000" spc="-15" dirty="0">
                <a:latin typeface="Calibri"/>
                <a:cs typeface="Calibri"/>
              </a:rPr>
              <a:t>approvals are</a:t>
            </a:r>
            <a:r>
              <a:rPr sz="3000" spc="-20" dirty="0">
                <a:latin typeface="Calibri"/>
                <a:cs typeface="Calibri"/>
              </a:rPr>
              <a:t> </a:t>
            </a:r>
            <a:r>
              <a:rPr sz="3000" spc="-5" dirty="0">
                <a:latin typeface="Calibri"/>
                <a:cs typeface="Calibri"/>
              </a:rPr>
              <a:t>possible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0" dirty="0">
                <a:latin typeface="Calibri"/>
                <a:cs typeface="Calibri"/>
              </a:rPr>
              <a:t>Evaluations </a:t>
            </a:r>
            <a:r>
              <a:rPr sz="3000" spc="-15" dirty="0">
                <a:latin typeface="Calibri"/>
                <a:cs typeface="Calibri"/>
              </a:rPr>
              <a:t>are</a:t>
            </a:r>
            <a:r>
              <a:rPr sz="3000" spc="-45" dirty="0">
                <a:latin typeface="Calibri"/>
                <a:cs typeface="Calibri"/>
              </a:rPr>
              <a:t> </a:t>
            </a:r>
            <a:r>
              <a:rPr sz="3000" spc="-15" dirty="0">
                <a:latin typeface="Calibri"/>
                <a:cs typeface="Calibri"/>
              </a:rPr>
              <a:t>required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Font typeface="Arial"/>
              <a:buChar char="•"/>
            </a:pPr>
            <a:endParaRPr sz="375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80000"/>
              </a:lnSpc>
              <a:buClr>
                <a:srgbClr val="000000"/>
              </a:buClr>
              <a:buFont typeface="Arial"/>
              <a:buChar char="•"/>
              <a:tabLst>
                <a:tab pos="438784" algn="l"/>
                <a:tab pos="439420" algn="l"/>
              </a:tabLst>
            </a:pPr>
            <a:r>
              <a:rPr sz="3000" i="1" spc="-10" dirty="0">
                <a:solidFill>
                  <a:srgbClr val="FF0000"/>
                </a:solidFill>
                <a:latin typeface="Calibri"/>
                <a:cs typeface="Calibri"/>
              </a:rPr>
              <a:t>Utah </a:t>
            </a:r>
            <a:r>
              <a:rPr sz="3000" i="1" dirty="0">
                <a:solidFill>
                  <a:srgbClr val="FF0000"/>
                </a:solidFill>
                <a:latin typeface="Calibri"/>
                <a:cs typeface="Calibri"/>
              </a:rPr>
              <a:t>has programmatic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SEP-14</a:t>
            </a:r>
            <a:r>
              <a:rPr sz="3000" i="1" spc="-1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authorization-3  </a:t>
            </a:r>
            <a:r>
              <a:rPr sz="3000" i="1" dirty="0">
                <a:solidFill>
                  <a:srgbClr val="FF0000"/>
                </a:solidFill>
                <a:latin typeface="Calibri"/>
                <a:cs typeface="Calibri"/>
              </a:rPr>
              <a:t>annual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reports</a:t>
            </a:r>
            <a:r>
              <a:rPr sz="3000" i="1" spc="-10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000" i="1" spc="-5" dirty="0">
                <a:solidFill>
                  <a:srgbClr val="FF0000"/>
                </a:solidFill>
                <a:latin typeface="Calibri"/>
                <a:cs typeface="Calibri"/>
              </a:rPr>
              <a:t>available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7883" y="1344168"/>
            <a:ext cx="3371087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982211" y="1344168"/>
            <a:ext cx="92049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52899" y="1344168"/>
            <a:ext cx="3672839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00942" y="1495552"/>
            <a:ext cx="5743575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/>
              <a:t>USE </a:t>
            </a:r>
            <a:r>
              <a:rPr spc="-5" dirty="0"/>
              <a:t>OF SEP-14 </a:t>
            </a:r>
            <a:r>
              <a:rPr spc="-25" dirty="0"/>
              <a:t>for</a:t>
            </a:r>
            <a:r>
              <a:rPr spc="-80" dirty="0"/>
              <a:t> </a:t>
            </a:r>
            <a:r>
              <a:rPr dirty="0"/>
              <a:t>CMGC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52388" y="3425951"/>
            <a:ext cx="2773679" cy="2868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29565" y="2458910"/>
            <a:ext cx="8220075" cy="3249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80000"/>
              </a:lnSpc>
            </a:pPr>
            <a:r>
              <a:rPr sz="3400" b="1" spc="-5" dirty="0">
                <a:latin typeface="Calibri"/>
                <a:cs typeface="Calibri"/>
              </a:rPr>
              <a:t>This </a:t>
            </a:r>
            <a:r>
              <a:rPr sz="3400" b="1" spc="-10" dirty="0">
                <a:latin typeface="Calibri"/>
                <a:cs typeface="Calibri"/>
              </a:rPr>
              <a:t>method </a:t>
            </a:r>
            <a:r>
              <a:rPr sz="3400" b="1" spc="-20" dirty="0">
                <a:latin typeface="Calibri"/>
                <a:cs typeface="Calibri"/>
              </a:rPr>
              <a:t>offers </a:t>
            </a:r>
            <a:r>
              <a:rPr sz="3400" b="1" spc="-10" dirty="0">
                <a:latin typeface="Calibri"/>
                <a:cs typeface="Calibri"/>
              </a:rPr>
              <a:t>significant </a:t>
            </a:r>
            <a:r>
              <a:rPr sz="3400" b="1" spc="-20" dirty="0">
                <a:latin typeface="Calibri"/>
                <a:cs typeface="Calibri"/>
              </a:rPr>
              <a:t>advantages </a:t>
            </a:r>
            <a:r>
              <a:rPr sz="3400" b="1" spc="-5" dirty="0">
                <a:latin typeface="Calibri"/>
                <a:cs typeface="Calibri"/>
              </a:rPr>
              <a:t>and  </a:t>
            </a:r>
            <a:r>
              <a:rPr sz="3400" b="1" spc="-10" dirty="0">
                <a:latin typeface="Calibri"/>
                <a:cs typeface="Calibri"/>
              </a:rPr>
              <a:t>benefits</a:t>
            </a:r>
            <a:r>
              <a:rPr sz="3400" b="1" spc="-50" dirty="0">
                <a:latin typeface="Calibri"/>
                <a:cs typeface="Calibri"/>
              </a:rPr>
              <a:t> </a:t>
            </a:r>
            <a:r>
              <a:rPr sz="3400" b="1" spc="-5" dirty="0">
                <a:latin typeface="Calibri"/>
                <a:cs typeface="Calibri"/>
              </a:rPr>
              <a:t>including:</a:t>
            </a:r>
            <a:endParaRPr sz="34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240"/>
              </a:spcBef>
            </a:pPr>
            <a:r>
              <a:rPr sz="2800" spc="-15" dirty="0">
                <a:latin typeface="Calibri"/>
                <a:cs typeface="Calibri"/>
              </a:rPr>
              <a:t>•Better </a:t>
            </a:r>
            <a:r>
              <a:rPr sz="2800" spc="-10" dirty="0">
                <a:latin typeface="Calibri"/>
                <a:cs typeface="Calibri"/>
              </a:rPr>
              <a:t>designs </a:t>
            </a:r>
            <a:r>
              <a:rPr sz="2800" spc="-5" dirty="0">
                <a:latin typeface="Calibri"/>
                <a:cs typeface="Calibri"/>
              </a:rPr>
              <a:t>– </a:t>
            </a:r>
            <a:r>
              <a:rPr sz="2800" spc="-15" dirty="0">
                <a:latin typeface="Calibri"/>
                <a:cs typeface="Calibri"/>
              </a:rPr>
              <a:t>value </a:t>
            </a:r>
            <a:r>
              <a:rPr sz="2800" spc="-10" dirty="0">
                <a:latin typeface="Calibri"/>
                <a:cs typeface="Calibri"/>
              </a:rPr>
              <a:t>engineering</a:t>
            </a:r>
            <a:r>
              <a:rPr sz="2800" spc="114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savings</a:t>
            </a:r>
            <a:endParaRPr sz="28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500"/>
              </a:spcBef>
            </a:pPr>
            <a:r>
              <a:rPr sz="2800" spc="-5" dirty="0">
                <a:latin typeface="Calibri"/>
                <a:cs typeface="Calibri"/>
              </a:rPr>
              <a:t>•Increased </a:t>
            </a:r>
            <a:r>
              <a:rPr sz="2800" spc="-10" dirty="0">
                <a:latin typeface="Calibri"/>
                <a:cs typeface="Calibri"/>
              </a:rPr>
              <a:t>opportunities </a:t>
            </a:r>
            <a:r>
              <a:rPr sz="2800" spc="-25" dirty="0">
                <a:latin typeface="Calibri"/>
                <a:cs typeface="Calibri"/>
              </a:rPr>
              <a:t>for </a:t>
            </a:r>
            <a:r>
              <a:rPr sz="2800" spc="-10" dirty="0">
                <a:latin typeface="Calibri"/>
                <a:cs typeface="Calibri"/>
              </a:rPr>
              <a:t>time </a:t>
            </a:r>
            <a:r>
              <a:rPr sz="2800" spc="-20" dirty="0">
                <a:latin typeface="Calibri"/>
                <a:cs typeface="Calibri"/>
              </a:rPr>
              <a:t>cost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190" dirty="0">
                <a:latin typeface="Calibri"/>
                <a:cs typeface="Calibri"/>
              </a:rPr>
              <a:t> </a:t>
            </a:r>
            <a:r>
              <a:rPr sz="2800" spc="-15" dirty="0">
                <a:latin typeface="Calibri"/>
                <a:cs typeface="Calibri"/>
              </a:rPr>
              <a:t>savings</a:t>
            </a:r>
            <a:endParaRPr sz="28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500"/>
              </a:spcBef>
            </a:pPr>
            <a:r>
              <a:rPr sz="2800" spc="-5" dirty="0">
                <a:latin typeface="Calibri"/>
                <a:cs typeface="Calibri"/>
              </a:rPr>
              <a:t>•Increased </a:t>
            </a:r>
            <a:r>
              <a:rPr sz="2800" spc="-15" dirty="0">
                <a:latin typeface="Calibri"/>
                <a:cs typeface="Calibri"/>
              </a:rPr>
              <a:t>innovation </a:t>
            </a:r>
            <a:r>
              <a:rPr sz="2800" spc="-5" dirty="0">
                <a:latin typeface="Calibri"/>
                <a:cs typeface="Calibri"/>
              </a:rPr>
              <a:t>and</a:t>
            </a:r>
            <a:r>
              <a:rPr sz="2800" spc="-10" dirty="0">
                <a:latin typeface="Calibri"/>
                <a:cs typeface="Calibri"/>
              </a:rPr>
              <a:t> creativity</a:t>
            </a:r>
            <a:endParaRPr sz="28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500"/>
              </a:spcBef>
            </a:pPr>
            <a:r>
              <a:rPr sz="2800" spc="-5" dirty="0">
                <a:latin typeface="Calibri"/>
                <a:cs typeface="Calibri"/>
              </a:rPr>
              <a:t>•Owner </a:t>
            </a:r>
            <a:r>
              <a:rPr sz="2800" spc="-20" dirty="0">
                <a:latin typeface="Calibri"/>
                <a:cs typeface="Calibri"/>
              </a:rPr>
              <a:t>control </a:t>
            </a:r>
            <a:r>
              <a:rPr sz="2800" spc="-5" dirty="0">
                <a:latin typeface="Calibri"/>
                <a:cs typeface="Calibri"/>
              </a:rPr>
              <a:t>of the</a:t>
            </a:r>
            <a:r>
              <a:rPr sz="2800" spc="10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design</a:t>
            </a:r>
            <a:endParaRPr sz="2800">
              <a:latin typeface="Calibri"/>
              <a:cs typeface="Calibri"/>
            </a:endParaRPr>
          </a:p>
          <a:p>
            <a:pPr marL="474345">
              <a:lnSpc>
                <a:spcPct val="100000"/>
              </a:lnSpc>
              <a:spcBef>
                <a:spcPts val="500"/>
              </a:spcBef>
            </a:pPr>
            <a:r>
              <a:rPr sz="2800" spc="-10" dirty="0">
                <a:latin typeface="Calibri"/>
                <a:cs typeface="Calibri"/>
              </a:rPr>
              <a:t>•Competitive process </a:t>
            </a:r>
            <a:r>
              <a:rPr sz="2800" spc="-5" dirty="0">
                <a:latin typeface="Calibri"/>
                <a:cs typeface="Calibri"/>
              </a:rPr>
              <a:t>leads </a:t>
            </a:r>
            <a:r>
              <a:rPr sz="2800" spc="-15" dirty="0">
                <a:latin typeface="Calibri"/>
                <a:cs typeface="Calibri"/>
              </a:rPr>
              <a:t>to </a:t>
            </a:r>
            <a:r>
              <a:rPr sz="2800" spc="-10" dirty="0">
                <a:latin typeface="Calibri"/>
                <a:cs typeface="Calibri"/>
              </a:rPr>
              <a:t>“Best</a:t>
            </a:r>
            <a:r>
              <a:rPr sz="2800" spc="55" dirty="0">
                <a:latin typeface="Calibri"/>
                <a:cs typeface="Calibri"/>
              </a:rPr>
              <a:t> </a:t>
            </a:r>
            <a:r>
              <a:rPr sz="2800" spc="-35" dirty="0">
                <a:latin typeface="Calibri"/>
                <a:cs typeface="Calibri"/>
              </a:rPr>
              <a:t>Value”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97023" y="1344168"/>
            <a:ext cx="498652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</a:pPr>
            <a:r>
              <a:rPr dirty="0"/>
              <a:t>CMGC</a:t>
            </a:r>
            <a:r>
              <a:rPr spc="-105" dirty="0"/>
              <a:t> </a:t>
            </a:r>
            <a:r>
              <a:rPr spc="-15" dirty="0"/>
              <a:t>Contracting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10447" y="6442900"/>
            <a:ext cx="19621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85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02552" y="4579620"/>
            <a:ext cx="2439923" cy="1831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701955" y="2225183"/>
            <a:ext cx="5741035" cy="3155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b="1" i="1" spc="-10" dirty="0">
                <a:solidFill>
                  <a:srgbClr val="FF0000"/>
                </a:solidFill>
                <a:latin typeface="Calibri"/>
                <a:cs typeface="Calibri"/>
              </a:rPr>
              <a:t>Bottom</a:t>
            </a:r>
            <a:r>
              <a:rPr sz="3200" b="1" i="1" spc="-11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00" b="1" i="1" dirty="0">
                <a:solidFill>
                  <a:srgbClr val="FF0000"/>
                </a:solidFill>
                <a:latin typeface="Calibri"/>
                <a:cs typeface="Calibri"/>
              </a:rPr>
              <a:t>Line:</a:t>
            </a:r>
            <a:endParaRPr sz="3200">
              <a:latin typeface="Calibri"/>
              <a:cs typeface="Calibri"/>
            </a:endParaRPr>
          </a:p>
          <a:p>
            <a:pPr marL="12700" marR="5080" indent="-1270" algn="ctr">
              <a:lnSpc>
                <a:spcPct val="115599"/>
              </a:lnSpc>
            </a:pPr>
            <a:r>
              <a:rPr sz="3200" b="1" spc="-5" dirty="0">
                <a:latin typeface="Calibri"/>
                <a:cs typeface="Calibri"/>
              </a:rPr>
              <a:t>CMGC </a:t>
            </a:r>
            <a:r>
              <a:rPr sz="3200" b="1" dirty="0">
                <a:latin typeface="Calibri"/>
                <a:cs typeface="Calibri"/>
              </a:rPr>
              <a:t>is a </a:t>
            </a:r>
            <a:r>
              <a:rPr sz="3200" b="1" spc="-10" dirty="0">
                <a:latin typeface="Calibri"/>
                <a:cs typeface="Calibri"/>
              </a:rPr>
              <a:t>good </a:t>
            </a:r>
            <a:r>
              <a:rPr sz="3200" b="1" spc="-5" dirty="0">
                <a:latin typeface="Calibri"/>
                <a:cs typeface="Calibri"/>
              </a:rPr>
              <a:t>option </a:t>
            </a:r>
            <a:r>
              <a:rPr sz="3200" b="1" spc="-20" dirty="0">
                <a:latin typeface="Calibri"/>
                <a:cs typeface="Calibri"/>
              </a:rPr>
              <a:t>for many  </a:t>
            </a:r>
            <a:r>
              <a:rPr sz="3200" b="1" spc="-10" dirty="0">
                <a:latin typeface="Calibri"/>
                <a:cs typeface="Calibri"/>
              </a:rPr>
              <a:t>transportation </a:t>
            </a:r>
            <a:r>
              <a:rPr sz="3200" b="1" spc="-5" dirty="0">
                <a:latin typeface="Calibri"/>
                <a:cs typeface="Calibri"/>
              </a:rPr>
              <a:t>projects </a:t>
            </a:r>
            <a:r>
              <a:rPr sz="3200" b="1" spc="-10" dirty="0">
                <a:latin typeface="Calibri"/>
                <a:cs typeface="Calibri"/>
              </a:rPr>
              <a:t>where</a:t>
            </a:r>
            <a:r>
              <a:rPr sz="3200" b="1" spc="-1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the  </a:t>
            </a:r>
            <a:r>
              <a:rPr sz="3200" b="1" spc="-5" dirty="0">
                <a:latin typeface="Calibri"/>
                <a:cs typeface="Calibri"/>
              </a:rPr>
              <a:t>qualifications </a:t>
            </a:r>
            <a:r>
              <a:rPr sz="3200" b="1" dirty="0">
                <a:latin typeface="Calibri"/>
                <a:cs typeface="Calibri"/>
              </a:rPr>
              <a:t>and </a:t>
            </a:r>
            <a:r>
              <a:rPr sz="3200" b="1" spc="-10" dirty="0">
                <a:latin typeface="Calibri"/>
                <a:cs typeface="Calibri"/>
              </a:rPr>
              <a:t>cooperation</a:t>
            </a:r>
            <a:r>
              <a:rPr sz="3200" b="1" spc="-19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of</a:t>
            </a:r>
            <a:endParaRPr sz="3200">
              <a:latin typeface="Calibri"/>
              <a:cs typeface="Calibri"/>
            </a:endParaRPr>
          </a:p>
          <a:p>
            <a:pPr marL="1170305" marR="13970" indent="-809625">
              <a:lnSpc>
                <a:spcPct val="100000"/>
              </a:lnSpc>
            </a:pPr>
            <a:r>
              <a:rPr sz="3200" b="1" dirty="0">
                <a:latin typeface="Calibri"/>
                <a:cs typeface="Calibri"/>
              </a:rPr>
              <a:t>the </a:t>
            </a:r>
            <a:r>
              <a:rPr sz="3200" b="1" spc="-15" dirty="0">
                <a:latin typeface="Calibri"/>
                <a:cs typeface="Calibri"/>
              </a:rPr>
              <a:t>contractor </a:t>
            </a:r>
            <a:r>
              <a:rPr sz="3200" b="1" spc="-10" dirty="0">
                <a:latin typeface="Calibri"/>
                <a:cs typeface="Calibri"/>
              </a:rPr>
              <a:t>are </a:t>
            </a:r>
            <a:r>
              <a:rPr sz="3200" b="1" spc="-5" dirty="0">
                <a:latin typeface="Calibri"/>
                <a:cs typeface="Calibri"/>
              </a:rPr>
              <a:t>critical </a:t>
            </a:r>
            <a:r>
              <a:rPr sz="3200" b="1" spc="-20" dirty="0">
                <a:latin typeface="Calibri"/>
                <a:cs typeface="Calibri"/>
              </a:rPr>
              <a:t>to</a:t>
            </a:r>
            <a:r>
              <a:rPr sz="3200" b="1" spc="-12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the  success of the</a:t>
            </a:r>
            <a:r>
              <a:rPr sz="3200" b="1" spc="-14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project.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097023" y="1344168"/>
            <a:ext cx="4986527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970">
              <a:lnSpc>
                <a:spcPct val="100000"/>
              </a:lnSpc>
            </a:pPr>
            <a:r>
              <a:rPr dirty="0"/>
              <a:t>CMGC</a:t>
            </a:r>
            <a:r>
              <a:rPr spc="-105" dirty="0"/>
              <a:t> </a:t>
            </a:r>
            <a:r>
              <a:rPr spc="-15" dirty="0"/>
              <a:t>Contracting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1458" y="5820664"/>
            <a:ext cx="7641590" cy="330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u="sng" spc="-10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http://www.udot.utah.gov/main/uconowner.gf?n=15227226925482829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86038" y="2286038"/>
            <a:ext cx="4664036" cy="3455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3763" y="467868"/>
            <a:ext cx="3816095" cy="9174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27106" y="619252"/>
            <a:ext cx="7686040" cy="1511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" algn="ctr">
              <a:lnSpc>
                <a:spcPct val="100000"/>
              </a:lnSpc>
            </a:pPr>
            <a:r>
              <a:rPr spc="-25" dirty="0"/>
              <a:t>UDOT</a:t>
            </a:r>
            <a:r>
              <a:rPr spc="-90" dirty="0"/>
              <a:t> </a:t>
            </a:r>
            <a:r>
              <a:rPr spc="-15" dirty="0"/>
              <a:t>Report</a:t>
            </a:r>
          </a:p>
          <a:p>
            <a:pPr algn="ctr">
              <a:lnSpc>
                <a:spcPct val="100000"/>
              </a:lnSpc>
              <a:spcBef>
                <a:spcPts val="1020"/>
              </a:spcBef>
            </a:pPr>
            <a:r>
              <a:rPr dirty="0"/>
              <a:t>3 annual </a:t>
            </a:r>
            <a:r>
              <a:rPr spc="-5" dirty="0"/>
              <a:t>SEP </a:t>
            </a:r>
            <a:r>
              <a:rPr dirty="0"/>
              <a:t>14 </a:t>
            </a:r>
            <a:r>
              <a:rPr spc="-10" dirty="0"/>
              <a:t>reports</a:t>
            </a:r>
            <a:r>
              <a:rPr spc="-114" dirty="0"/>
              <a:t> </a:t>
            </a:r>
            <a:r>
              <a:rPr spc="-15" dirty="0"/>
              <a:t>available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8966" y="6026108"/>
            <a:ext cx="8404225" cy="314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b="1" u="sng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http://www.google.com/search?sourceid=chrome&amp;ie=UTF-&amp;q=nchrp+sythesis+402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66316" y="1031748"/>
            <a:ext cx="5650991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22391" y="1181996"/>
            <a:ext cx="5696585" cy="1605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7510">
              <a:lnSpc>
                <a:spcPct val="100000"/>
              </a:lnSpc>
            </a:pPr>
            <a:r>
              <a:rPr dirty="0"/>
              <a:t>NCHRP </a:t>
            </a:r>
            <a:r>
              <a:rPr spc="-15" dirty="0"/>
              <a:t>Synthesis</a:t>
            </a:r>
            <a:r>
              <a:rPr spc="-114" dirty="0"/>
              <a:t> </a:t>
            </a:r>
            <a:r>
              <a:rPr dirty="0"/>
              <a:t>402</a:t>
            </a:r>
          </a:p>
          <a:p>
            <a:pPr marL="12700" marR="5080" indent="633730">
              <a:lnSpc>
                <a:spcPct val="100000"/>
              </a:lnSpc>
              <a:spcBef>
                <a:spcPts val="400"/>
              </a:spcBef>
            </a:pPr>
            <a:r>
              <a:rPr sz="2800" spc="-10" dirty="0"/>
              <a:t>Construction Manager-at-Risk  Project Delivery </a:t>
            </a:r>
            <a:r>
              <a:rPr sz="2800" spc="-20" dirty="0"/>
              <a:t>for Highway</a:t>
            </a:r>
            <a:r>
              <a:rPr sz="2800" spc="90" dirty="0"/>
              <a:t> </a:t>
            </a:r>
            <a:r>
              <a:rPr sz="2800" spc="-20" dirty="0"/>
              <a:t>Programs</a:t>
            </a:r>
            <a:endParaRPr sz="2800"/>
          </a:p>
        </p:txBody>
      </p:sp>
      <p:sp>
        <p:nvSpPr>
          <p:cNvPr id="5" name="object 5"/>
          <p:cNvSpPr/>
          <p:nvPr/>
        </p:nvSpPr>
        <p:spPr>
          <a:xfrm>
            <a:off x="3279647" y="2819400"/>
            <a:ext cx="2758440" cy="3206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8124" y="4581525"/>
            <a:ext cx="2197099" cy="1701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47052" y="2155952"/>
            <a:ext cx="7820025" cy="3499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DADADA"/>
              </a:buClr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5" dirty="0">
                <a:solidFill>
                  <a:srgbClr val="DADADA"/>
                </a:solidFill>
                <a:latin typeface="Calibri"/>
                <a:cs typeface="Calibri"/>
              </a:rPr>
              <a:t>Historical</a:t>
            </a:r>
            <a:r>
              <a:rPr sz="2800" spc="-4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Background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Design-Build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Overview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of</a:t>
            </a:r>
            <a:r>
              <a:rPr sz="2800" spc="-6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CMGC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latin typeface="Calibri"/>
                <a:cs typeface="Calibri"/>
              </a:rPr>
              <a:t>Comparisons, </a:t>
            </a:r>
            <a:r>
              <a:rPr sz="2800" b="1" spc="-20" dirty="0">
                <a:latin typeface="Calibri"/>
                <a:cs typeface="Calibri"/>
              </a:rPr>
              <a:t>Potential </a:t>
            </a:r>
            <a:r>
              <a:rPr sz="2800" b="1" spc="-10" dirty="0">
                <a:latin typeface="Calibri"/>
                <a:cs typeface="Calibri"/>
              </a:rPr>
              <a:t>Barriers </a:t>
            </a:r>
            <a:r>
              <a:rPr sz="2800" b="1" spc="-5" dirty="0">
                <a:latin typeface="Calibri"/>
                <a:cs typeface="Calibri"/>
              </a:rPr>
              <a:t>&amp;</a:t>
            </a:r>
            <a:r>
              <a:rPr sz="2800" b="1" spc="6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Implementation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Q &amp;</a:t>
            </a:r>
            <a:r>
              <a:rPr sz="2800" spc="-8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DADADA"/>
                </a:solidFill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State </a:t>
            </a:r>
            <a:r>
              <a:rPr sz="2800" spc="-35" dirty="0">
                <a:solidFill>
                  <a:srgbClr val="DADADA"/>
                </a:solidFill>
                <a:latin typeface="Calibri"/>
                <a:cs typeface="Calibri"/>
              </a:rPr>
              <a:t>DOT</a:t>
            </a:r>
            <a:r>
              <a:rPr sz="2800" spc="-30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spc="-10" dirty="0">
                <a:solidFill>
                  <a:srgbClr val="DADADA"/>
                </a:solidFill>
                <a:latin typeface="Calibri"/>
                <a:cs typeface="Calibri"/>
              </a:rPr>
              <a:t>Industry</a:t>
            </a:r>
            <a:r>
              <a:rPr sz="2800" spc="-25" dirty="0">
                <a:solidFill>
                  <a:srgbClr val="DADADA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DADADA"/>
                </a:solidFill>
                <a:latin typeface="Calibri"/>
                <a:cs typeface="Calibri"/>
              </a:rPr>
              <a:t>Perspective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9083" y="1267968"/>
            <a:ext cx="2505455" cy="917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80586" y="1419352"/>
            <a:ext cx="1781810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A</a:t>
            </a:r>
            <a:r>
              <a:rPr spc="-50" dirty="0"/>
              <a:t>g</a:t>
            </a:r>
            <a:r>
              <a:rPr dirty="0"/>
              <a:t>enda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410447" y="6444636"/>
            <a:ext cx="196215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25"/>
              </a:lnSpc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89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65632" y="1267968"/>
            <a:ext cx="7452359" cy="9174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7135" y="1419352"/>
            <a:ext cx="6728459" cy="670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/>
              <a:t>Why </a:t>
            </a:r>
            <a:r>
              <a:rPr spc="-5" dirty="0"/>
              <a:t>Consider DB or</a:t>
            </a:r>
            <a:r>
              <a:rPr spc="-40" dirty="0"/>
              <a:t> </a:t>
            </a:r>
            <a:r>
              <a:rPr dirty="0"/>
              <a:t>CM/GC?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47052" y="2375408"/>
            <a:ext cx="7338695" cy="3365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EDC </a:t>
            </a:r>
            <a:r>
              <a:rPr sz="2400" b="1" spc="-5" dirty="0">
                <a:latin typeface="Calibri"/>
                <a:cs typeface="Calibri"/>
              </a:rPr>
              <a:t>goal </a:t>
            </a:r>
            <a:r>
              <a:rPr sz="2400" b="1" dirty="0">
                <a:latin typeface="Calibri"/>
                <a:cs typeface="Calibri"/>
              </a:rPr>
              <a:t>of </a:t>
            </a:r>
            <a:r>
              <a:rPr sz="2400" b="1" spc="-10" dirty="0">
                <a:latin typeface="Calibri"/>
                <a:cs typeface="Calibri"/>
              </a:rPr>
              <a:t>reducing </a:t>
            </a:r>
            <a:r>
              <a:rPr sz="2400" b="1" spc="-5" dirty="0">
                <a:latin typeface="Calibri"/>
                <a:cs typeface="Calibri"/>
              </a:rPr>
              <a:t>delivery</a:t>
            </a:r>
            <a:r>
              <a:rPr sz="2400" b="1" spc="-10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time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latin typeface="Calibri"/>
                <a:cs typeface="Calibri"/>
              </a:rPr>
              <a:t>EDC </a:t>
            </a:r>
            <a:r>
              <a:rPr sz="2400" b="1" spc="-5" dirty="0">
                <a:latin typeface="Calibri"/>
                <a:cs typeface="Calibri"/>
              </a:rPr>
              <a:t>goal </a:t>
            </a:r>
            <a:r>
              <a:rPr sz="2400" b="1" dirty="0">
                <a:latin typeface="Calibri"/>
                <a:cs typeface="Calibri"/>
              </a:rPr>
              <a:t>of </a:t>
            </a:r>
            <a:r>
              <a:rPr sz="2400" b="1" spc="-10" dirty="0">
                <a:latin typeface="Calibri"/>
                <a:cs typeface="Calibri"/>
              </a:rPr>
              <a:t>introducing</a:t>
            </a:r>
            <a:r>
              <a:rPr sz="2400" b="1" spc="-114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innovation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5" dirty="0">
                <a:latin typeface="Calibri"/>
                <a:cs typeface="Calibri"/>
              </a:rPr>
              <a:t>Better </a:t>
            </a:r>
            <a:r>
              <a:rPr sz="2400" b="1" spc="-5" dirty="0">
                <a:latin typeface="Calibri"/>
                <a:cs typeface="Calibri"/>
              </a:rPr>
              <a:t>alignment </a:t>
            </a:r>
            <a:r>
              <a:rPr sz="2400" b="1" dirty="0">
                <a:latin typeface="Calibri"/>
                <a:cs typeface="Calibri"/>
              </a:rPr>
              <a:t>of </a:t>
            </a:r>
            <a:r>
              <a:rPr sz="2400" b="1" spc="-5" dirty="0">
                <a:latin typeface="Calibri"/>
                <a:cs typeface="Calibri"/>
              </a:rPr>
              <a:t>project goals </a:t>
            </a:r>
            <a:r>
              <a:rPr sz="2400" b="1" spc="-20" dirty="0">
                <a:latin typeface="Calibri"/>
                <a:cs typeface="Calibri"/>
              </a:rPr>
              <a:t>(quality, </a:t>
            </a:r>
            <a:r>
              <a:rPr sz="2400" b="1" spc="-5" dirty="0">
                <a:latin typeface="Calibri"/>
                <a:cs typeface="Calibri"/>
              </a:rPr>
              <a:t>schedule,  </a:t>
            </a:r>
            <a:r>
              <a:rPr sz="2400" b="1" spc="-10" dirty="0">
                <a:latin typeface="Calibri"/>
                <a:cs typeface="Calibri"/>
              </a:rPr>
              <a:t>congestion mitigation, </a:t>
            </a:r>
            <a:r>
              <a:rPr sz="2400" b="1" spc="-15" dirty="0">
                <a:latin typeface="Calibri"/>
                <a:cs typeface="Calibri"/>
              </a:rPr>
              <a:t>etc.) </a:t>
            </a:r>
            <a:r>
              <a:rPr sz="2400" b="1" spc="-5" dirty="0">
                <a:latin typeface="Calibri"/>
                <a:cs typeface="Calibri"/>
              </a:rPr>
              <a:t>with </a:t>
            </a:r>
            <a:r>
              <a:rPr sz="2400" b="1" spc="-15" dirty="0">
                <a:latin typeface="Calibri"/>
                <a:cs typeface="Calibri"/>
              </a:rPr>
              <a:t>contract</a:t>
            </a:r>
            <a:r>
              <a:rPr sz="2400" b="1" spc="-10" dirty="0">
                <a:latin typeface="Calibri"/>
                <a:cs typeface="Calibri"/>
              </a:rPr>
              <a:t> requirements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Appropriate </a:t>
            </a:r>
            <a:r>
              <a:rPr sz="2400" b="1" spc="-5" dirty="0">
                <a:latin typeface="Calibri"/>
                <a:cs typeface="Calibri"/>
              </a:rPr>
              <a:t>risk</a:t>
            </a:r>
            <a:r>
              <a:rPr sz="2400" b="1" spc="-10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allocation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Improved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constructability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0" dirty="0">
                <a:latin typeface="Calibri"/>
                <a:cs typeface="Calibri"/>
              </a:rPr>
              <a:t>Improved cost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reliability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b="1" spc="-15" dirty="0">
                <a:latin typeface="Calibri"/>
                <a:cs typeface="Calibri"/>
              </a:rPr>
              <a:t>Potential for </a:t>
            </a:r>
            <a:r>
              <a:rPr sz="2400" b="1" spc="-10" dirty="0">
                <a:latin typeface="Calibri"/>
                <a:cs typeface="Calibri"/>
              </a:rPr>
              <a:t>reduced </a:t>
            </a:r>
            <a:r>
              <a:rPr sz="2400" b="1" spc="-5" dirty="0">
                <a:latin typeface="Calibri"/>
                <a:cs typeface="Calibri"/>
              </a:rPr>
              <a:t>owner</a:t>
            </a:r>
            <a:r>
              <a:rPr sz="2400" b="1" spc="-10" dirty="0">
                <a:latin typeface="Calibri"/>
                <a:cs typeface="Calibri"/>
              </a:rPr>
              <a:t> resources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45351" y="3918203"/>
            <a:ext cx="2791967" cy="2532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4275" y="2360675"/>
            <a:ext cx="7775447" cy="3465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7151" y="3153156"/>
            <a:ext cx="6227063" cy="899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8739" y="3823715"/>
            <a:ext cx="6940295" cy="899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81989" y="3294635"/>
            <a:ext cx="6235700" cy="1382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48285">
              <a:lnSpc>
                <a:spcPct val="100000"/>
              </a:lnSpc>
            </a:pPr>
            <a:r>
              <a:rPr sz="4400" b="1" spc="-5" dirty="0">
                <a:solidFill>
                  <a:srgbClr val="FFFFFF"/>
                </a:solidFill>
                <a:latin typeface="Calibri"/>
                <a:cs typeface="Calibri"/>
              </a:rPr>
              <a:t>Comparisons, </a:t>
            </a:r>
            <a:r>
              <a:rPr sz="4400" b="1" spc="-20" dirty="0">
                <a:solidFill>
                  <a:srgbClr val="FFFFFF"/>
                </a:solidFill>
                <a:latin typeface="Calibri"/>
                <a:cs typeface="Calibri"/>
              </a:rPr>
              <a:t>Potential  </a:t>
            </a: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Barriers </a:t>
            </a:r>
            <a:r>
              <a:rPr sz="4400" b="1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44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Implementation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18716" y="1344168"/>
            <a:ext cx="2307335" cy="9174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79291" y="1344168"/>
            <a:ext cx="920495" cy="9174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48455" y="1344168"/>
            <a:ext cx="3611879" cy="9174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261774" y="1495552"/>
            <a:ext cx="4620895" cy="711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5" dirty="0">
                <a:solidFill>
                  <a:srgbClr val="10253F"/>
                </a:solidFill>
                <a:latin typeface="Calibri"/>
                <a:cs typeface="Calibri"/>
              </a:rPr>
              <a:t>Design-Build/CMGC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379" y="1327404"/>
            <a:ext cx="8430767" cy="7985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3275" y="2164079"/>
            <a:ext cx="7528559" cy="274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655060" algn="l"/>
                <a:tab pos="6322695" algn="l"/>
              </a:tabLst>
            </a:pPr>
            <a:r>
              <a:rPr sz="1800" b="1" spc="-5" dirty="0">
                <a:latin typeface="Calibri"/>
                <a:cs typeface="Calibri"/>
              </a:rPr>
              <a:t>Design-Bid-Build	CMGC	Design-Build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73437" y="2636837"/>
            <a:ext cx="2854273" cy="2952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2275" y="2636837"/>
            <a:ext cx="2651074" cy="36115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7950" y="2636838"/>
            <a:ext cx="3095586" cy="3201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3575" y="2276475"/>
            <a:ext cx="0" cy="4248150"/>
          </a:xfrm>
          <a:custGeom>
            <a:avLst/>
            <a:gdLst/>
            <a:ahLst/>
            <a:cxnLst/>
            <a:rect l="l" t="t" r="r" b="b"/>
            <a:pathLst>
              <a:path h="4248150">
                <a:moveTo>
                  <a:pt x="0" y="0"/>
                </a:moveTo>
                <a:lnTo>
                  <a:pt x="0" y="424815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00788" y="2205038"/>
            <a:ext cx="0" cy="4248150"/>
          </a:xfrm>
          <a:custGeom>
            <a:avLst/>
            <a:gdLst/>
            <a:ahLst/>
            <a:cxnLst/>
            <a:rect l="l" t="t" r="r" b="b"/>
            <a:pathLst>
              <a:path h="4248150">
                <a:moveTo>
                  <a:pt x="0" y="0"/>
                </a:moveTo>
                <a:lnTo>
                  <a:pt x="0" y="4248150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47643" y="815340"/>
            <a:ext cx="2680715" cy="780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ts val="4330"/>
              </a:lnSpc>
            </a:pPr>
            <a:r>
              <a:rPr dirty="0"/>
              <a:t>Summary:</a:t>
            </a:r>
          </a:p>
          <a:p>
            <a:pPr algn="ctr">
              <a:lnSpc>
                <a:spcPts val="4330"/>
              </a:lnSpc>
            </a:pPr>
            <a:r>
              <a:rPr spc="-95" dirty="0"/>
              <a:t>FHWA’s </a:t>
            </a:r>
            <a:r>
              <a:rPr spc="5" dirty="0"/>
              <a:t>EDC </a:t>
            </a:r>
            <a:r>
              <a:rPr spc="-10" dirty="0"/>
              <a:t>Project </a:t>
            </a:r>
            <a:r>
              <a:rPr dirty="0"/>
              <a:t>Delivery</a:t>
            </a:r>
            <a:r>
              <a:rPr spc="20" dirty="0"/>
              <a:t> </a:t>
            </a:r>
            <a:r>
              <a:rPr spc="-10" dirty="0"/>
              <a:t>Initiatives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91</a:t>
            </a:fld>
            <a:endParaRPr spc="-5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690" y="1328828"/>
            <a:ext cx="7570999" cy="50472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34583" y="260604"/>
            <a:ext cx="1667255" cy="42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273039" y="565404"/>
            <a:ext cx="1984247" cy="4206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38471" y="870204"/>
            <a:ext cx="3404615" cy="4206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684710" y="327252"/>
            <a:ext cx="3085465" cy="940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8665" marR="740410" indent="160020">
              <a:lnSpc>
                <a:spcPct val="100000"/>
              </a:lnSpc>
            </a:pPr>
            <a:r>
              <a:rPr sz="2000" b="1" spc="-5" dirty="0">
                <a:solidFill>
                  <a:srgbClr val="10253F"/>
                </a:solidFill>
                <a:latin typeface="Calibri"/>
                <a:cs typeface="Calibri"/>
              </a:rPr>
              <a:t>Comparison  </a:t>
            </a:r>
            <a:r>
              <a:rPr sz="2000" b="1" dirty="0">
                <a:solidFill>
                  <a:srgbClr val="10253F"/>
                </a:solidFill>
                <a:latin typeface="Calibri"/>
                <a:cs typeface="Calibri"/>
              </a:rPr>
              <a:t>of</a:t>
            </a:r>
            <a:r>
              <a:rPr sz="2000" b="1" spc="-9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2000" b="1" spc="-5" dirty="0">
                <a:solidFill>
                  <a:srgbClr val="10253F"/>
                </a:solidFill>
                <a:latin typeface="Calibri"/>
                <a:cs typeface="Calibri"/>
              </a:rPr>
              <a:t>Applicability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10253F"/>
                </a:solidFill>
                <a:latin typeface="Calibri"/>
                <a:cs typeface="Calibri"/>
              </a:rPr>
              <a:t>and Project </a:t>
            </a:r>
            <a:r>
              <a:rPr sz="2000" b="1" dirty="0">
                <a:solidFill>
                  <a:srgbClr val="10253F"/>
                </a:solidFill>
                <a:latin typeface="Calibri"/>
                <a:cs typeface="Calibri"/>
              </a:rPr>
              <a:t>Selection</a:t>
            </a:r>
            <a:r>
              <a:rPr sz="2000" b="1" spc="-90" dirty="0">
                <a:solidFill>
                  <a:srgbClr val="10253F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10253F"/>
                </a:solidFill>
                <a:latin typeface="Calibri"/>
                <a:cs typeface="Calibri"/>
              </a:rPr>
              <a:t>Criteria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92</a:t>
            </a:fld>
            <a:endParaRPr spc="-5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616" y="1255776"/>
            <a:ext cx="6787895" cy="740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90014" y="1373123"/>
            <a:ext cx="621093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/>
              <a:t>Comparison of </a:t>
            </a:r>
            <a:r>
              <a:rPr sz="3600" spc="-20" dirty="0"/>
              <a:t>Potential</a:t>
            </a:r>
            <a:r>
              <a:rPr sz="3600" spc="20" dirty="0"/>
              <a:t> </a:t>
            </a:r>
            <a:r>
              <a:rPr sz="3600" spc="-10" dirty="0"/>
              <a:t>Barriers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12140" y="2735579"/>
            <a:ext cx="3735704" cy="2880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latin typeface="Calibri"/>
                <a:cs typeface="Calibri"/>
              </a:rPr>
              <a:t>State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Law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latin typeface="Calibri"/>
                <a:cs typeface="Calibri"/>
              </a:rPr>
              <a:t>State Personnel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Resources/  </a:t>
            </a:r>
            <a:r>
              <a:rPr sz="2400" spc="-30" dirty="0">
                <a:latin typeface="Calibri"/>
                <a:cs typeface="Calibri"/>
              </a:rPr>
              <a:t>Training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Minimal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guidance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New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procedures</a:t>
            </a:r>
            <a:endParaRPr sz="2400">
              <a:latin typeface="Calibri"/>
              <a:cs typeface="Calibri"/>
            </a:endParaRPr>
          </a:p>
          <a:p>
            <a:pPr marL="355600" marR="4064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Concern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transparency 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selection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40" y="2232152"/>
            <a:ext cx="6068060" cy="426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03065" algn="l"/>
              </a:tabLst>
            </a:pPr>
            <a:r>
              <a:rPr sz="2800" b="1" spc="-10" dirty="0">
                <a:latin typeface="Calibri"/>
                <a:cs typeface="Calibri"/>
              </a:rPr>
              <a:t>CMGC	Design-Build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03140" y="2735579"/>
            <a:ext cx="3699510" cy="2880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latin typeface="Calibri"/>
                <a:cs typeface="Calibri"/>
              </a:rPr>
              <a:t>State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Law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5" dirty="0">
                <a:latin typeface="Calibri"/>
                <a:cs typeface="Calibri"/>
              </a:rPr>
              <a:t>State </a:t>
            </a:r>
            <a:r>
              <a:rPr sz="2400" spc="-10" dirty="0">
                <a:latin typeface="Calibri"/>
                <a:cs typeface="Calibri"/>
              </a:rPr>
              <a:t>personnel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resources</a:t>
            </a:r>
            <a:endParaRPr sz="2400">
              <a:latin typeface="Calibri"/>
              <a:cs typeface="Calibri"/>
            </a:endParaRPr>
          </a:p>
          <a:p>
            <a:pPr marL="355600" marR="38862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Less owner </a:t>
            </a:r>
            <a:r>
              <a:rPr sz="2400" spc="-15" dirty="0">
                <a:latin typeface="Calibri"/>
                <a:cs typeface="Calibri"/>
              </a:rPr>
              <a:t>control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over  </a:t>
            </a:r>
            <a:r>
              <a:rPr sz="2400" spc="-5" dirty="0">
                <a:latin typeface="Calibri"/>
                <a:cs typeface="Calibri"/>
              </a:rPr>
              <a:t>final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design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Higher </a:t>
            </a:r>
            <a:r>
              <a:rPr sz="2400" spc="-10" dirty="0">
                <a:latin typeface="Calibri"/>
                <a:cs typeface="Calibri"/>
              </a:rPr>
              <a:t>procurement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costs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latin typeface="Calibri"/>
                <a:cs typeface="Calibri"/>
              </a:rPr>
              <a:t>Concern </a:t>
            </a:r>
            <a:r>
              <a:rPr sz="2400" dirty="0">
                <a:latin typeface="Calibri"/>
                <a:cs typeface="Calibri"/>
              </a:rPr>
              <a:t>with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transparency  </a:t>
            </a:r>
            <a:r>
              <a:rPr sz="2400" spc="-5" dirty="0">
                <a:latin typeface="Calibri"/>
                <a:cs typeface="Calibri"/>
              </a:rPr>
              <a:t>of </a:t>
            </a:r>
            <a:r>
              <a:rPr sz="2400" dirty="0">
                <a:latin typeface="Calibri"/>
                <a:cs typeface="Calibri"/>
              </a:rPr>
              <a:t>the selection</a:t>
            </a:r>
            <a:r>
              <a:rPr sz="2400" spc="-10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process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00562" y="2060575"/>
            <a:ext cx="0" cy="4464050"/>
          </a:xfrm>
          <a:custGeom>
            <a:avLst/>
            <a:gdLst/>
            <a:ahLst/>
            <a:cxnLst/>
            <a:rect l="l" t="t" r="r" b="b"/>
            <a:pathLst>
              <a:path h="4464050">
                <a:moveTo>
                  <a:pt x="0" y="0"/>
                </a:moveTo>
                <a:lnTo>
                  <a:pt x="0" y="4464050"/>
                </a:lnTo>
              </a:path>
            </a:pathLst>
          </a:custGeom>
          <a:ln w="28575">
            <a:solidFill>
              <a:srgbClr val="81818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93</a:t>
            </a:fld>
            <a:endParaRPr spc="-5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4663" y="1554480"/>
            <a:ext cx="4681727" cy="4681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82723" y="1011936"/>
            <a:ext cx="5212079" cy="8351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244" y="1621536"/>
            <a:ext cx="9086087" cy="835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6681" y="1148588"/>
            <a:ext cx="8422640" cy="1219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ct val="100000"/>
              </a:lnSpc>
            </a:pPr>
            <a:r>
              <a:rPr sz="4000" spc="-20" dirty="0"/>
              <a:t>Perception </a:t>
            </a:r>
            <a:r>
              <a:rPr sz="4000" spc="-5" dirty="0"/>
              <a:t>vs.</a:t>
            </a:r>
            <a:r>
              <a:rPr sz="4000" spc="-75" dirty="0"/>
              <a:t> </a:t>
            </a:r>
            <a:r>
              <a:rPr sz="4000" spc="-15" dirty="0"/>
              <a:t>Reality</a:t>
            </a:r>
            <a:endParaRPr sz="4000"/>
          </a:p>
          <a:p>
            <a:pPr algn="ctr">
              <a:lnSpc>
                <a:spcPct val="100000"/>
              </a:lnSpc>
            </a:pPr>
            <a:r>
              <a:rPr sz="4000" spc="-5" dirty="0"/>
              <a:t>Loss of opportunity </a:t>
            </a:r>
            <a:r>
              <a:rPr sz="4000" spc="-25" dirty="0"/>
              <a:t>for </a:t>
            </a:r>
            <a:r>
              <a:rPr sz="4000" spc="-15" dirty="0"/>
              <a:t>local</a:t>
            </a:r>
            <a:r>
              <a:rPr sz="4000" spc="35" dirty="0"/>
              <a:t> </a:t>
            </a:r>
            <a:r>
              <a:rPr sz="4000" spc="-30" dirty="0"/>
              <a:t>contractors</a:t>
            </a:r>
            <a:endParaRPr sz="400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94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535940" y="2607564"/>
            <a:ext cx="7914640" cy="3371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b="1" spc="-30" dirty="0">
                <a:latin typeface="Calibri"/>
                <a:cs typeface="Calibri"/>
              </a:rPr>
              <a:t>Truths</a:t>
            </a:r>
            <a:endParaRPr sz="3600">
              <a:latin typeface="Calibri"/>
              <a:cs typeface="Calibri"/>
            </a:endParaRPr>
          </a:p>
          <a:p>
            <a:pPr marL="756285" marR="412750" indent="-286385">
              <a:lnSpc>
                <a:spcPct val="100000"/>
              </a:lnSpc>
              <a:spcBef>
                <a:spcPts val="715"/>
              </a:spcBef>
              <a:buFont typeface="Calibri"/>
              <a:buChar char="•"/>
              <a:tabLst>
                <a:tab pos="756920" algn="l"/>
              </a:tabLst>
            </a:pPr>
            <a:r>
              <a:rPr sz="2800" b="1" spc="-15" dirty="0">
                <a:latin typeface="Calibri"/>
                <a:cs typeface="Calibri"/>
              </a:rPr>
              <a:t>Larger contracts </a:t>
            </a:r>
            <a:r>
              <a:rPr sz="2800" b="1" spc="-20" dirty="0">
                <a:latin typeface="Calibri"/>
                <a:cs typeface="Calibri"/>
              </a:rPr>
              <a:t>attract </a:t>
            </a:r>
            <a:r>
              <a:rPr sz="2800" b="1" spc="-25" dirty="0">
                <a:latin typeface="Calibri"/>
                <a:cs typeface="Calibri"/>
              </a:rPr>
              <a:t>interest </a:t>
            </a:r>
            <a:r>
              <a:rPr sz="2800" b="1" spc="-15" dirty="0">
                <a:latin typeface="Calibri"/>
                <a:cs typeface="Calibri"/>
              </a:rPr>
              <a:t>from </a:t>
            </a:r>
            <a:r>
              <a:rPr sz="2800" b="1" spc="-10" dirty="0">
                <a:latin typeface="Calibri"/>
                <a:cs typeface="Calibri"/>
              </a:rPr>
              <a:t>national  </a:t>
            </a:r>
            <a:r>
              <a:rPr sz="2800" b="1" spc="-5" dirty="0">
                <a:latin typeface="Calibri"/>
                <a:cs typeface="Calibri"/>
              </a:rPr>
              <a:t>firms</a:t>
            </a:r>
            <a:endParaRPr sz="2800">
              <a:latin typeface="Calibri"/>
              <a:cs typeface="Calibri"/>
            </a:endParaRPr>
          </a:p>
          <a:p>
            <a:pPr marL="756285" marR="418465" indent="-286385">
              <a:lnSpc>
                <a:spcPct val="100000"/>
              </a:lnSpc>
              <a:spcBef>
                <a:spcPts val="670"/>
              </a:spcBef>
              <a:buFont typeface="Calibri"/>
              <a:buChar char="•"/>
              <a:tabLst>
                <a:tab pos="756920" algn="l"/>
              </a:tabLst>
            </a:pPr>
            <a:r>
              <a:rPr sz="2800" b="1" spc="-15" dirty="0">
                <a:latin typeface="Calibri"/>
                <a:cs typeface="Calibri"/>
              </a:rPr>
              <a:t>Larger contracts provide many subcontracting  </a:t>
            </a:r>
            <a:r>
              <a:rPr sz="2800" b="1" spc="-10" dirty="0">
                <a:latin typeface="Calibri"/>
                <a:cs typeface="Calibri"/>
              </a:rPr>
              <a:t>opportunities </a:t>
            </a:r>
            <a:r>
              <a:rPr sz="2800" b="1" spc="-20" dirty="0">
                <a:latin typeface="Calibri"/>
                <a:cs typeface="Calibri"/>
              </a:rPr>
              <a:t>for </a:t>
            </a:r>
            <a:r>
              <a:rPr sz="2800" b="1" spc="-5" dirty="0">
                <a:latin typeface="Calibri"/>
                <a:cs typeface="Calibri"/>
              </a:rPr>
              <a:t>smaller or </a:t>
            </a:r>
            <a:r>
              <a:rPr sz="2800" b="1" spc="-10" dirty="0">
                <a:latin typeface="Calibri"/>
                <a:cs typeface="Calibri"/>
              </a:rPr>
              <a:t>local</a:t>
            </a:r>
            <a:r>
              <a:rPr sz="2800" b="1" spc="10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firms</a:t>
            </a:r>
            <a:endParaRPr sz="2800">
              <a:latin typeface="Calibri"/>
              <a:cs typeface="Calibri"/>
            </a:endParaRPr>
          </a:p>
          <a:p>
            <a:pPr marL="756285" marR="5080" indent="-286385">
              <a:lnSpc>
                <a:spcPct val="100000"/>
              </a:lnSpc>
              <a:spcBef>
                <a:spcPts val="670"/>
              </a:spcBef>
              <a:buFont typeface="Calibri"/>
              <a:buChar char="•"/>
              <a:tabLst>
                <a:tab pos="756920" algn="l"/>
              </a:tabLst>
            </a:pPr>
            <a:r>
              <a:rPr sz="2800" b="1" spc="-10" dirty="0">
                <a:latin typeface="Calibri"/>
                <a:cs typeface="Calibri"/>
              </a:rPr>
              <a:t>CMGC </a:t>
            </a:r>
            <a:r>
              <a:rPr sz="2800" b="1" spc="-15" dirty="0">
                <a:latin typeface="Calibri"/>
                <a:cs typeface="Calibri"/>
              </a:rPr>
              <a:t>contracts </a:t>
            </a:r>
            <a:r>
              <a:rPr sz="2800" b="1" spc="-5" dirty="0">
                <a:latin typeface="Calibri"/>
                <a:cs typeface="Calibri"/>
              </a:rPr>
              <a:t>do </a:t>
            </a:r>
            <a:r>
              <a:rPr sz="2800" b="1" spc="-10" dirty="0">
                <a:latin typeface="Calibri"/>
                <a:cs typeface="Calibri"/>
              </a:rPr>
              <a:t>not </a:t>
            </a:r>
            <a:r>
              <a:rPr sz="2800" b="1" spc="-20" dirty="0">
                <a:latin typeface="Calibri"/>
                <a:cs typeface="Calibri"/>
              </a:rPr>
              <a:t>always go </a:t>
            </a:r>
            <a:r>
              <a:rPr sz="2800" b="1" spc="-15" dirty="0">
                <a:latin typeface="Calibri"/>
                <a:cs typeface="Calibri"/>
              </a:rPr>
              <a:t>to out-of-state  </a:t>
            </a:r>
            <a:r>
              <a:rPr sz="2800" b="1" spc="-5" dirty="0">
                <a:latin typeface="Calibri"/>
                <a:cs typeface="Calibri"/>
              </a:rPr>
              <a:t>firms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4663" y="1554480"/>
            <a:ext cx="4681727" cy="4681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443240"/>
            <a:ext cx="7860030" cy="37738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75920">
              <a:lnSpc>
                <a:spcPct val="100000"/>
              </a:lnSpc>
            </a:pPr>
            <a:r>
              <a:rPr sz="2800" b="1" spc="-15" dirty="0">
                <a:latin typeface="Calibri"/>
                <a:cs typeface="Calibri"/>
              </a:rPr>
              <a:t>From </a:t>
            </a:r>
            <a:r>
              <a:rPr sz="2800" b="1" spc="-75" dirty="0">
                <a:latin typeface="Calibri"/>
                <a:cs typeface="Calibri"/>
              </a:rPr>
              <a:t>FHWA’s </a:t>
            </a:r>
            <a:r>
              <a:rPr sz="2800" b="1" spc="-5" dirty="0">
                <a:latin typeface="Calibri"/>
                <a:cs typeface="Calibri"/>
              </a:rPr>
              <a:t>12/2/2002 </a:t>
            </a:r>
            <a:r>
              <a:rPr sz="2800" b="1" spc="-10" dirty="0">
                <a:latin typeface="Calibri"/>
                <a:cs typeface="Calibri"/>
              </a:rPr>
              <a:t>preamble </a:t>
            </a:r>
            <a:r>
              <a:rPr sz="2800" b="1" spc="-15" dirty="0">
                <a:latin typeface="Calibri"/>
                <a:cs typeface="Calibri"/>
              </a:rPr>
              <a:t>to </a:t>
            </a:r>
            <a:r>
              <a:rPr sz="2800" b="1" spc="-5" dirty="0">
                <a:latin typeface="Calibri"/>
                <a:cs typeface="Calibri"/>
              </a:rPr>
              <a:t>the final rule  Making:</a:t>
            </a:r>
            <a:endParaRPr sz="2800">
              <a:latin typeface="Calibri"/>
              <a:cs typeface="Calibri"/>
            </a:endParaRPr>
          </a:p>
          <a:p>
            <a:pPr marL="1155700" marR="271145" indent="-2286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b="1" spc="-20" dirty="0">
                <a:latin typeface="Calibri"/>
                <a:cs typeface="Calibri"/>
              </a:rPr>
              <a:t>PennDOT </a:t>
            </a:r>
            <a:r>
              <a:rPr sz="2400" b="1" spc="-15" dirty="0">
                <a:latin typeface="Calibri"/>
                <a:cs typeface="Calibri"/>
              </a:rPr>
              <a:t>data </a:t>
            </a:r>
            <a:r>
              <a:rPr sz="2400" b="1" spc="-5" dirty="0">
                <a:latin typeface="Calibri"/>
                <a:cs typeface="Calibri"/>
              </a:rPr>
              <a:t>showed similar </a:t>
            </a:r>
            <a:r>
              <a:rPr sz="2400" b="1" spc="-10" dirty="0">
                <a:latin typeface="Calibri"/>
                <a:cs typeface="Calibri"/>
              </a:rPr>
              <a:t>subcontracting  </a:t>
            </a:r>
            <a:r>
              <a:rPr sz="2400" b="1" spc="-5" dirty="0">
                <a:latin typeface="Calibri"/>
                <a:cs typeface="Calibri"/>
              </a:rPr>
              <a:t>opportunities </a:t>
            </a:r>
            <a:r>
              <a:rPr sz="2400" b="1" spc="-15" dirty="0">
                <a:latin typeface="Calibri"/>
                <a:cs typeface="Calibri"/>
              </a:rPr>
              <a:t>for </a:t>
            </a:r>
            <a:r>
              <a:rPr sz="2400" b="1" spc="-5" dirty="0">
                <a:latin typeface="Calibri"/>
                <a:cs typeface="Calibri"/>
              </a:rPr>
              <a:t>similar </a:t>
            </a:r>
            <a:r>
              <a:rPr sz="2400" b="1" spc="-15" dirty="0">
                <a:latin typeface="Calibri"/>
                <a:cs typeface="Calibri"/>
              </a:rPr>
              <a:t>size </a:t>
            </a:r>
            <a:r>
              <a:rPr sz="2400" b="1" spc="-5" dirty="0">
                <a:latin typeface="Calibri"/>
                <a:cs typeface="Calibri"/>
              </a:rPr>
              <a:t>DB and DBB</a:t>
            </a:r>
            <a:r>
              <a:rPr sz="2400" b="1" spc="35" dirty="0">
                <a:latin typeface="Calibri"/>
                <a:cs typeface="Calibri"/>
              </a:rPr>
              <a:t> </a:t>
            </a:r>
            <a:r>
              <a:rPr sz="2400" b="1" spc="-15" dirty="0">
                <a:latin typeface="Calibri"/>
                <a:cs typeface="Calibri"/>
              </a:rPr>
              <a:t>contracts</a:t>
            </a:r>
            <a:endParaRPr sz="2400">
              <a:latin typeface="Calibri"/>
              <a:cs typeface="Calibri"/>
            </a:endParaRPr>
          </a:p>
          <a:p>
            <a:pPr marL="1155700" marR="5080" indent="-228600">
              <a:lnSpc>
                <a:spcPct val="100000"/>
              </a:lnSpc>
              <a:spcBef>
                <a:spcPts val="570"/>
              </a:spcBef>
              <a:buFont typeface="Arial"/>
              <a:buChar char="•"/>
              <a:tabLst>
                <a:tab pos="1155700" algn="l"/>
                <a:tab pos="5405755" algn="l"/>
              </a:tabLst>
            </a:pPr>
            <a:r>
              <a:rPr sz="2400" b="1" spc="-10" dirty="0">
                <a:latin typeface="Calibri"/>
                <a:cs typeface="Calibri"/>
              </a:rPr>
              <a:t>Subcontracting </a:t>
            </a:r>
            <a:r>
              <a:rPr sz="2400" b="1" spc="-15" dirty="0">
                <a:latin typeface="Calibri"/>
                <a:cs typeface="Calibri"/>
              </a:rPr>
              <a:t>percentages</a:t>
            </a:r>
            <a:r>
              <a:rPr sz="2400" b="1" spc="2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on 7	</a:t>
            </a:r>
            <a:r>
              <a:rPr sz="2400" b="1" spc="-5" dirty="0">
                <a:latin typeface="Calibri"/>
                <a:cs typeface="Calibri"/>
              </a:rPr>
              <a:t>DB </a:t>
            </a:r>
            <a:r>
              <a:rPr sz="2400" b="1" spc="-15" dirty="0">
                <a:latin typeface="Calibri"/>
                <a:cs typeface="Calibri"/>
              </a:rPr>
              <a:t>contracts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($80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–  </a:t>
            </a:r>
            <a:r>
              <a:rPr sz="2400" b="1" spc="-5" dirty="0">
                <a:latin typeface="Calibri"/>
                <a:cs typeface="Calibri"/>
              </a:rPr>
              <a:t>1,318 </a:t>
            </a:r>
            <a:r>
              <a:rPr sz="2400" b="1" dirty="0">
                <a:latin typeface="Calibri"/>
                <a:cs typeface="Calibri"/>
              </a:rPr>
              <a:t>M) </a:t>
            </a:r>
            <a:r>
              <a:rPr sz="2400" b="1" spc="-15" dirty="0">
                <a:latin typeface="Calibri"/>
                <a:cs typeface="Calibri"/>
              </a:rPr>
              <a:t>ranged </a:t>
            </a:r>
            <a:r>
              <a:rPr sz="2400" b="1" spc="-10" dirty="0">
                <a:latin typeface="Calibri"/>
                <a:cs typeface="Calibri"/>
              </a:rPr>
              <a:t>from </a:t>
            </a:r>
            <a:r>
              <a:rPr sz="2400" b="1" spc="-5" dirty="0">
                <a:latin typeface="Calibri"/>
                <a:cs typeface="Calibri"/>
              </a:rPr>
              <a:t>33% </a:t>
            </a:r>
            <a:r>
              <a:rPr sz="2400" b="1" spc="-15" dirty="0">
                <a:latin typeface="Calibri"/>
                <a:cs typeface="Calibri"/>
              </a:rPr>
              <a:t>to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5" dirty="0">
                <a:latin typeface="Calibri"/>
                <a:cs typeface="Calibri"/>
              </a:rPr>
              <a:t>90%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850">
              <a:latin typeface="Times New Roman"/>
              <a:cs typeface="Times New Roman"/>
            </a:endParaRPr>
          </a:p>
          <a:p>
            <a:pPr marL="12700" marR="166370">
              <a:lnSpc>
                <a:spcPct val="100000"/>
              </a:lnSpc>
            </a:pPr>
            <a:r>
              <a:rPr sz="2800" b="1" spc="-35" dirty="0">
                <a:latin typeface="Calibri"/>
                <a:cs typeface="Calibri"/>
              </a:rPr>
              <a:t>UDOT’s </a:t>
            </a:r>
            <a:r>
              <a:rPr sz="2800" b="1" spc="-20" dirty="0">
                <a:latin typeface="Calibri"/>
                <a:cs typeface="Calibri"/>
              </a:rPr>
              <a:t>data </a:t>
            </a:r>
            <a:r>
              <a:rPr sz="2800" b="1" spc="-10" dirty="0">
                <a:latin typeface="Calibri"/>
                <a:cs typeface="Calibri"/>
              </a:rPr>
              <a:t>suggests </a:t>
            </a:r>
            <a:r>
              <a:rPr sz="2800" b="1" spc="-15" dirty="0">
                <a:latin typeface="Calibri"/>
                <a:cs typeface="Calibri"/>
              </a:rPr>
              <a:t>more </a:t>
            </a:r>
            <a:r>
              <a:rPr sz="2800" b="1" spc="-20" dirty="0">
                <a:latin typeface="Calibri"/>
                <a:cs typeface="Calibri"/>
              </a:rPr>
              <a:t>related </a:t>
            </a:r>
            <a:r>
              <a:rPr sz="2800" b="1" spc="-15" dirty="0">
                <a:latin typeface="Calibri"/>
                <a:cs typeface="Calibri"/>
              </a:rPr>
              <a:t>to size </a:t>
            </a:r>
            <a:r>
              <a:rPr sz="2800" b="1" spc="-5" dirty="0">
                <a:latin typeface="Calibri"/>
                <a:cs typeface="Calibri"/>
              </a:rPr>
              <a:t>of </a:t>
            </a:r>
            <a:r>
              <a:rPr sz="2800" b="1" spc="-10" dirty="0">
                <a:latin typeface="Calibri"/>
                <a:cs typeface="Calibri"/>
              </a:rPr>
              <a:t>project  </a:t>
            </a:r>
            <a:r>
              <a:rPr sz="2800" b="1" spc="-5" dirty="0">
                <a:latin typeface="Calibri"/>
                <a:cs typeface="Calibri"/>
              </a:rPr>
              <a:t>(18 </a:t>
            </a:r>
            <a:r>
              <a:rPr sz="2800" b="1" spc="-10" dirty="0">
                <a:latin typeface="Calibri"/>
                <a:cs typeface="Calibri"/>
              </a:rPr>
              <a:t>projects/ </a:t>
            </a:r>
            <a:r>
              <a:rPr sz="2800" b="1" spc="-5" dirty="0">
                <a:latin typeface="Calibri"/>
                <a:cs typeface="Calibri"/>
              </a:rPr>
              <a:t>6 </a:t>
            </a:r>
            <a:r>
              <a:rPr sz="2800" b="1" spc="-20" dirty="0">
                <a:latin typeface="Calibri"/>
                <a:cs typeface="Calibri"/>
              </a:rPr>
              <a:t>different</a:t>
            </a:r>
            <a:r>
              <a:rPr sz="2800" b="1" spc="35" dirty="0">
                <a:latin typeface="Calibri"/>
                <a:cs typeface="Calibri"/>
              </a:rPr>
              <a:t> </a:t>
            </a:r>
            <a:r>
              <a:rPr sz="2800" b="1" spc="-15" dirty="0">
                <a:latin typeface="Calibri"/>
                <a:cs typeface="Calibri"/>
              </a:rPr>
              <a:t>contractors)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2723" y="986027"/>
            <a:ext cx="5212079" cy="8229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244" y="1473708"/>
            <a:ext cx="9086087" cy="822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56681" y="1122679"/>
            <a:ext cx="8422640" cy="1097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 algn="ctr">
              <a:lnSpc>
                <a:spcPts val="4320"/>
              </a:lnSpc>
            </a:pPr>
            <a:r>
              <a:rPr sz="4000" spc="-20" dirty="0"/>
              <a:t>Perception </a:t>
            </a:r>
            <a:r>
              <a:rPr sz="4000" spc="-5" dirty="0"/>
              <a:t>vs.</a:t>
            </a:r>
            <a:r>
              <a:rPr sz="4000" spc="-75" dirty="0"/>
              <a:t> </a:t>
            </a:r>
            <a:r>
              <a:rPr sz="4000" spc="-15" dirty="0"/>
              <a:t>Reality</a:t>
            </a:r>
            <a:endParaRPr sz="4000"/>
          </a:p>
          <a:p>
            <a:pPr algn="ctr">
              <a:lnSpc>
                <a:spcPts val="4320"/>
              </a:lnSpc>
            </a:pPr>
            <a:r>
              <a:rPr sz="4000" spc="-5" dirty="0"/>
              <a:t>Loss of opportunity </a:t>
            </a:r>
            <a:r>
              <a:rPr sz="4000" spc="-25" dirty="0"/>
              <a:t>for </a:t>
            </a:r>
            <a:r>
              <a:rPr sz="4000" spc="-15" dirty="0"/>
              <a:t>local</a:t>
            </a:r>
            <a:r>
              <a:rPr sz="4000" spc="35" dirty="0"/>
              <a:t> </a:t>
            </a:r>
            <a:r>
              <a:rPr sz="4000" spc="-30" dirty="0"/>
              <a:t>contractors</a:t>
            </a:r>
            <a:endParaRPr sz="40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64663" y="1554480"/>
            <a:ext cx="4681727" cy="46817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9570" indent="-342900">
              <a:lnSpc>
                <a:spcPct val="100000"/>
              </a:lnSpc>
              <a:buFont typeface="Arial"/>
              <a:buChar char="•"/>
              <a:tabLst>
                <a:tab pos="368935" algn="l"/>
                <a:tab pos="370205" algn="l"/>
              </a:tabLst>
            </a:pPr>
            <a:r>
              <a:rPr spc="-5" dirty="0"/>
              <a:t>Subjectivity is </a:t>
            </a:r>
            <a:r>
              <a:rPr dirty="0"/>
              <a:t>possible </a:t>
            </a:r>
            <a:r>
              <a:rPr spc="-5" dirty="0"/>
              <a:t>in </a:t>
            </a:r>
            <a:r>
              <a:rPr spc="-20" dirty="0"/>
              <a:t>any </a:t>
            </a:r>
            <a:r>
              <a:rPr spc="-10" dirty="0"/>
              <a:t>best value</a:t>
            </a:r>
            <a:r>
              <a:rPr spc="40" dirty="0"/>
              <a:t> </a:t>
            </a:r>
            <a:r>
              <a:rPr spc="-10" dirty="0"/>
              <a:t>procurement</a:t>
            </a:r>
          </a:p>
          <a:p>
            <a:pPr marL="369570" marR="508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68935" algn="l"/>
                <a:tab pos="370205" algn="l"/>
              </a:tabLst>
            </a:pPr>
            <a:r>
              <a:rPr spc="-10" dirty="0"/>
              <a:t>Contracting </a:t>
            </a:r>
            <a:r>
              <a:rPr spc="-5" dirty="0"/>
              <a:t>agencies must </a:t>
            </a:r>
            <a:r>
              <a:rPr dirty="0"/>
              <a:t>use </a:t>
            </a:r>
            <a:r>
              <a:rPr spc="-15" dirty="0"/>
              <a:t>transparent </a:t>
            </a:r>
            <a:r>
              <a:rPr spc="-10" dirty="0"/>
              <a:t>procurement  procedures </a:t>
            </a:r>
            <a:r>
              <a:rPr spc="-15" dirty="0"/>
              <a:t>to </a:t>
            </a:r>
            <a:r>
              <a:rPr spc="-5" dirty="0"/>
              <a:t>build industry</a:t>
            </a:r>
            <a:r>
              <a:rPr spc="30" dirty="0"/>
              <a:t> </a:t>
            </a:r>
            <a:r>
              <a:rPr spc="-5" dirty="0"/>
              <a:t>confidence</a:t>
            </a:r>
          </a:p>
          <a:p>
            <a:pPr marL="36957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68935" algn="l"/>
                <a:tab pos="370205" algn="l"/>
              </a:tabLst>
            </a:pPr>
            <a:r>
              <a:rPr spc="-10" dirty="0"/>
              <a:t>Third-party observers </a:t>
            </a:r>
            <a:r>
              <a:rPr dirty="0"/>
              <a:t>of</a:t>
            </a:r>
            <a:r>
              <a:rPr spc="30" dirty="0"/>
              <a:t> </a:t>
            </a:r>
            <a:r>
              <a:rPr spc="-10" dirty="0"/>
              <a:t>procurement</a:t>
            </a:r>
          </a:p>
          <a:p>
            <a:pPr marL="369570" marR="1665605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69570" algn="l"/>
                <a:tab pos="370205" algn="l"/>
              </a:tabLst>
            </a:pPr>
            <a:r>
              <a:rPr spc="-15" dirty="0"/>
              <a:t>Involve </a:t>
            </a:r>
            <a:r>
              <a:rPr spc="-5" dirty="0"/>
              <a:t>industry and local public agencies as  </a:t>
            </a:r>
            <a:r>
              <a:rPr spc="-15" dirty="0"/>
              <a:t>appropriate </a:t>
            </a:r>
            <a:r>
              <a:rPr spc="-20" dirty="0"/>
              <a:t>(state</a:t>
            </a:r>
            <a:r>
              <a:rPr spc="-10" dirty="0"/>
              <a:t> law)</a:t>
            </a:r>
          </a:p>
          <a:p>
            <a:pPr marL="36957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68935" algn="l"/>
                <a:tab pos="369570" algn="l"/>
              </a:tabLst>
            </a:pPr>
            <a:r>
              <a:rPr spc="-15" dirty="0"/>
              <a:t>Post-award </a:t>
            </a:r>
            <a:r>
              <a:rPr spc="-10" dirty="0"/>
              <a:t>debriefings promote</a:t>
            </a:r>
            <a:r>
              <a:rPr spc="10" dirty="0"/>
              <a:t> </a:t>
            </a:r>
            <a:r>
              <a:rPr spc="-10" dirty="0"/>
              <a:t>transparency</a:t>
            </a:r>
          </a:p>
        </p:txBody>
      </p:sp>
      <p:sp>
        <p:nvSpPr>
          <p:cNvPr id="4" name="object 4"/>
          <p:cNvSpPr/>
          <p:nvPr/>
        </p:nvSpPr>
        <p:spPr>
          <a:xfrm>
            <a:off x="172211" y="1370076"/>
            <a:ext cx="4788407" cy="7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55591" y="1370076"/>
            <a:ext cx="830579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87824" y="1370076"/>
            <a:ext cx="3697223" cy="740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3611" y="1487423"/>
            <a:ext cx="763524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5" dirty="0"/>
              <a:t>Perception </a:t>
            </a:r>
            <a:r>
              <a:rPr sz="3600" spc="-5" dirty="0"/>
              <a:t>vs. </a:t>
            </a:r>
            <a:r>
              <a:rPr sz="3600" spc="-10" dirty="0"/>
              <a:t>Reality </a:t>
            </a:r>
            <a:r>
              <a:rPr sz="3600" dirty="0"/>
              <a:t>– </a:t>
            </a:r>
            <a:r>
              <a:rPr sz="3600" spc="-5" dirty="0"/>
              <a:t>Beauty</a:t>
            </a:r>
            <a:r>
              <a:rPr sz="3600" spc="-35" dirty="0"/>
              <a:t> </a:t>
            </a:r>
            <a:r>
              <a:rPr sz="3600" spc="-20" dirty="0"/>
              <a:t>Contest?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96</a:t>
            </a:fld>
            <a:endParaRPr spc="-5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495" y="3332988"/>
            <a:ext cx="2092451" cy="31912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3004" y="3060191"/>
            <a:ext cx="2179319" cy="573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3316" y="3529583"/>
            <a:ext cx="1783079" cy="97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2188" y="4325111"/>
            <a:ext cx="591311" cy="519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30223" y="4331208"/>
            <a:ext cx="1548383" cy="5135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6151" y="4751832"/>
            <a:ext cx="1200911" cy="944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6639" y="4331208"/>
            <a:ext cx="1563623" cy="5135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82568" y="4751832"/>
            <a:ext cx="1216151" cy="944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34200" y="4331208"/>
            <a:ext cx="1592579" cy="5135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21652" y="4751832"/>
            <a:ext cx="1173479" cy="944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42188" y="4706111"/>
            <a:ext cx="591311" cy="5196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30223" y="4712208"/>
            <a:ext cx="1478279" cy="5135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6151" y="5132831"/>
            <a:ext cx="1130807" cy="944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26891" y="4712208"/>
            <a:ext cx="954023" cy="51358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12820" y="5132831"/>
            <a:ext cx="606551" cy="9448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71971" y="4712208"/>
            <a:ext cx="1203959" cy="51358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57900" y="5132831"/>
            <a:ext cx="856487" cy="9448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6287" y="5093208"/>
            <a:ext cx="3144011" cy="51358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52215" y="5513831"/>
            <a:ext cx="2796539" cy="9448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74276" y="2299096"/>
            <a:ext cx="7767320" cy="3561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405130">
              <a:lnSpc>
                <a:spcPts val="3460"/>
              </a:lnSpc>
            </a:pPr>
            <a:r>
              <a:rPr sz="3200" b="1" spc="-15" dirty="0">
                <a:latin typeface="Calibri"/>
                <a:cs typeface="Calibri"/>
              </a:rPr>
              <a:t>Equal </a:t>
            </a:r>
            <a:r>
              <a:rPr sz="3200" b="1" spc="-10" dirty="0">
                <a:latin typeface="Calibri"/>
                <a:cs typeface="Calibri"/>
              </a:rPr>
              <a:t>product </a:t>
            </a:r>
            <a:r>
              <a:rPr sz="3200" b="1" dirty="0">
                <a:latin typeface="Calibri"/>
                <a:cs typeface="Calibri"/>
              </a:rPr>
              <a:t>quality </a:t>
            </a:r>
            <a:r>
              <a:rPr sz="3200" b="1" spc="-5" dirty="0">
                <a:latin typeface="Calibri"/>
                <a:cs typeface="Calibri"/>
              </a:rPr>
              <a:t>2006 </a:t>
            </a:r>
            <a:r>
              <a:rPr sz="3200" b="1" spc="-35" dirty="0">
                <a:latin typeface="Calibri"/>
                <a:cs typeface="Calibri"/>
              </a:rPr>
              <a:t>FHWA </a:t>
            </a:r>
            <a:r>
              <a:rPr sz="3200" b="1" spc="-10" dirty="0">
                <a:latin typeface="Calibri"/>
                <a:cs typeface="Calibri"/>
              </a:rPr>
              <a:t>Report </a:t>
            </a:r>
            <a:r>
              <a:rPr sz="3200" b="1" spc="-20" dirty="0">
                <a:latin typeface="Calibri"/>
                <a:cs typeface="Calibri"/>
              </a:rPr>
              <a:t>to  </a:t>
            </a:r>
            <a:r>
              <a:rPr sz="3200" b="1" spc="-5" dirty="0">
                <a:latin typeface="Calibri"/>
                <a:cs typeface="Calibri"/>
              </a:rPr>
              <a:t>Congress </a:t>
            </a:r>
            <a:r>
              <a:rPr sz="3200" b="1" dirty="0">
                <a:latin typeface="Calibri"/>
                <a:cs typeface="Calibri"/>
              </a:rPr>
              <a:t>on</a:t>
            </a:r>
            <a:r>
              <a:rPr sz="3200" b="1" spc="-11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Design-Build</a:t>
            </a:r>
            <a:endParaRPr sz="3200">
              <a:latin typeface="Calibri"/>
              <a:cs typeface="Calibri"/>
            </a:endParaRPr>
          </a:p>
          <a:p>
            <a:pPr marL="12700">
              <a:lnSpc>
                <a:spcPts val="3120"/>
              </a:lnSpc>
            </a:pPr>
            <a:r>
              <a:rPr sz="2800" spc="-5" dirty="0">
                <a:latin typeface="Calibri"/>
                <a:cs typeface="Calibri"/>
              </a:rPr>
              <a:t>“</a:t>
            </a:r>
            <a:r>
              <a:rPr sz="2800" b="1" i="1" u="heavy" spc="-5" dirty="0">
                <a:latin typeface="Calibri"/>
                <a:cs typeface="Calibri"/>
              </a:rPr>
              <a:t>On </a:t>
            </a:r>
            <a:r>
              <a:rPr sz="2800" b="1" i="1" u="heavy" spc="-10" dirty="0">
                <a:latin typeface="Calibri"/>
                <a:cs typeface="Calibri"/>
              </a:rPr>
              <a:t>average</a:t>
            </a:r>
            <a:r>
              <a:rPr sz="2800" spc="-10" dirty="0">
                <a:latin typeface="Calibri"/>
                <a:cs typeface="Calibri"/>
              </a:rPr>
              <a:t>,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managers </a:t>
            </a:r>
            <a:r>
              <a:rPr sz="2800" spc="-5" dirty="0">
                <a:latin typeface="Calibri"/>
                <a:cs typeface="Calibri"/>
              </a:rPr>
              <a:t>of design-build</a:t>
            </a:r>
            <a:r>
              <a:rPr sz="2800" spc="10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projects</a:t>
            </a:r>
            <a:endParaRPr sz="2800">
              <a:latin typeface="Calibri"/>
              <a:cs typeface="Calibri"/>
            </a:endParaRPr>
          </a:p>
          <a:p>
            <a:pPr marL="12700" marR="618490">
              <a:lnSpc>
                <a:spcPts val="3290"/>
              </a:lnSpc>
              <a:spcBef>
                <a:spcPts val="130"/>
              </a:spcBef>
            </a:pPr>
            <a:r>
              <a:rPr sz="2800" spc="-15" dirty="0">
                <a:latin typeface="Calibri"/>
                <a:cs typeface="Calibri"/>
              </a:rPr>
              <a:t>surveyed </a:t>
            </a:r>
            <a:r>
              <a:rPr sz="2800" spc="-10" dirty="0">
                <a:latin typeface="Calibri"/>
                <a:cs typeface="Calibri"/>
              </a:rPr>
              <a:t>in </a:t>
            </a:r>
            <a:r>
              <a:rPr sz="2800" spc="-5" dirty="0">
                <a:latin typeface="Calibri"/>
                <a:cs typeface="Calibri"/>
              </a:rPr>
              <a:t>the </a:t>
            </a:r>
            <a:r>
              <a:rPr sz="2800" spc="-15" dirty="0">
                <a:latin typeface="Calibri"/>
                <a:cs typeface="Calibri"/>
              </a:rPr>
              <a:t>study estimated </a:t>
            </a:r>
            <a:r>
              <a:rPr sz="2800" spc="-10" dirty="0">
                <a:latin typeface="Calibri"/>
                <a:cs typeface="Calibri"/>
              </a:rPr>
              <a:t>that design-build  project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delivery:</a:t>
            </a:r>
            <a:endParaRPr sz="2800">
              <a:latin typeface="Calibri"/>
              <a:cs typeface="Calibri"/>
            </a:endParaRPr>
          </a:p>
          <a:p>
            <a:pPr marL="756285" indent="-286385">
              <a:lnSpc>
                <a:spcPts val="2915"/>
              </a:lnSpc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500" b="1" i="1" u="heavy" spc="-10" dirty="0">
                <a:latin typeface="Calibri"/>
                <a:cs typeface="Calibri"/>
              </a:rPr>
              <a:t>reduced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overall </a:t>
            </a:r>
            <a:r>
              <a:rPr sz="2500" b="1" i="1" u="heavy" spc="-5" dirty="0">
                <a:latin typeface="Calibri"/>
                <a:cs typeface="Calibri"/>
              </a:rPr>
              <a:t>duration </a:t>
            </a:r>
            <a:r>
              <a:rPr sz="2500" spc="-5" dirty="0">
                <a:latin typeface="Calibri"/>
                <a:cs typeface="Calibri"/>
              </a:rPr>
              <a:t>of their </a:t>
            </a:r>
            <a:r>
              <a:rPr sz="2500" spc="-10" dirty="0">
                <a:latin typeface="Calibri"/>
                <a:cs typeface="Calibri"/>
              </a:rPr>
              <a:t>projects </a:t>
            </a:r>
            <a:r>
              <a:rPr sz="2500" b="1" i="1" u="heavy" spc="-10" dirty="0">
                <a:latin typeface="Calibri"/>
                <a:cs typeface="Calibri"/>
              </a:rPr>
              <a:t>by </a:t>
            </a:r>
            <a:r>
              <a:rPr sz="2500" b="1" i="1" u="heavy" spc="-5" dirty="0">
                <a:latin typeface="Calibri"/>
                <a:cs typeface="Calibri"/>
              </a:rPr>
              <a:t>14</a:t>
            </a:r>
            <a:r>
              <a:rPr sz="2500" b="1" i="1" u="heavy" spc="50" dirty="0">
                <a:latin typeface="Calibri"/>
                <a:cs typeface="Calibri"/>
              </a:rPr>
              <a:t> </a:t>
            </a:r>
            <a:r>
              <a:rPr sz="2500" b="1" i="1" u="heavy" dirty="0">
                <a:latin typeface="Calibri"/>
                <a:cs typeface="Calibri"/>
              </a:rPr>
              <a:t>%,</a:t>
            </a:r>
            <a:endParaRPr sz="2500">
              <a:latin typeface="Calibri"/>
              <a:cs typeface="Calibri"/>
            </a:endParaRPr>
          </a:p>
          <a:p>
            <a:pPr marL="756285" indent="-286385">
              <a:lnSpc>
                <a:spcPct val="100000"/>
              </a:lnSpc>
              <a:buFont typeface="Calibri"/>
              <a:buChar char="•"/>
              <a:tabLst>
                <a:tab pos="756285" algn="l"/>
                <a:tab pos="756920" algn="l"/>
              </a:tabLst>
            </a:pPr>
            <a:r>
              <a:rPr sz="2500" b="1" i="1" u="heavy" spc="-10" dirty="0">
                <a:latin typeface="Calibri"/>
                <a:cs typeface="Calibri"/>
              </a:rPr>
              <a:t>reduced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spc="-15" dirty="0">
                <a:latin typeface="Calibri"/>
                <a:cs typeface="Calibri"/>
              </a:rPr>
              <a:t>total </a:t>
            </a:r>
            <a:r>
              <a:rPr sz="2500" b="1" i="1" u="heavy" spc="-15" dirty="0">
                <a:latin typeface="Calibri"/>
                <a:cs typeface="Calibri"/>
              </a:rPr>
              <a:t>cost </a:t>
            </a:r>
            <a:r>
              <a:rPr sz="2500" spc="-5" dirty="0">
                <a:latin typeface="Calibri"/>
                <a:cs typeface="Calibri"/>
              </a:rPr>
              <a:t>of the </a:t>
            </a:r>
            <a:r>
              <a:rPr sz="2500" spc="-10" dirty="0">
                <a:latin typeface="Calibri"/>
                <a:cs typeface="Calibri"/>
              </a:rPr>
              <a:t>projects </a:t>
            </a:r>
            <a:r>
              <a:rPr sz="2500" b="1" i="1" u="heavy" spc="-10" dirty="0">
                <a:latin typeface="Calibri"/>
                <a:cs typeface="Calibri"/>
              </a:rPr>
              <a:t>by </a:t>
            </a:r>
            <a:r>
              <a:rPr sz="2500" b="1" i="1" u="heavy" spc="-5" dirty="0">
                <a:latin typeface="Calibri"/>
                <a:cs typeface="Calibri"/>
              </a:rPr>
              <a:t>3%</a:t>
            </a:r>
            <a:r>
              <a:rPr sz="2500" spc="-5" dirty="0">
                <a:latin typeface="Calibri"/>
                <a:cs typeface="Calibri"/>
              </a:rPr>
              <a:t>,</a:t>
            </a:r>
            <a:r>
              <a:rPr sz="2500" spc="65" dirty="0">
                <a:latin typeface="Calibri"/>
                <a:cs typeface="Calibri"/>
              </a:rPr>
              <a:t> </a:t>
            </a:r>
            <a:r>
              <a:rPr sz="2500" spc="-5" dirty="0">
                <a:latin typeface="Calibri"/>
                <a:cs typeface="Calibri"/>
              </a:rPr>
              <a:t>and</a:t>
            </a:r>
            <a:endParaRPr sz="2500">
              <a:latin typeface="Calibri"/>
              <a:cs typeface="Calibri"/>
            </a:endParaRPr>
          </a:p>
          <a:p>
            <a:pPr marL="756285" marR="183515" indent="-286385">
              <a:lnSpc>
                <a:spcPts val="2400"/>
              </a:lnSpc>
              <a:spcBef>
                <a:spcPts val="575"/>
              </a:spcBef>
              <a:buChar char="•"/>
              <a:tabLst>
                <a:tab pos="756285" algn="l"/>
                <a:tab pos="756920" algn="l"/>
              </a:tabLst>
            </a:pPr>
            <a:r>
              <a:rPr sz="2500" spc="-10" dirty="0">
                <a:latin typeface="Calibri"/>
                <a:cs typeface="Calibri"/>
              </a:rPr>
              <a:t>maintained </a:t>
            </a:r>
            <a:r>
              <a:rPr sz="2500" spc="-5" dirty="0">
                <a:latin typeface="Calibri"/>
                <a:cs typeface="Calibri"/>
              </a:rPr>
              <a:t>the </a:t>
            </a:r>
            <a:r>
              <a:rPr sz="2500" b="1" i="1" u="heavy" spc="-5" dirty="0">
                <a:latin typeface="Calibri"/>
                <a:cs typeface="Calibri"/>
              </a:rPr>
              <a:t>same </a:t>
            </a:r>
            <a:r>
              <a:rPr sz="2500" b="1" i="1" u="heavy" spc="-10" dirty="0">
                <a:latin typeface="Calibri"/>
                <a:cs typeface="Calibri"/>
              </a:rPr>
              <a:t>level </a:t>
            </a:r>
            <a:r>
              <a:rPr sz="2500" b="1" i="1" u="heavy" spc="-5" dirty="0">
                <a:latin typeface="Calibri"/>
                <a:cs typeface="Calibri"/>
              </a:rPr>
              <a:t>of quality </a:t>
            </a:r>
            <a:r>
              <a:rPr sz="2500" dirty="0">
                <a:latin typeface="Calibri"/>
                <a:cs typeface="Calibri"/>
              </a:rPr>
              <a:t>as </a:t>
            </a:r>
            <a:r>
              <a:rPr sz="2500" spc="-10" dirty="0">
                <a:latin typeface="Calibri"/>
                <a:cs typeface="Calibri"/>
              </a:rPr>
              <a:t>compared </a:t>
            </a:r>
            <a:r>
              <a:rPr sz="2500" spc="-15" dirty="0">
                <a:latin typeface="Calibri"/>
                <a:cs typeface="Calibri"/>
              </a:rPr>
              <a:t>to  </a:t>
            </a:r>
            <a:r>
              <a:rPr sz="2500" spc="-5" dirty="0">
                <a:latin typeface="Calibri"/>
                <a:cs typeface="Calibri"/>
              </a:rPr>
              <a:t>design-bid-build </a:t>
            </a:r>
            <a:r>
              <a:rPr sz="2500" spc="-10" dirty="0">
                <a:latin typeface="Calibri"/>
                <a:cs typeface="Calibri"/>
              </a:rPr>
              <a:t>project</a:t>
            </a:r>
            <a:r>
              <a:rPr sz="2500" spc="-25" dirty="0">
                <a:latin typeface="Calibri"/>
                <a:cs typeface="Calibri"/>
              </a:rPr>
              <a:t> </a:t>
            </a:r>
            <a:r>
              <a:rPr sz="2500" spc="-40" dirty="0">
                <a:latin typeface="Calibri"/>
                <a:cs typeface="Calibri"/>
              </a:rPr>
              <a:t>delivery.”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72211" y="1370076"/>
            <a:ext cx="4788407" cy="7406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55591" y="1370076"/>
            <a:ext cx="830579" cy="74066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687824" y="1370076"/>
            <a:ext cx="3471671" cy="740663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443611" y="1487423"/>
            <a:ext cx="74098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5" dirty="0"/>
              <a:t>Perception </a:t>
            </a:r>
            <a:r>
              <a:rPr sz="3600" spc="-5" dirty="0"/>
              <a:t>vs. </a:t>
            </a:r>
            <a:r>
              <a:rPr sz="3600" spc="-10" dirty="0"/>
              <a:t>Reality </a:t>
            </a:r>
            <a:r>
              <a:rPr sz="3600" dirty="0"/>
              <a:t>– </a:t>
            </a:r>
            <a:r>
              <a:rPr sz="3600" spc="-10" dirty="0"/>
              <a:t>Lower</a:t>
            </a:r>
            <a:r>
              <a:rPr sz="3600" spc="-70" dirty="0"/>
              <a:t> </a:t>
            </a:r>
            <a:r>
              <a:rPr sz="3600" dirty="0"/>
              <a:t>Quality?</a:t>
            </a:r>
            <a:endParaRPr sz="3600"/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97</a:t>
            </a:fld>
            <a:endParaRPr spc="-5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7275" y="1522476"/>
            <a:ext cx="5824727" cy="4754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2464816"/>
            <a:ext cx="7466330" cy="3734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103505" indent="-342900">
              <a:lnSpc>
                <a:spcPts val="3460"/>
              </a:lnSpc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spc="-10" dirty="0">
                <a:latin typeface="Calibri"/>
                <a:cs typeface="Calibri"/>
              </a:rPr>
              <a:t>Utah </a:t>
            </a:r>
            <a:r>
              <a:rPr sz="3200" b="1" spc="-5" dirty="0">
                <a:latin typeface="Calibri"/>
                <a:cs typeface="Calibri"/>
              </a:rPr>
              <a:t>I-15 DB </a:t>
            </a:r>
            <a:r>
              <a:rPr sz="3200" b="1" spc="-10" dirty="0">
                <a:latin typeface="Calibri"/>
                <a:cs typeface="Calibri"/>
              </a:rPr>
              <a:t>Reconstruction: Interviewed  Maintenance, </a:t>
            </a:r>
            <a:r>
              <a:rPr sz="3200" b="1" spc="-15" dirty="0">
                <a:latin typeface="Calibri"/>
                <a:cs typeface="Calibri"/>
              </a:rPr>
              <a:t>found </a:t>
            </a:r>
            <a:r>
              <a:rPr sz="3200" b="1" spc="-5" dirty="0">
                <a:latin typeface="Calibri"/>
                <a:cs typeface="Calibri"/>
              </a:rPr>
              <a:t>little </a:t>
            </a:r>
            <a:r>
              <a:rPr sz="3200" b="1" spc="-15" dirty="0">
                <a:latin typeface="Calibri"/>
                <a:cs typeface="Calibri"/>
              </a:rPr>
              <a:t>difference </a:t>
            </a:r>
            <a:r>
              <a:rPr sz="3200" b="1" dirty="0">
                <a:latin typeface="Calibri"/>
                <a:cs typeface="Calibri"/>
              </a:rPr>
              <a:t>in  quality</a:t>
            </a:r>
            <a:endParaRPr sz="3200">
              <a:latin typeface="Calibri"/>
              <a:cs typeface="Calibri"/>
            </a:endParaRPr>
          </a:p>
          <a:p>
            <a:pPr marL="355600" marR="52070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CMGC quality of design – </a:t>
            </a:r>
            <a:r>
              <a:rPr sz="3200" b="1" spc="-10" dirty="0">
                <a:latin typeface="Calibri"/>
                <a:cs typeface="Calibri"/>
              </a:rPr>
              <a:t>Change</a:t>
            </a:r>
            <a:r>
              <a:rPr sz="3200" b="1" spc="-14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order  </a:t>
            </a:r>
            <a:r>
              <a:rPr sz="3200" b="1" spc="-15" dirty="0">
                <a:latin typeface="Calibri"/>
                <a:cs typeface="Calibri"/>
              </a:rPr>
              <a:t>percentages </a:t>
            </a:r>
            <a:r>
              <a:rPr sz="3200" b="1" spc="-5" dirty="0">
                <a:latin typeface="Calibri"/>
                <a:cs typeface="Calibri"/>
              </a:rPr>
              <a:t>(CMGC=5%, </a:t>
            </a:r>
            <a:r>
              <a:rPr sz="3200" b="1" dirty="0">
                <a:latin typeface="Calibri"/>
                <a:cs typeface="Calibri"/>
              </a:rPr>
              <a:t>DBB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13%)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ts val="3460"/>
              </a:lnSpc>
              <a:spcBef>
                <a:spcPts val="76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3200" b="1" dirty="0">
                <a:latin typeface="Calibri"/>
                <a:cs typeface="Calibri"/>
              </a:rPr>
              <a:t>CMGC – Uses </a:t>
            </a:r>
            <a:r>
              <a:rPr sz="3200" b="1" spc="-5" dirty="0">
                <a:latin typeface="Calibri"/>
                <a:cs typeface="Calibri"/>
              </a:rPr>
              <a:t>regular construction</a:t>
            </a:r>
            <a:r>
              <a:rPr sz="3200" b="1" spc="-10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process  </a:t>
            </a:r>
            <a:r>
              <a:rPr sz="3200" b="1" dirty="0">
                <a:latin typeface="Calibri"/>
                <a:cs typeface="Calibri"/>
              </a:rPr>
              <a:t>with </a:t>
            </a:r>
            <a:r>
              <a:rPr sz="3200" b="1" spc="-5" dirty="0">
                <a:latin typeface="Calibri"/>
                <a:cs typeface="Calibri"/>
              </a:rPr>
              <a:t>owner acceptance </a:t>
            </a:r>
            <a:r>
              <a:rPr sz="3200" b="1" dirty="0">
                <a:latin typeface="Calibri"/>
                <a:cs typeface="Calibri"/>
              </a:rPr>
              <a:t>– </a:t>
            </a:r>
            <a:r>
              <a:rPr sz="3200" b="1" spc="-20" dirty="0">
                <a:latin typeface="Calibri"/>
                <a:cs typeface="Calibri"/>
              </a:rPr>
              <a:t>UDOT </a:t>
            </a:r>
            <a:r>
              <a:rPr sz="3200" b="1" spc="-10" dirty="0">
                <a:latin typeface="Calibri"/>
                <a:cs typeface="Calibri"/>
              </a:rPr>
              <a:t>believes  </a:t>
            </a:r>
            <a:r>
              <a:rPr sz="3200" b="1" dirty="0">
                <a:latin typeface="Calibri"/>
                <a:cs typeface="Calibri"/>
              </a:rPr>
              <a:t>same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quality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2211" y="1370076"/>
            <a:ext cx="4788407" cy="7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55591" y="1370076"/>
            <a:ext cx="830579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87824" y="1370076"/>
            <a:ext cx="3471671" cy="740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43611" y="1487423"/>
            <a:ext cx="740981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5" dirty="0"/>
              <a:t>Perception </a:t>
            </a:r>
            <a:r>
              <a:rPr sz="3600" spc="-5" dirty="0"/>
              <a:t>vs. </a:t>
            </a:r>
            <a:r>
              <a:rPr sz="3600" spc="-10" dirty="0"/>
              <a:t>Reality </a:t>
            </a:r>
            <a:r>
              <a:rPr sz="3600" dirty="0"/>
              <a:t>– </a:t>
            </a:r>
            <a:r>
              <a:rPr sz="3600" spc="-10" dirty="0"/>
              <a:t>Lower</a:t>
            </a:r>
            <a:r>
              <a:rPr sz="3600" spc="-70" dirty="0"/>
              <a:t> </a:t>
            </a:r>
            <a:r>
              <a:rPr sz="3600" dirty="0"/>
              <a:t>Quality?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98</a:t>
            </a:fld>
            <a:endParaRPr spc="-5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28459" y="2923032"/>
            <a:ext cx="2232659" cy="33436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411" y="1370076"/>
            <a:ext cx="4023359" cy="7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49268" y="1370076"/>
            <a:ext cx="830579" cy="7406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8451" y="1370076"/>
            <a:ext cx="3663695" cy="7406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0811" y="1487423"/>
            <a:ext cx="683831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/>
              <a:t>The </a:t>
            </a:r>
            <a:r>
              <a:rPr sz="3600" spc="-65" dirty="0"/>
              <a:t>Way </a:t>
            </a:r>
            <a:r>
              <a:rPr sz="3600" spc="-15" dirty="0"/>
              <a:t>Forward </a:t>
            </a:r>
            <a:r>
              <a:rPr sz="3600" dirty="0"/>
              <a:t>–</a:t>
            </a:r>
            <a:r>
              <a:rPr sz="3600" spc="-55" dirty="0"/>
              <a:t> </a:t>
            </a:r>
            <a:r>
              <a:rPr sz="3600" spc="-10" dirty="0"/>
              <a:t>Implementation</a:t>
            </a:r>
            <a:endParaRPr sz="360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425"/>
              </a:lnSpc>
            </a:pPr>
            <a:fld id="{81D60167-4931-47E6-BA6A-407CBD079E47}" type="slidenum">
              <a:rPr spc="-5" dirty="0"/>
              <a:t>99</a:t>
            </a:fld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547052" y="2441257"/>
            <a:ext cx="7609205" cy="3667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20" dirty="0">
                <a:latin typeface="Calibri"/>
                <a:cs typeface="Calibri"/>
              </a:rPr>
              <a:t>Working </a:t>
            </a:r>
            <a:r>
              <a:rPr sz="3200" b="1" dirty="0">
                <a:latin typeface="Calibri"/>
                <a:cs typeface="Calibri"/>
              </a:rPr>
              <a:t>with</a:t>
            </a:r>
            <a:r>
              <a:rPr sz="3200" b="1" spc="-95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industry</a:t>
            </a:r>
            <a:endParaRPr sz="3200">
              <a:latin typeface="Calibri"/>
              <a:cs typeface="Calibri"/>
            </a:endParaRPr>
          </a:p>
          <a:p>
            <a:pPr marL="1155700" marR="508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spc="-10" dirty="0">
                <a:latin typeface="Calibri"/>
                <a:cs typeface="Calibri"/>
              </a:rPr>
              <a:t>Ensure that constructability </a:t>
            </a:r>
            <a:r>
              <a:rPr sz="2400" dirty="0">
                <a:latin typeface="Calibri"/>
                <a:cs typeface="Calibri"/>
              </a:rPr>
              <a:t>is </a:t>
            </a:r>
            <a:r>
              <a:rPr sz="2400" spc="-5" dirty="0">
                <a:latin typeface="Calibri"/>
                <a:cs typeface="Calibri"/>
              </a:rPr>
              <a:t>included </a:t>
            </a:r>
            <a:r>
              <a:rPr sz="2400" dirty="0">
                <a:latin typeface="Calibri"/>
                <a:cs typeface="Calibri"/>
              </a:rPr>
              <a:t>in the </a:t>
            </a:r>
            <a:r>
              <a:rPr sz="2400" spc="-5" dirty="0">
                <a:latin typeface="Calibri"/>
                <a:cs typeface="Calibri"/>
              </a:rPr>
              <a:t>design  processes</a:t>
            </a:r>
            <a:endParaRPr sz="2400">
              <a:latin typeface="Calibri"/>
              <a:cs typeface="Calibri"/>
            </a:endParaRPr>
          </a:p>
          <a:p>
            <a:pPr marL="1155700" indent="-2286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1155700" algn="l"/>
              </a:tabLst>
            </a:pPr>
            <a:r>
              <a:rPr sz="2400" spc="-15" dirty="0">
                <a:latin typeface="Calibri"/>
                <a:cs typeface="Calibri"/>
              </a:rPr>
              <a:t>Efficient </a:t>
            </a:r>
            <a:r>
              <a:rPr sz="2400" spc="15" dirty="0">
                <a:latin typeface="Calibri"/>
                <a:cs typeface="Calibri"/>
              </a:rPr>
              <a:t>RFQ/RFP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requirements</a:t>
            </a:r>
            <a:endParaRPr sz="2400">
              <a:latin typeface="Calibri"/>
              <a:cs typeface="Calibri"/>
            </a:endParaRPr>
          </a:p>
          <a:p>
            <a:pPr marL="1155700" indent="-2286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1155700" algn="l"/>
              </a:tabLst>
            </a:pPr>
            <a:r>
              <a:rPr sz="2400" spc="-10" dirty="0">
                <a:latin typeface="Calibri"/>
                <a:cs typeface="Calibri"/>
              </a:rPr>
              <a:t>Well-defined </a:t>
            </a:r>
            <a:r>
              <a:rPr sz="2400" spc="-5" dirty="0">
                <a:latin typeface="Calibri"/>
                <a:cs typeface="Calibri"/>
              </a:rPr>
              <a:t>quality </a:t>
            </a:r>
            <a:r>
              <a:rPr sz="2400" spc="-10" dirty="0">
                <a:latin typeface="Calibri"/>
                <a:cs typeface="Calibri"/>
              </a:rPr>
              <a:t>assurance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procedures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3200" b="1" spc="-20" dirty="0">
                <a:latin typeface="Calibri"/>
                <a:cs typeface="Calibri"/>
              </a:rPr>
              <a:t>State </a:t>
            </a:r>
            <a:r>
              <a:rPr sz="3200" b="1" spc="-25" dirty="0">
                <a:latin typeface="Calibri"/>
                <a:cs typeface="Calibri"/>
              </a:rPr>
              <a:t>DOT </a:t>
            </a:r>
            <a:r>
              <a:rPr sz="3200" b="1" dirty="0">
                <a:latin typeface="Calibri"/>
                <a:cs typeface="Calibri"/>
              </a:rPr>
              <a:t>/ </a:t>
            </a:r>
            <a:r>
              <a:rPr sz="3200" b="1" spc="-35" dirty="0">
                <a:latin typeface="Calibri"/>
                <a:cs typeface="Calibri"/>
              </a:rPr>
              <a:t>FHWA </a:t>
            </a:r>
            <a:r>
              <a:rPr sz="3200" b="1" spc="-10" dirty="0">
                <a:latin typeface="Calibri"/>
                <a:cs typeface="Calibri"/>
              </a:rPr>
              <a:t>coordination</a:t>
            </a:r>
            <a:r>
              <a:rPr sz="3200" b="1" spc="-5" dirty="0">
                <a:latin typeface="Calibri"/>
                <a:cs typeface="Calibri"/>
              </a:rPr>
              <a:t> </a:t>
            </a:r>
            <a:r>
              <a:rPr sz="3200" b="1" spc="-15" dirty="0">
                <a:latin typeface="Calibri"/>
                <a:cs typeface="Calibri"/>
              </a:rPr>
              <a:t>to:</a:t>
            </a:r>
            <a:endParaRPr sz="3200">
              <a:latin typeface="Calibri"/>
              <a:cs typeface="Calibri"/>
            </a:endParaRPr>
          </a:p>
          <a:p>
            <a:pPr marL="1155700" indent="-228600">
              <a:lnSpc>
                <a:spcPct val="100000"/>
              </a:lnSpc>
              <a:spcBef>
                <a:spcPts val="620"/>
              </a:spcBef>
              <a:buFont typeface="Arial"/>
              <a:buChar char="•"/>
              <a:tabLst>
                <a:tab pos="1155700" algn="l"/>
              </a:tabLst>
            </a:pPr>
            <a:r>
              <a:rPr sz="2400" dirty="0">
                <a:latin typeface="Calibri"/>
                <a:cs typeface="Calibri"/>
              </a:rPr>
              <a:t>Select the </a:t>
            </a:r>
            <a:r>
              <a:rPr sz="2400" spc="-10" dirty="0">
                <a:latin typeface="Calibri"/>
                <a:cs typeface="Calibri"/>
              </a:rPr>
              <a:t>appropriate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projects</a:t>
            </a:r>
            <a:endParaRPr sz="2400">
              <a:latin typeface="Calibri"/>
              <a:cs typeface="Calibri"/>
            </a:endParaRPr>
          </a:p>
          <a:p>
            <a:pPr marL="1155700" indent="-228600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1155700" algn="l"/>
                <a:tab pos="2520950" algn="l"/>
              </a:tabLst>
            </a:pPr>
            <a:r>
              <a:rPr sz="2400" spc="-10" dirty="0">
                <a:latin typeface="Calibri"/>
                <a:cs typeface="Calibri"/>
              </a:rPr>
              <a:t>Develop</a:t>
            </a:r>
            <a:r>
              <a:rPr sz="2400" dirty="0">
                <a:latin typeface="Calibri"/>
                <a:cs typeface="Calibri"/>
              </a:rPr>
              <a:t> a	</a:t>
            </a:r>
            <a:r>
              <a:rPr sz="2400" spc="-15" dirty="0">
                <a:latin typeface="Calibri"/>
                <a:cs typeface="Calibri"/>
              </a:rPr>
              <a:t>transparent</a:t>
            </a:r>
            <a:r>
              <a:rPr sz="2400" spc="1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process/program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3326</Words>
  <Application>Microsoft Office PowerPoint</Application>
  <PresentationFormat>On-screen Show (4:3)</PresentationFormat>
  <Paragraphs>676</Paragraphs>
  <Slides>103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08" baseType="lpstr">
      <vt:lpstr>Arial</vt:lpstr>
      <vt:lpstr>Calibri</vt:lpstr>
      <vt:lpstr>Times New Roman</vt:lpstr>
      <vt:lpstr>Wingdings</vt:lpstr>
      <vt:lpstr>Office Theme</vt:lpstr>
      <vt:lpstr>PowerPoint Presentation</vt:lpstr>
      <vt:lpstr>Agenda</vt:lpstr>
      <vt:lpstr>Construction Project Delivery  Historical Perspective</vt:lpstr>
      <vt:lpstr>Historical Background:</vt:lpstr>
      <vt:lpstr>FHWA’s Long Term Project Delivery Goals</vt:lpstr>
      <vt:lpstr>New Zealand Selection Model</vt:lpstr>
      <vt:lpstr>PowerPoint Presentation</vt:lpstr>
      <vt:lpstr>Why Consider DB or CM/GC?</vt:lpstr>
      <vt:lpstr>Why Consider DB or CM/GC?</vt:lpstr>
      <vt:lpstr>Agenda</vt:lpstr>
      <vt:lpstr>PowerPoint Presentation</vt:lpstr>
      <vt:lpstr>What is Design-Build</vt:lpstr>
      <vt:lpstr>What is Design-Build</vt:lpstr>
      <vt:lpstr>Contract Components</vt:lpstr>
      <vt:lpstr>What’s Different?</vt:lpstr>
      <vt:lpstr>Design-Build Time Savings</vt:lpstr>
      <vt:lpstr>Design-Build Project Candidates</vt:lpstr>
      <vt:lpstr>Design-Build Project Candidates</vt:lpstr>
      <vt:lpstr>Design-Build Project Candidates</vt:lpstr>
      <vt:lpstr>Not a Design-Build Candidate</vt:lpstr>
      <vt:lpstr>Design-Build Semantics</vt:lpstr>
      <vt:lpstr>Design-Build  Hierarchy of  Specificity</vt:lpstr>
      <vt:lpstr>Design-Build Contract Model</vt:lpstr>
      <vt:lpstr>Organizational Variations</vt:lpstr>
      <vt:lpstr>Design Submittal Reviews</vt:lpstr>
      <vt:lpstr>Design Ownership</vt:lpstr>
      <vt:lpstr>Design Completion</vt:lpstr>
      <vt:lpstr>Design Management</vt:lpstr>
      <vt:lpstr>Cost Engineering vs. Value Engineering</vt:lpstr>
      <vt:lpstr>Owner’s Responsibility</vt:lpstr>
      <vt:lpstr>Understanding the Term “Quality Assurance”</vt:lpstr>
      <vt:lpstr>QA Programs for Design-Build</vt:lpstr>
      <vt:lpstr>Example DB Project QA Organization</vt:lpstr>
      <vt:lpstr>Design-Build Summary</vt:lpstr>
      <vt:lpstr>Agenda</vt:lpstr>
      <vt:lpstr>PowerPoint Presentation</vt:lpstr>
      <vt:lpstr>What is CMGC?</vt:lpstr>
      <vt:lpstr>CMGC is not CM@Risk</vt:lpstr>
      <vt:lpstr>CMGC Process</vt:lpstr>
      <vt:lpstr>PowerPoint Presentation</vt:lpstr>
      <vt:lpstr>What led Utah to CMGC?</vt:lpstr>
      <vt:lpstr>Turned to CMGC</vt:lpstr>
      <vt:lpstr>What does an owner expect?</vt:lpstr>
      <vt:lpstr>PowerPoint Presentation</vt:lpstr>
      <vt:lpstr>BIG Picture Theories with CMGC</vt:lpstr>
      <vt:lpstr>CMGC Contracting</vt:lpstr>
      <vt:lpstr>Risk Theory</vt:lpstr>
      <vt:lpstr>Schedule/Timeline Comparison</vt:lpstr>
      <vt:lpstr>Model to Implement Innovation</vt:lpstr>
      <vt:lpstr>PowerPoint Presentation</vt:lpstr>
      <vt:lpstr>CMGC Process</vt:lpstr>
      <vt:lpstr>Team Selection Phase</vt:lpstr>
      <vt:lpstr>How is the team selected?*</vt:lpstr>
      <vt:lpstr>General Contractor RFP</vt:lpstr>
      <vt:lpstr>Technical Proposal Scoring Criteria</vt:lpstr>
      <vt:lpstr>CMGC Variations to Implementation</vt:lpstr>
      <vt:lpstr>Unit Prices on a Few Selected Items</vt:lpstr>
      <vt:lpstr>Approach to Price</vt:lpstr>
      <vt:lpstr>Design Phase</vt:lpstr>
      <vt:lpstr>CMGC “Bid” Process</vt:lpstr>
      <vt:lpstr>CMGC “Bid” Process</vt:lpstr>
      <vt:lpstr>CMGC “Bid Process” (Cont.)</vt:lpstr>
      <vt:lpstr>PowerPoint Presentation</vt:lpstr>
      <vt:lpstr>CMGC Project Facts</vt:lpstr>
      <vt:lpstr>Largest CMGC Project Completed</vt:lpstr>
      <vt:lpstr>I-80 State Street to 1300 East</vt:lpstr>
      <vt:lpstr>Smallest CMGC Project Completed</vt:lpstr>
      <vt:lpstr>What does UDOT get from CMGC?</vt:lpstr>
      <vt:lpstr>Theory vs. Reality</vt:lpstr>
      <vt:lpstr>PowerPoint Presentation</vt:lpstr>
      <vt:lpstr>Strategy for CMGC</vt:lpstr>
      <vt:lpstr>First Time Use</vt:lpstr>
      <vt:lpstr>Which Tool from the Toolbox?</vt:lpstr>
      <vt:lpstr>PowerPoint Presentation</vt:lpstr>
      <vt:lpstr>BIG Picture Collaboration!</vt:lpstr>
      <vt:lpstr>Theory of Risk</vt:lpstr>
      <vt:lpstr>What does an owner expect?</vt:lpstr>
      <vt:lpstr>Project Prices vs. Statewide  Average Prices</vt:lpstr>
      <vt:lpstr>Contractor Price Trends</vt:lpstr>
      <vt:lpstr>Contracting Industry Concerns?</vt:lpstr>
      <vt:lpstr>How do we choose the team?</vt:lpstr>
      <vt:lpstr>CMGC Process</vt:lpstr>
      <vt:lpstr>PowerPoint Presentation</vt:lpstr>
      <vt:lpstr>USE OF SEP-14 for CMGC</vt:lpstr>
      <vt:lpstr>CMGC Contracting</vt:lpstr>
      <vt:lpstr>CMGC Contracting</vt:lpstr>
      <vt:lpstr>UDOT Report 3 annual SEP 14 reports available</vt:lpstr>
      <vt:lpstr>NCHRP Synthesis 402 Construction Manager-at-Risk  Project Delivery for Highway Programs</vt:lpstr>
      <vt:lpstr>Agenda</vt:lpstr>
      <vt:lpstr>PowerPoint Presentation</vt:lpstr>
      <vt:lpstr>Summary: FHWA’s EDC Project Delivery Initiatives</vt:lpstr>
      <vt:lpstr>PowerPoint Presentation</vt:lpstr>
      <vt:lpstr>Comparison of Potential Barriers</vt:lpstr>
      <vt:lpstr>Perception vs. Reality Loss of opportunity for local contractors</vt:lpstr>
      <vt:lpstr>Perception vs. Reality Loss of opportunity for local contractors</vt:lpstr>
      <vt:lpstr>Perception vs. Reality – Beauty Contest?</vt:lpstr>
      <vt:lpstr>Perception vs. Reality – Lower Quality?</vt:lpstr>
      <vt:lpstr>Perception vs. Reality – Lower Quality?</vt:lpstr>
      <vt:lpstr>The Way Forward – Implementation</vt:lpstr>
      <vt:lpstr>EDC Performance Metrics</vt:lpstr>
      <vt:lpstr>Agenda</vt:lpstr>
      <vt:lpstr>Questions?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jennifer.balis</dc:creator>
  <cp:lastModifiedBy>Renee Hoekstra</cp:lastModifiedBy>
  <cp:revision>1</cp:revision>
  <dcterms:created xsi:type="dcterms:W3CDTF">2017-03-14T20:08:54Z</dcterms:created>
  <dcterms:modified xsi:type="dcterms:W3CDTF">2017-08-23T18:38:12Z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2010-10-04T00:00:00Z</vt:filetime>
  </property>
  <property fmtid="{D5CDD505-2E9C-101B-9397-08002B2CF9AE}" pid="3" name="Creator">
    <vt:lpwstr>Acrobat PDFMaker 9.1 for PowerPoint</vt:lpwstr>
  </property>
  <property fmtid="{D5CDD505-2E9C-101B-9397-08002B2CF9AE}" pid="4" name="LastSaved">
    <vt:filetime>2017-03-15T00:00:00Z</vt:filetime>
  </property>
</Properties>
</file>